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9.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comments/modernComment_193_7EFF1B6C.xml" ContentType="application/vnd.ms-powerpoint.comments+xml"/>
  <Override PartName="/ppt/notesSlides/notesSlide30.xml" ContentType="application/vnd.openxmlformats-officedocument.presentationml.notesSlide+xml"/>
  <Override PartName="/ppt/comments/modernComment_194_78E081C9.xml" ContentType="application/vnd.ms-powerpoint.comments+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4" r:id="rId2"/>
    <p:sldMasterId id="2147483711" r:id="rId3"/>
    <p:sldMasterId id="2147483727" r:id="rId4"/>
    <p:sldMasterId id="2147483744" r:id="rId5"/>
    <p:sldMasterId id="2147483835" r:id="rId6"/>
    <p:sldMasterId id="2147483866" r:id="rId7"/>
    <p:sldMasterId id="2147483881" r:id="rId8"/>
    <p:sldMasterId id="2147483897" r:id="rId9"/>
    <p:sldMasterId id="2147483923" r:id="rId10"/>
  </p:sldMasterIdLst>
  <p:notesMasterIdLst>
    <p:notesMasterId r:id="rId136"/>
  </p:notesMasterIdLst>
  <p:sldIdLst>
    <p:sldId id="256" r:id="rId11"/>
    <p:sldId id="5817" r:id="rId12"/>
    <p:sldId id="282" r:id="rId13"/>
    <p:sldId id="392" r:id="rId14"/>
    <p:sldId id="5807" r:id="rId15"/>
    <p:sldId id="5814" r:id="rId16"/>
    <p:sldId id="5816" r:id="rId17"/>
    <p:sldId id="378" r:id="rId18"/>
    <p:sldId id="417" r:id="rId19"/>
    <p:sldId id="424" r:id="rId20"/>
    <p:sldId id="425" r:id="rId21"/>
    <p:sldId id="426" r:id="rId22"/>
    <p:sldId id="427" r:id="rId23"/>
    <p:sldId id="428" r:id="rId24"/>
    <p:sldId id="429" r:id="rId25"/>
    <p:sldId id="430" r:id="rId26"/>
    <p:sldId id="431" r:id="rId27"/>
    <p:sldId id="432" r:id="rId28"/>
    <p:sldId id="266" r:id="rId29"/>
    <p:sldId id="267" r:id="rId30"/>
    <p:sldId id="268" r:id="rId31"/>
    <p:sldId id="269" r:id="rId32"/>
    <p:sldId id="423" r:id="rId33"/>
    <p:sldId id="337" r:id="rId34"/>
    <p:sldId id="338" r:id="rId35"/>
    <p:sldId id="339" r:id="rId36"/>
    <p:sldId id="340" r:id="rId37"/>
    <p:sldId id="341" r:id="rId38"/>
    <p:sldId id="342" r:id="rId39"/>
    <p:sldId id="343" r:id="rId40"/>
    <p:sldId id="344" r:id="rId41"/>
    <p:sldId id="418" r:id="rId42"/>
    <p:sldId id="5818" r:id="rId43"/>
    <p:sldId id="397" r:id="rId44"/>
    <p:sldId id="398" r:id="rId45"/>
    <p:sldId id="403" r:id="rId46"/>
    <p:sldId id="404" r:id="rId47"/>
    <p:sldId id="405" r:id="rId48"/>
    <p:sldId id="399" r:id="rId49"/>
    <p:sldId id="400" r:id="rId50"/>
    <p:sldId id="402" r:id="rId51"/>
    <p:sldId id="401" r:id="rId52"/>
    <p:sldId id="406" r:id="rId53"/>
    <p:sldId id="407" r:id="rId54"/>
    <p:sldId id="434" r:id="rId55"/>
    <p:sldId id="433"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289" r:id="rId81"/>
    <p:sldId id="408" r:id="rId82"/>
    <p:sldId id="409" r:id="rId83"/>
    <p:sldId id="410" r:id="rId84"/>
    <p:sldId id="411" r:id="rId85"/>
    <p:sldId id="412" r:id="rId86"/>
    <p:sldId id="413" r:id="rId87"/>
    <p:sldId id="414" r:id="rId88"/>
    <p:sldId id="415" r:id="rId89"/>
    <p:sldId id="416" r:id="rId90"/>
    <p:sldId id="439" r:id="rId91"/>
    <p:sldId id="440" r:id="rId92"/>
    <p:sldId id="441" r:id="rId93"/>
    <p:sldId id="442" r:id="rId94"/>
    <p:sldId id="443" r:id="rId95"/>
    <p:sldId id="444" r:id="rId96"/>
    <p:sldId id="419" r:id="rId97"/>
    <p:sldId id="377" r:id="rId98"/>
    <p:sldId id="420" r:id="rId99"/>
    <p:sldId id="281" r:id="rId100"/>
    <p:sldId id="421" r:id="rId101"/>
    <p:sldId id="422" r:id="rId102"/>
    <p:sldId id="283" r:id="rId103"/>
    <p:sldId id="285" r:id="rId104"/>
    <p:sldId id="380" r:id="rId105"/>
    <p:sldId id="381" r:id="rId106"/>
    <p:sldId id="382" r:id="rId107"/>
    <p:sldId id="383" r:id="rId108"/>
    <p:sldId id="384" r:id="rId109"/>
    <p:sldId id="385" r:id="rId110"/>
    <p:sldId id="386" r:id="rId111"/>
    <p:sldId id="387" r:id="rId112"/>
    <p:sldId id="388" r:id="rId113"/>
    <p:sldId id="389" r:id="rId114"/>
    <p:sldId id="390" r:id="rId115"/>
    <p:sldId id="391" r:id="rId116"/>
    <p:sldId id="435" r:id="rId117"/>
    <p:sldId id="436" r:id="rId118"/>
    <p:sldId id="284" r:id="rId119"/>
    <p:sldId id="286" r:id="rId120"/>
    <p:sldId id="287" r:id="rId121"/>
    <p:sldId id="437" r:id="rId122"/>
    <p:sldId id="438" r:id="rId123"/>
    <p:sldId id="288" r:id="rId124"/>
    <p:sldId id="379" r:id="rId125"/>
    <p:sldId id="257" r:id="rId126"/>
    <p:sldId id="258" r:id="rId127"/>
    <p:sldId id="259" r:id="rId128"/>
    <p:sldId id="260" r:id="rId129"/>
    <p:sldId id="261" r:id="rId130"/>
    <p:sldId id="262" r:id="rId131"/>
    <p:sldId id="263" r:id="rId132"/>
    <p:sldId id="264" r:id="rId133"/>
    <p:sldId id="265" r:id="rId134"/>
    <p:sldId id="280" r:id="rId135"/>
  </p:sldIdLst>
  <p:sldSz cx="12192000" cy="6858000"/>
  <p:notesSz cx="6858000" cy="9144000"/>
  <p:defaultText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B0A590-DE9A-E90E-67F1-33CFA7600CF7}" name="Hanna Schuch" initials="HS" userId="S::hanna.schuch@ic-consult.com::0b601c83-5bab-483b-8b31-a5148cd252d4" providerId="AD"/>
  <p188:author id="{1F19AA9C-208A-7B76-6740-ACCBBC8A1488}" name="Andre Priebe" initials="AP" userId="S::andre.priebe@ic-consult.com::82f23e3d-c6dd-4929-b072-764954cd7b2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7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5"/>
    <p:restoredTop sz="96110"/>
  </p:normalViewPr>
  <p:slideViewPr>
    <p:cSldViewPr snapToGrid="0" snapToObjects="1">
      <p:cViewPr varScale="1">
        <p:scale>
          <a:sx n="116" d="100"/>
          <a:sy n="116" d="100"/>
        </p:scale>
        <p:origin x="680"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viewProps" Target="viewProp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theme" Target="theme/theme1.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microsoft.com/office/2018/10/relationships/authors" Target="author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notesMaster" Target="notesMasters/notesMaster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6" Type="http://schemas.openxmlformats.org/officeDocument/2006/relationships/slide" Target="slides/slide6.xml"/></Relationships>
</file>

<file path=ppt/comments/modernComment_193_7EFF1B6C.xml><?xml version="1.0" encoding="utf-8"?>
<p188:cmLst xmlns:a="http://schemas.openxmlformats.org/drawingml/2006/main" xmlns:r="http://schemas.openxmlformats.org/officeDocument/2006/relationships" xmlns:p188="http://schemas.microsoft.com/office/powerpoint/2018/8/main">
  <p188:cm id="{A8016BAC-2C9D-8847-A298-C5DE64F405BF}" authorId="{6AB0A590-DE9A-E90E-67F1-33CFA7600CF7}" created="2022-11-11T18:17:44.211">
    <ac:deMkLst xmlns:ac="http://schemas.microsoft.com/office/drawing/2013/main/command">
      <pc:docMk xmlns:pc="http://schemas.microsoft.com/office/powerpoint/2013/main/command"/>
      <pc:sldMk xmlns:pc="http://schemas.microsoft.com/office/powerpoint/2013/main/command" cId="2130647916" sldId="403"/>
      <ac:spMk id="17" creationId="{2A4C27C9-9DAB-C580-BF39-5970C531E15E}"/>
    </ac:deMkLst>
    <p188:replyLst>
      <p188:reply id="{20CBC0E9-8EA6-654A-B54F-BC55BB9BB84F}" authorId="{1F19AA9C-208A-7B76-6740-ACCBBC8A1488}" created="2022-11-11T19:54:35.404">
        <p188:txBody>
          <a:bodyPr/>
          <a:lstStyle/>
          <a:p>
            <a:r>
              <a:rPr lang="en-US"/>
              <a:t>Ja, sieht sehr gut aus!</a:t>
            </a:r>
          </a:p>
        </p188:txBody>
      </p188:reply>
    </p188:replyLst>
    <p188:txBody>
      <a:bodyPr/>
      <a:lstStyle/>
      <a:p>
        <a:r>
          <a:rPr lang="en-US"/>
          <a:t>[@Andre Priebe] schau dir mal diese Variante an - hilft das?</a:t>
        </a:r>
      </a:p>
    </p188:txBody>
  </p188:cm>
  <p188:cm id="{6708D2F7-1AA8-EE40-AF91-4476073D6CFA}" authorId="{1F19AA9C-208A-7B76-6740-ACCBBC8A1488}" created="2022-11-13T06:46:43.399">
    <pc:sldMkLst xmlns:pc="http://schemas.microsoft.com/office/powerpoint/2013/main/command">
      <pc:docMk/>
      <pc:sldMk cId="2130647916" sldId="403"/>
    </pc:sldMkLst>
    <p188:txBody>
      <a:bodyPr/>
      <a:lstStyle/>
      <a:p>
        <a:r>
          <a:rPr lang="de-DE"/>
          <a:t>[@Andre Priebe] - Update an Mike</a:t>
        </a:r>
      </a:p>
    </p188:txBody>
  </p188:cm>
</p188:cmLst>
</file>

<file path=ppt/comments/modernComment_194_78E081C9.xml><?xml version="1.0" encoding="utf-8"?>
<p188:cmLst xmlns:a="http://schemas.openxmlformats.org/drawingml/2006/main" xmlns:r="http://schemas.openxmlformats.org/officeDocument/2006/relationships" xmlns:p188="http://schemas.microsoft.com/office/powerpoint/2018/8/main">
  <p188:cm id="{A8016BAC-2C9D-8847-A298-C5DE64F405BF}" authorId="{6AB0A590-DE9A-E90E-67F1-33CFA7600CF7}" created="2022-11-11T18:17:44.211">
    <ac:deMkLst xmlns:ac="http://schemas.microsoft.com/office/drawing/2013/main/command">
      <pc:docMk xmlns:pc="http://schemas.microsoft.com/office/powerpoint/2013/main/command"/>
      <pc:sldMk xmlns:pc="http://schemas.microsoft.com/office/powerpoint/2013/main/command" cId="2027979209" sldId="404"/>
      <ac:spMk id="17" creationId="{2A4C27C9-9DAB-C580-BF39-5970C531E15E}"/>
    </ac:deMkLst>
    <p188:replyLst>
      <p188:reply id="{20CBC0E9-8EA6-654A-B54F-BC55BB9BB84F}" authorId="{1F19AA9C-208A-7B76-6740-ACCBBC8A1488}" created="2022-11-11T19:54:35.404">
        <p188:txBody>
          <a:bodyPr/>
          <a:lstStyle/>
          <a:p>
            <a:r>
              <a:rPr lang="en-US"/>
              <a:t>Ja, sieht sehr gut aus!</a:t>
            </a:r>
          </a:p>
        </p188:txBody>
      </p188:reply>
    </p188:replyLst>
    <p188:txBody>
      <a:bodyPr/>
      <a:lstStyle/>
      <a:p>
        <a:r>
          <a:rPr lang="en-US"/>
          <a:t>[@Andre Priebe] schau dir mal diese Variante an - hilft das?</a:t>
        </a:r>
      </a:p>
    </p188:txBody>
  </p188:cm>
  <p188:cm id="{725A27C0-AF96-554B-BC76-C25B54412CD4}" authorId="{1F19AA9C-208A-7B76-6740-ACCBBC8A1488}" created="2022-11-13T06:47:04.174">
    <pc:sldMkLst xmlns:pc="http://schemas.microsoft.com/office/powerpoint/2013/main/command">
      <pc:docMk/>
      <pc:sldMk cId="2027979209" sldId="404"/>
    </pc:sldMkLst>
    <p188:txBody>
      <a:bodyPr/>
      <a:lstStyle/>
      <a:p>
        <a:r>
          <a:rPr lang="de-DE"/>
          <a:t>[@Andre Priebe] - Update an MIke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C5802-2A05-D945-B2DA-E46A37EA8033}" type="doc">
      <dgm:prSet loTypeId="urn:microsoft.com/office/officeart/2005/8/layout/chevron1" loCatId="" qsTypeId="urn:microsoft.com/office/officeart/2005/8/quickstyle/simple1" qsCatId="simple" csTypeId="urn:microsoft.com/office/officeart/2005/8/colors/accent1_2" csCatId="accent1" phldr="1"/>
      <dgm:spPr/>
    </dgm:pt>
    <dgm:pt modelId="{984C01DC-B835-CA4F-8DF7-41A0DC147934}">
      <dgm:prSet phldrT="[Text]" custT="1"/>
      <dgm:spPr/>
      <dgm:t>
        <a:bodyPr/>
        <a:lstStyle/>
        <a:p>
          <a:r>
            <a:rPr lang="en-US" sz="2000" dirty="0"/>
            <a:t>Q1 ‘22</a:t>
          </a:r>
        </a:p>
      </dgm:t>
    </dgm:pt>
    <dgm:pt modelId="{1171A910-D26B-C148-A1F9-BD10318C7960}" type="parTrans" cxnId="{AB24870B-E65A-114A-A831-CBA7BC499A4F}">
      <dgm:prSet/>
      <dgm:spPr/>
      <dgm:t>
        <a:bodyPr/>
        <a:lstStyle/>
        <a:p>
          <a:endParaRPr lang="en-US" sz="2400"/>
        </a:p>
      </dgm:t>
    </dgm:pt>
    <dgm:pt modelId="{724B5C15-7595-7A49-BEA4-36DBCDAE861D}" type="sibTrans" cxnId="{AB24870B-E65A-114A-A831-CBA7BC499A4F}">
      <dgm:prSet/>
      <dgm:spPr/>
      <dgm:t>
        <a:bodyPr/>
        <a:lstStyle/>
        <a:p>
          <a:endParaRPr lang="en-US" sz="2400"/>
        </a:p>
      </dgm:t>
    </dgm:pt>
    <dgm:pt modelId="{E97CE877-2AE0-724E-B8AF-BA4840C0CF24}">
      <dgm:prSet phldrT="[Text]" custT="1"/>
      <dgm:spPr/>
      <dgm:t>
        <a:bodyPr/>
        <a:lstStyle/>
        <a:p>
          <a:r>
            <a:rPr lang="en-US" sz="2000" dirty="0"/>
            <a:t>Q2</a:t>
          </a:r>
        </a:p>
      </dgm:t>
    </dgm:pt>
    <dgm:pt modelId="{22BA037A-CF8C-7942-A3B9-467E0F9837D9}" type="parTrans" cxnId="{5C887DC9-345E-0342-A2B9-CD41EFCF1272}">
      <dgm:prSet/>
      <dgm:spPr/>
      <dgm:t>
        <a:bodyPr/>
        <a:lstStyle/>
        <a:p>
          <a:endParaRPr lang="en-US" sz="2400"/>
        </a:p>
      </dgm:t>
    </dgm:pt>
    <dgm:pt modelId="{8A0B59EB-4F3F-D74A-ABB8-D5411AC9A0AC}" type="sibTrans" cxnId="{5C887DC9-345E-0342-A2B9-CD41EFCF1272}">
      <dgm:prSet/>
      <dgm:spPr/>
      <dgm:t>
        <a:bodyPr/>
        <a:lstStyle/>
        <a:p>
          <a:endParaRPr lang="en-US" sz="2400"/>
        </a:p>
      </dgm:t>
    </dgm:pt>
    <dgm:pt modelId="{C0DDD7E2-C5E6-E24D-8E32-BB4755341B93}">
      <dgm:prSet phldrT="[Text]" custT="1"/>
      <dgm:spPr/>
      <dgm:t>
        <a:bodyPr/>
        <a:lstStyle/>
        <a:p>
          <a:r>
            <a:rPr lang="en-US" sz="2000" dirty="0"/>
            <a:t>Q3</a:t>
          </a:r>
        </a:p>
      </dgm:t>
    </dgm:pt>
    <dgm:pt modelId="{57832438-34DB-344C-A35D-4D347B7E865E}" type="parTrans" cxnId="{484FDB03-02A5-1649-9D2E-2DBC7515027E}">
      <dgm:prSet/>
      <dgm:spPr/>
      <dgm:t>
        <a:bodyPr/>
        <a:lstStyle/>
        <a:p>
          <a:endParaRPr lang="en-US" sz="2400"/>
        </a:p>
      </dgm:t>
    </dgm:pt>
    <dgm:pt modelId="{9FF9E945-0964-7644-ACE5-C35CA6C40C73}" type="sibTrans" cxnId="{484FDB03-02A5-1649-9D2E-2DBC7515027E}">
      <dgm:prSet/>
      <dgm:spPr/>
      <dgm:t>
        <a:bodyPr/>
        <a:lstStyle/>
        <a:p>
          <a:endParaRPr lang="en-US" sz="2400"/>
        </a:p>
      </dgm:t>
    </dgm:pt>
    <dgm:pt modelId="{6579FD6C-3BDA-C547-B85C-FC317771C00B}">
      <dgm:prSet phldrT="[Text]" custT="1"/>
      <dgm:spPr/>
      <dgm:t>
        <a:bodyPr/>
        <a:lstStyle/>
        <a:p>
          <a:r>
            <a:rPr lang="en-US" sz="2000" dirty="0"/>
            <a:t>Q4</a:t>
          </a:r>
        </a:p>
      </dgm:t>
    </dgm:pt>
    <dgm:pt modelId="{0F9E0367-B87E-904C-B207-16A9BC74290D}" type="parTrans" cxnId="{AD81A537-97F4-3C40-B3A7-E64E31C6F8CD}">
      <dgm:prSet/>
      <dgm:spPr/>
      <dgm:t>
        <a:bodyPr/>
        <a:lstStyle/>
        <a:p>
          <a:endParaRPr lang="en-US" sz="2400"/>
        </a:p>
      </dgm:t>
    </dgm:pt>
    <dgm:pt modelId="{7B2B8841-5397-AD4A-AB6E-6AD902528EEE}" type="sibTrans" cxnId="{AD81A537-97F4-3C40-B3A7-E64E31C6F8CD}">
      <dgm:prSet/>
      <dgm:spPr/>
      <dgm:t>
        <a:bodyPr/>
        <a:lstStyle/>
        <a:p>
          <a:endParaRPr lang="en-US" sz="2400"/>
        </a:p>
      </dgm:t>
    </dgm:pt>
    <dgm:pt modelId="{EC3E3686-13B3-0842-966B-A6FDB88503D9}">
      <dgm:prSet phldrT="[Text]" custT="1"/>
      <dgm:spPr/>
      <dgm:t>
        <a:bodyPr/>
        <a:lstStyle/>
        <a:p>
          <a:r>
            <a:rPr lang="en-US" sz="2000" dirty="0"/>
            <a:t>Q1 ‘23</a:t>
          </a:r>
        </a:p>
      </dgm:t>
    </dgm:pt>
    <dgm:pt modelId="{846EC65D-57D2-C74D-AFF5-A372B7E64BC5}" type="parTrans" cxnId="{703B8A76-03F0-164E-9156-74114756083B}">
      <dgm:prSet/>
      <dgm:spPr/>
      <dgm:t>
        <a:bodyPr/>
        <a:lstStyle/>
        <a:p>
          <a:endParaRPr lang="en-US" sz="2400"/>
        </a:p>
      </dgm:t>
    </dgm:pt>
    <dgm:pt modelId="{F7240196-D016-C348-A0C9-1C5813EA3D31}" type="sibTrans" cxnId="{703B8A76-03F0-164E-9156-74114756083B}">
      <dgm:prSet/>
      <dgm:spPr/>
      <dgm:t>
        <a:bodyPr/>
        <a:lstStyle/>
        <a:p>
          <a:endParaRPr lang="en-US" sz="2400"/>
        </a:p>
      </dgm:t>
    </dgm:pt>
    <dgm:pt modelId="{E2728D99-F3D4-4A42-9D15-83E4CF51680C}">
      <dgm:prSet phldrT="[Text]" custT="1"/>
      <dgm:spPr/>
      <dgm:t>
        <a:bodyPr/>
        <a:lstStyle/>
        <a:p>
          <a:r>
            <a:rPr lang="en-US" sz="2000" dirty="0"/>
            <a:t>Q2</a:t>
          </a:r>
        </a:p>
      </dgm:t>
    </dgm:pt>
    <dgm:pt modelId="{1045C752-956F-D84E-82A7-0B448999BC73}" type="parTrans" cxnId="{328D74CF-225D-4244-BCAE-72D83592881F}">
      <dgm:prSet/>
      <dgm:spPr/>
      <dgm:t>
        <a:bodyPr/>
        <a:lstStyle/>
        <a:p>
          <a:endParaRPr lang="en-US" sz="2400"/>
        </a:p>
      </dgm:t>
    </dgm:pt>
    <dgm:pt modelId="{737B3C4F-AE69-6A48-8B03-F86285E7F0F3}" type="sibTrans" cxnId="{328D74CF-225D-4244-BCAE-72D83592881F}">
      <dgm:prSet/>
      <dgm:spPr/>
      <dgm:t>
        <a:bodyPr/>
        <a:lstStyle/>
        <a:p>
          <a:endParaRPr lang="en-US" sz="2400"/>
        </a:p>
      </dgm:t>
    </dgm:pt>
    <dgm:pt modelId="{4BA47D77-5534-C045-AC45-DC5B44B2AEA3}" type="pres">
      <dgm:prSet presAssocID="{9EDC5802-2A05-D945-B2DA-E46A37EA8033}" presName="Name0" presStyleCnt="0">
        <dgm:presLayoutVars>
          <dgm:dir/>
          <dgm:animLvl val="lvl"/>
          <dgm:resizeHandles val="exact"/>
        </dgm:presLayoutVars>
      </dgm:prSet>
      <dgm:spPr/>
    </dgm:pt>
    <dgm:pt modelId="{B656AD45-50CD-B542-94C6-2872AC3960CF}" type="pres">
      <dgm:prSet presAssocID="{984C01DC-B835-CA4F-8DF7-41A0DC147934}" presName="parTxOnly" presStyleLbl="node1" presStyleIdx="0" presStyleCnt="6">
        <dgm:presLayoutVars>
          <dgm:chMax val="0"/>
          <dgm:chPref val="0"/>
          <dgm:bulletEnabled val="1"/>
        </dgm:presLayoutVars>
      </dgm:prSet>
      <dgm:spPr/>
    </dgm:pt>
    <dgm:pt modelId="{7D420521-08A5-414E-84D8-DCC449658B28}" type="pres">
      <dgm:prSet presAssocID="{724B5C15-7595-7A49-BEA4-36DBCDAE861D}" presName="parTxOnlySpace" presStyleCnt="0"/>
      <dgm:spPr/>
    </dgm:pt>
    <dgm:pt modelId="{3C52CAB4-7AE5-C448-B0A4-485515C0B44B}" type="pres">
      <dgm:prSet presAssocID="{E97CE877-2AE0-724E-B8AF-BA4840C0CF24}" presName="parTxOnly" presStyleLbl="node1" presStyleIdx="1" presStyleCnt="6">
        <dgm:presLayoutVars>
          <dgm:chMax val="0"/>
          <dgm:chPref val="0"/>
          <dgm:bulletEnabled val="1"/>
        </dgm:presLayoutVars>
      </dgm:prSet>
      <dgm:spPr/>
    </dgm:pt>
    <dgm:pt modelId="{CE328FD2-12C3-BA4E-9801-29DA3F29CEC7}" type="pres">
      <dgm:prSet presAssocID="{8A0B59EB-4F3F-D74A-ABB8-D5411AC9A0AC}" presName="parTxOnlySpace" presStyleCnt="0"/>
      <dgm:spPr/>
    </dgm:pt>
    <dgm:pt modelId="{0C68C724-E6BB-6A47-8253-C571AE61D955}" type="pres">
      <dgm:prSet presAssocID="{C0DDD7E2-C5E6-E24D-8E32-BB4755341B93}" presName="parTxOnly" presStyleLbl="node1" presStyleIdx="2" presStyleCnt="6">
        <dgm:presLayoutVars>
          <dgm:chMax val="0"/>
          <dgm:chPref val="0"/>
          <dgm:bulletEnabled val="1"/>
        </dgm:presLayoutVars>
      </dgm:prSet>
      <dgm:spPr/>
    </dgm:pt>
    <dgm:pt modelId="{0C29BA91-CEC7-E743-8023-3C14C7AB1F36}" type="pres">
      <dgm:prSet presAssocID="{9FF9E945-0964-7644-ACE5-C35CA6C40C73}" presName="parTxOnlySpace" presStyleCnt="0"/>
      <dgm:spPr/>
    </dgm:pt>
    <dgm:pt modelId="{2371252C-BB3B-0641-B9D7-25DA536020EB}" type="pres">
      <dgm:prSet presAssocID="{6579FD6C-3BDA-C547-B85C-FC317771C00B}" presName="parTxOnly" presStyleLbl="node1" presStyleIdx="3" presStyleCnt="6">
        <dgm:presLayoutVars>
          <dgm:chMax val="0"/>
          <dgm:chPref val="0"/>
          <dgm:bulletEnabled val="1"/>
        </dgm:presLayoutVars>
      </dgm:prSet>
      <dgm:spPr/>
    </dgm:pt>
    <dgm:pt modelId="{E4835190-B94B-6F45-BB01-F1AFE7F3CB4F}" type="pres">
      <dgm:prSet presAssocID="{7B2B8841-5397-AD4A-AB6E-6AD902528EEE}" presName="parTxOnlySpace" presStyleCnt="0"/>
      <dgm:spPr/>
    </dgm:pt>
    <dgm:pt modelId="{CFEFE34A-CF01-5140-BF59-5651C90B9854}" type="pres">
      <dgm:prSet presAssocID="{EC3E3686-13B3-0842-966B-A6FDB88503D9}" presName="parTxOnly" presStyleLbl="node1" presStyleIdx="4" presStyleCnt="6" custScaleX="93431">
        <dgm:presLayoutVars>
          <dgm:chMax val="0"/>
          <dgm:chPref val="0"/>
          <dgm:bulletEnabled val="1"/>
        </dgm:presLayoutVars>
      </dgm:prSet>
      <dgm:spPr/>
    </dgm:pt>
    <dgm:pt modelId="{323C84E6-9F4A-5B44-9896-7A556BF3141C}" type="pres">
      <dgm:prSet presAssocID="{F7240196-D016-C348-A0C9-1C5813EA3D31}" presName="parTxOnlySpace" presStyleCnt="0"/>
      <dgm:spPr/>
    </dgm:pt>
    <dgm:pt modelId="{70FA4352-273D-A54F-B5B5-9978A89AB678}" type="pres">
      <dgm:prSet presAssocID="{E2728D99-F3D4-4A42-9D15-83E4CF51680C}" presName="parTxOnly" presStyleLbl="node1" presStyleIdx="5" presStyleCnt="6">
        <dgm:presLayoutVars>
          <dgm:chMax val="0"/>
          <dgm:chPref val="0"/>
          <dgm:bulletEnabled val="1"/>
        </dgm:presLayoutVars>
      </dgm:prSet>
      <dgm:spPr/>
    </dgm:pt>
  </dgm:ptLst>
  <dgm:cxnLst>
    <dgm:cxn modelId="{484FDB03-02A5-1649-9D2E-2DBC7515027E}" srcId="{9EDC5802-2A05-D945-B2DA-E46A37EA8033}" destId="{C0DDD7E2-C5E6-E24D-8E32-BB4755341B93}" srcOrd="2" destOrd="0" parTransId="{57832438-34DB-344C-A35D-4D347B7E865E}" sibTransId="{9FF9E945-0964-7644-ACE5-C35CA6C40C73}"/>
    <dgm:cxn modelId="{AB24870B-E65A-114A-A831-CBA7BC499A4F}" srcId="{9EDC5802-2A05-D945-B2DA-E46A37EA8033}" destId="{984C01DC-B835-CA4F-8DF7-41A0DC147934}" srcOrd="0" destOrd="0" parTransId="{1171A910-D26B-C148-A1F9-BD10318C7960}" sibTransId="{724B5C15-7595-7A49-BEA4-36DBCDAE861D}"/>
    <dgm:cxn modelId="{3BD4FB12-0522-4840-AE45-57AE1FE92612}" type="presOf" srcId="{9EDC5802-2A05-D945-B2DA-E46A37EA8033}" destId="{4BA47D77-5534-C045-AC45-DC5B44B2AEA3}" srcOrd="0" destOrd="0" presId="urn:microsoft.com/office/officeart/2005/8/layout/chevron1"/>
    <dgm:cxn modelId="{AD81A537-97F4-3C40-B3A7-E64E31C6F8CD}" srcId="{9EDC5802-2A05-D945-B2DA-E46A37EA8033}" destId="{6579FD6C-3BDA-C547-B85C-FC317771C00B}" srcOrd="3" destOrd="0" parTransId="{0F9E0367-B87E-904C-B207-16A9BC74290D}" sibTransId="{7B2B8841-5397-AD4A-AB6E-6AD902528EEE}"/>
    <dgm:cxn modelId="{703B8A76-03F0-164E-9156-74114756083B}" srcId="{9EDC5802-2A05-D945-B2DA-E46A37EA8033}" destId="{EC3E3686-13B3-0842-966B-A6FDB88503D9}" srcOrd="4" destOrd="0" parTransId="{846EC65D-57D2-C74D-AFF5-A372B7E64BC5}" sibTransId="{F7240196-D016-C348-A0C9-1C5813EA3D31}"/>
    <dgm:cxn modelId="{D42D0490-3443-3A4A-990B-5999D67CF4C5}" type="presOf" srcId="{E97CE877-2AE0-724E-B8AF-BA4840C0CF24}" destId="{3C52CAB4-7AE5-C448-B0A4-485515C0B44B}" srcOrd="0" destOrd="0" presId="urn:microsoft.com/office/officeart/2005/8/layout/chevron1"/>
    <dgm:cxn modelId="{6080D2A3-802A-4042-B4E5-A7AB7A11306C}" type="presOf" srcId="{6579FD6C-3BDA-C547-B85C-FC317771C00B}" destId="{2371252C-BB3B-0641-B9D7-25DA536020EB}" srcOrd="0" destOrd="0" presId="urn:microsoft.com/office/officeart/2005/8/layout/chevron1"/>
    <dgm:cxn modelId="{883FB6A8-E7DB-914B-8B48-D369D23E3508}" type="presOf" srcId="{E2728D99-F3D4-4A42-9D15-83E4CF51680C}" destId="{70FA4352-273D-A54F-B5B5-9978A89AB678}" srcOrd="0" destOrd="0" presId="urn:microsoft.com/office/officeart/2005/8/layout/chevron1"/>
    <dgm:cxn modelId="{5C887DC9-345E-0342-A2B9-CD41EFCF1272}" srcId="{9EDC5802-2A05-D945-B2DA-E46A37EA8033}" destId="{E97CE877-2AE0-724E-B8AF-BA4840C0CF24}" srcOrd="1" destOrd="0" parTransId="{22BA037A-CF8C-7942-A3B9-467E0F9837D9}" sibTransId="{8A0B59EB-4F3F-D74A-ABB8-D5411AC9A0AC}"/>
    <dgm:cxn modelId="{328D74CF-225D-4244-BCAE-72D83592881F}" srcId="{9EDC5802-2A05-D945-B2DA-E46A37EA8033}" destId="{E2728D99-F3D4-4A42-9D15-83E4CF51680C}" srcOrd="5" destOrd="0" parTransId="{1045C752-956F-D84E-82A7-0B448999BC73}" sibTransId="{737B3C4F-AE69-6A48-8B03-F86285E7F0F3}"/>
    <dgm:cxn modelId="{630922D7-ECBC-7E4B-B335-7517BBFF0320}" type="presOf" srcId="{EC3E3686-13B3-0842-966B-A6FDB88503D9}" destId="{CFEFE34A-CF01-5140-BF59-5651C90B9854}" srcOrd="0" destOrd="0" presId="urn:microsoft.com/office/officeart/2005/8/layout/chevron1"/>
    <dgm:cxn modelId="{E42F28F3-C0AC-5D4E-8011-494162FE4790}" type="presOf" srcId="{C0DDD7E2-C5E6-E24D-8E32-BB4755341B93}" destId="{0C68C724-E6BB-6A47-8253-C571AE61D955}" srcOrd="0" destOrd="0" presId="urn:microsoft.com/office/officeart/2005/8/layout/chevron1"/>
    <dgm:cxn modelId="{64B7D7F3-C555-424B-BBBA-74868A8FF4CB}" type="presOf" srcId="{984C01DC-B835-CA4F-8DF7-41A0DC147934}" destId="{B656AD45-50CD-B542-94C6-2872AC3960CF}" srcOrd="0" destOrd="0" presId="urn:microsoft.com/office/officeart/2005/8/layout/chevron1"/>
    <dgm:cxn modelId="{610F48C5-D7E1-E349-94BB-309F1239B8AE}" type="presParOf" srcId="{4BA47D77-5534-C045-AC45-DC5B44B2AEA3}" destId="{B656AD45-50CD-B542-94C6-2872AC3960CF}" srcOrd="0" destOrd="0" presId="urn:microsoft.com/office/officeart/2005/8/layout/chevron1"/>
    <dgm:cxn modelId="{AA48D685-A957-7E4F-B64E-C1A4E0827301}" type="presParOf" srcId="{4BA47D77-5534-C045-AC45-DC5B44B2AEA3}" destId="{7D420521-08A5-414E-84D8-DCC449658B28}" srcOrd="1" destOrd="0" presId="urn:microsoft.com/office/officeart/2005/8/layout/chevron1"/>
    <dgm:cxn modelId="{72A117B4-1281-9644-879B-63E7EF9469C9}" type="presParOf" srcId="{4BA47D77-5534-C045-AC45-DC5B44B2AEA3}" destId="{3C52CAB4-7AE5-C448-B0A4-485515C0B44B}" srcOrd="2" destOrd="0" presId="urn:microsoft.com/office/officeart/2005/8/layout/chevron1"/>
    <dgm:cxn modelId="{EB219B5B-386A-A848-80A4-CEC86A2BA2AA}" type="presParOf" srcId="{4BA47D77-5534-C045-AC45-DC5B44B2AEA3}" destId="{CE328FD2-12C3-BA4E-9801-29DA3F29CEC7}" srcOrd="3" destOrd="0" presId="urn:microsoft.com/office/officeart/2005/8/layout/chevron1"/>
    <dgm:cxn modelId="{458D898B-6BEC-1E4B-A63E-61A587E0ABA7}" type="presParOf" srcId="{4BA47D77-5534-C045-AC45-DC5B44B2AEA3}" destId="{0C68C724-E6BB-6A47-8253-C571AE61D955}" srcOrd="4" destOrd="0" presId="urn:microsoft.com/office/officeart/2005/8/layout/chevron1"/>
    <dgm:cxn modelId="{15D8F100-9247-F54F-93E2-6E013D135582}" type="presParOf" srcId="{4BA47D77-5534-C045-AC45-DC5B44B2AEA3}" destId="{0C29BA91-CEC7-E743-8023-3C14C7AB1F36}" srcOrd="5" destOrd="0" presId="urn:microsoft.com/office/officeart/2005/8/layout/chevron1"/>
    <dgm:cxn modelId="{1679D71C-DAB9-3844-A040-1A2D4EE5A506}" type="presParOf" srcId="{4BA47D77-5534-C045-AC45-DC5B44B2AEA3}" destId="{2371252C-BB3B-0641-B9D7-25DA536020EB}" srcOrd="6" destOrd="0" presId="urn:microsoft.com/office/officeart/2005/8/layout/chevron1"/>
    <dgm:cxn modelId="{F6B5E3AD-5DDC-B544-898F-3771E2B2485B}" type="presParOf" srcId="{4BA47D77-5534-C045-AC45-DC5B44B2AEA3}" destId="{E4835190-B94B-6F45-BB01-F1AFE7F3CB4F}" srcOrd="7" destOrd="0" presId="urn:microsoft.com/office/officeart/2005/8/layout/chevron1"/>
    <dgm:cxn modelId="{D7D02473-4BF5-8D4E-8403-ACDB21A056D5}" type="presParOf" srcId="{4BA47D77-5534-C045-AC45-DC5B44B2AEA3}" destId="{CFEFE34A-CF01-5140-BF59-5651C90B9854}" srcOrd="8" destOrd="0" presId="urn:microsoft.com/office/officeart/2005/8/layout/chevron1"/>
    <dgm:cxn modelId="{02F0F552-6522-7448-A85A-6141DD339283}" type="presParOf" srcId="{4BA47D77-5534-C045-AC45-DC5B44B2AEA3}" destId="{323C84E6-9F4A-5B44-9896-7A556BF3141C}" srcOrd="9" destOrd="0" presId="urn:microsoft.com/office/officeart/2005/8/layout/chevron1"/>
    <dgm:cxn modelId="{B9B8491F-BFC7-5A49-99D4-DA18F53B9E0D}" type="presParOf" srcId="{4BA47D77-5534-C045-AC45-DC5B44B2AEA3}" destId="{70FA4352-273D-A54F-B5B5-9978A89AB678}"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688F0E-A604-514C-9A82-0E4647582850}" type="doc">
      <dgm:prSet loTypeId="urn:microsoft.com/office/officeart/2005/8/layout/chevron1" loCatId="" qsTypeId="urn:microsoft.com/office/officeart/2005/8/quickstyle/simple1" qsCatId="simple" csTypeId="urn:microsoft.com/office/officeart/2005/8/colors/accent1_2" csCatId="accent1" phldr="1"/>
      <dgm:spPr/>
    </dgm:pt>
    <dgm:pt modelId="{DBBD51B8-DB46-A24A-A1BB-6FB9459C5EC1}">
      <dgm:prSet phldrT="[Text]"/>
      <dgm:spPr/>
      <dgm:t>
        <a:bodyPr/>
        <a:lstStyle/>
        <a:p>
          <a:r>
            <a:rPr lang="de-DE" dirty="0"/>
            <a:t>Dilligence and Interviews</a:t>
          </a:r>
        </a:p>
      </dgm:t>
    </dgm:pt>
    <dgm:pt modelId="{18394C17-A308-734B-A574-5D445221D58D}" type="parTrans" cxnId="{B8AA8EFC-80F8-6C45-A2E4-00BE40A88CE5}">
      <dgm:prSet/>
      <dgm:spPr/>
      <dgm:t>
        <a:bodyPr/>
        <a:lstStyle/>
        <a:p>
          <a:endParaRPr lang="de-DE"/>
        </a:p>
      </dgm:t>
    </dgm:pt>
    <dgm:pt modelId="{A96445EC-CF13-2B47-A046-1C1A68031774}" type="sibTrans" cxnId="{B8AA8EFC-80F8-6C45-A2E4-00BE40A88CE5}">
      <dgm:prSet/>
      <dgm:spPr/>
      <dgm:t>
        <a:bodyPr/>
        <a:lstStyle/>
        <a:p>
          <a:endParaRPr lang="de-DE"/>
        </a:p>
      </dgm:t>
    </dgm:pt>
    <dgm:pt modelId="{652677E3-69CA-9549-8B7E-EF33CBBB489B}">
      <dgm:prSet phldrT="[Text]"/>
      <dgm:spPr/>
      <dgm:t>
        <a:bodyPr/>
        <a:lstStyle/>
        <a:p>
          <a:r>
            <a:rPr lang="de-DE" dirty="0"/>
            <a:t>1st Editor‘s Draft</a:t>
          </a:r>
        </a:p>
      </dgm:t>
    </dgm:pt>
    <dgm:pt modelId="{47ED7780-9CFC-C344-9192-DB9F91A7CF3E}" type="parTrans" cxnId="{E1CC5A5C-CA4D-B54F-BAC7-525C7B16ECD2}">
      <dgm:prSet/>
      <dgm:spPr/>
      <dgm:t>
        <a:bodyPr/>
        <a:lstStyle/>
        <a:p>
          <a:endParaRPr lang="de-DE"/>
        </a:p>
      </dgm:t>
    </dgm:pt>
    <dgm:pt modelId="{12112AFE-C0CB-E849-9BA1-FC7F84130C13}" type="sibTrans" cxnId="{E1CC5A5C-CA4D-B54F-BAC7-525C7B16ECD2}">
      <dgm:prSet/>
      <dgm:spPr/>
      <dgm:t>
        <a:bodyPr/>
        <a:lstStyle/>
        <a:p>
          <a:endParaRPr lang="de-DE"/>
        </a:p>
      </dgm:t>
    </dgm:pt>
    <dgm:pt modelId="{594AD1F5-7BFB-264A-ACDE-17CF579310EA}">
      <dgm:prSet phldrT="[Text]"/>
      <dgm:spPr/>
      <dgm:t>
        <a:bodyPr/>
        <a:lstStyle/>
        <a:p>
          <a:r>
            <a:rPr lang="de-DE" dirty="0"/>
            <a:t>Gather Feedback</a:t>
          </a:r>
        </a:p>
      </dgm:t>
    </dgm:pt>
    <dgm:pt modelId="{D9C597E9-0AE2-BC42-9F8B-4ECB32B3B7D2}" type="parTrans" cxnId="{4C50B7CA-587F-2F4E-A63F-2046189582BC}">
      <dgm:prSet/>
      <dgm:spPr/>
      <dgm:t>
        <a:bodyPr/>
        <a:lstStyle/>
        <a:p>
          <a:endParaRPr lang="de-DE"/>
        </a:p>
      </dgm:t>
    </dgm:pt>
    <dgm:pt modelId="{7737EA48-750F-DC40-86A8-CE9E19E6E9DF}" type="sibTrans" cxnId="{4C50B7CA-587F-2F4E-A63F-2046189582BC}">
      <dgm:prSet/>
      <dgm:spPr/>
      <dgm:t>
        <a:bodyPr/>
        <a:lstStyle/>
        <a:p>
          <a:endParaRPr lang="de-DE"/>
        </a:p>
      </dgm:t>
    </dgm:pt>
    <dgm:pt modelId="{6CD841FB-47C7-1A4D-B360-8C7C821E0D16}">
      <dgm:prSet phldrT="[Text]" custT="1"/>
      <dgm:spPr/>
      <dgm:t>
        <a:bodyPr/>
        <a:lstStyle/>
        <a:p>
          <a:r>
            <a:rPr lang="de-DE" sz="1600" dirty="0"/>
            <a:t>With thought leaders</a:t>
          </a:r>
        </a:p>
      </dgm:t>
    </dgm:pt>
    <dgm:pt modelId="{530EBC46-C885-2D4B-A44B-36090A7B8E0E}" type="parTrans" cxnId="{9828BA05-AAEA-8D48-907C-9A6EB7536105}">
      <dgm:prSet/>
      <dgm:spPr/>
      <dgm:t>
        <a:bodyPr/>
        <a:lstStyle/>
        <a:p>
          <a:endParaRPr lang="de-DE"/>
        </a:p>
      </dgm:t>
    </dgm:pt>
    <dgm:pt modelId="{E704B962-1C18-AA4D-BC7C-051F163BC94B}" type="sibTrans" cxnId="{9828BA05-AAEA-8D48-907C-9A6EB7536105}">
      <dgm:prSet/>
      <dgm:spPr/>
      <dgm:t>
        <a:bodyPr/>
        <a:lstStyle/>
        <a:p>
          <a:endParaRPr lang="de-DE"/>
        </a:p>
      </dgm:t>
    </dgm:pt>
    <dgm:pt modelId="{05743426-1419-AE4A-A11C-7689158DB9BB}">
      <dgm:prSet phldrT="[Text]" custT="1"/>
      <dgm:spPr/>
      <dgm:t>
        <a:bodyPr/>
        <a:lstStyle/>
        <a:p>
          <a:r>
            <a:rPr lang="de-DE" sz="1600" dirty="0"/>
            <a:t>Industry experts</a:t>
          </a:r>
        </a:p>
      </dgm:t>
    </dgm:pt>
    <dgm:pt modelId="{C8F1A22C-DA8C-A646-8CC7-DACACA949FF6}" type="parTrans" cxnId="{5E1A71E9-9CB8-0C42-A864-96F33FF22A84}">
      <dgm:prSet/>
      <dgm:spPr/>
      <dgm:t>
        <a:bodyPr/>
        <a:lstStyle/>
        <a:p>
          <a:endParaRPr lang="de-DE"/>
        </a:p>
      </dgm:t>
    </dgm:pt>
    <dgm:pt modelId="{20DA08B8-44A2-AE4E-9A42-B05489B0A8CF}" type="sibTrans" cxnId="{5E1A71E9-9CB8-0C42-A864-96F33FF22A84}">
      <dgm:prSet/>
      <dgm:spPr/>
      <dgm:t>
        <a:bodyPr/>
        <a:lstStyle/>
        <a:p>
          <a:endParaRPr lang="de-DE"/>
        </a:p>
      </dgm:t>
    </dgm:pt>
    <dgm:pt modelId="{EED2D69B-F9AB-A249-B211-069B7D3D7849}">
      <dgm:prSet phldrT="[Text]" custT="1"/>
      <dgm:spPr/>
      <dgm:t>
        <a:bodyPr/>
        <a:lstStyle/>
        <a:p>
          <a:r>
            <a:rPr lang="de-DE" sz="1600" dirty="0"/>
            <a:t>Listening sessions</a:t>
          </a:r>
        </a:p>
      </dgm:t>
    </dgm:pt>
    <dgm:pt modelId="{9BFB3285-AC98-AF47-84A0-BC4DA25504AB}" type="parTrans" cxnId="{D71DC52A-22CA-2E40-80A2-1742CEDDE587}">
      <dgm:prSet/>
      <dgm:spPr/>
      <dgm:t>
        <a:bodyPr/>
        <a:lstStyle/>
        <a:p>
          <a:endParaRPr lang="de-DE"/>
        </a:p>
      </dgm:t>
    </dgm:pt>
    <dgm:pt modelId="{EEA1735A-92A3-EE4D-BF47-064485E8F916}" type="sibTrans" cxnId="{D71DC52A-22CA-2E40-80A2-1742CEDDE587}">
      <dgm:prSet/>
      <dgm:spPr/>
      <dgm:t>
        <a:bodyPr/>
        <a:lstStyle/>
        <a:p>
          <a:endParaRPr lang="de-DE"/>
        </a:p>
      </dgm:t>
    </dgm:pt>
    <dgm:pt modelId="{A71CE21D-2978-6447-8654-216B0D6280F5}">
      <dgm:prSet phldrT="[Text]" custT="1"/>
      <dgm:spPr/>
      <dgm:t>
        <a:bodyPr/>
        <a:lstStyle/>
        <a:p>
          <a:r>
            <a:rPr lang="de-DE" sz="1600" dirty="0"/>
            <a:t>Getting co-authors and contributors involved</a:t>
          </a:r>
        </a:p>
      </dgm:t>
    </dgm:pt>
    <dgm:pt modelId="{7D5C9392-27FE-404A-A128-4CE6A94A301A}" type="parTrans" cxnId="{06848834-C99A-664E-932D-DEF9364EE0EE}">
      <dgm:prSet/>
      <dgm:spPr/>
      <dgm:t>
        <a:bodyPr/>
        <a:lstStyle/>
        <a:p>
          <a:endParaRPr lang="de-DE"/>
        </a:p>
      </dgm:t>
    </dgm:pt>
    <dgm:pt modelId="{31028EAC-68A1-8A41-8BBA-0D675FE0A190}" type="sibTrans" cxnId="{06848834-C99A-664E-932D-DEF9364EE0EE}">
      <dgm:prSet/>
      <dgm:spPr/>
      <dgm:t>
        <a:bodyPr/>
        <a:lstStyle/>
        <a:p>
          <a:endParaRPr lang="de-DE"/>
        </a:p>
      </dgm:t>
    </dgm:pt>
    <dgm:pt modelId="{E655A13A-C7E6-2F43-B0F9-03DF7DDF55C9}">
      <dgm:prSet phldrT="[Text]" custT="1"/>
      <dgm:spPr/>
      <dgm:t>
        <a:bodyPr/>
        <a:lstStyle/>
        <a:p>
          <a:r>
            <a:rPr lang="de-DE" sz="1600" dirty="0"/>
            <a:t>Request for Comments</a:t>
          </a:r>
        </a:p>
      </dgm:t>
    </dgm:pt>
    <dgm:pt modelId="{087999B4-CEEF-8C48-AFED-96F8BCB189DF}" type="parTrans" cxnId="{8C34B43B-6776-C346-AC16-E14507CEF6DC}">
      <dgm:prSet/>
      <dgm:spPr/>
      <dgm:t>
        <a:bodyPr/>
        <a:lstStyle/>
        <a:p>
          <a:endParaRPr lang="de-DE"/>
        </a:p>
      </dgm:t>
    </dgm:pt>
    <dgm:pt modelId="{13F6E47D-9786-9C47-9BF6-ACFA0ABF64C7}" type="sibTrans" cxnId="{8C34B43B-6776-C346-AC16-E14507CEF6DC}">
      <dgm:prSet/>
      <dgm:spPr/>
      <dgm:t>
        <a:bodyPr/>
        <a:lstStyle/>
        <a:p>
          <a:endParaRPr lang="de-DE"/>
        </a:p>
      </dgm:t>
    </dgm:pt>
    <dgm:pt modelId="{103A2E19-BEBF-9D41-83B3-86C7115C14B4}">
      <dgm:prSet phldrT="[Text]" custT="1"/>
      <dgm:spPr/>
      <dgm:t>
        <a:bodyPr/>
        <a:lstStyle/>
        <a:p>
          <a:r>
            <a:rPr lang="de-DE" sz="1600" dirty="0"/>
            <a:t>Feedback from ecosystem stakeholders and government officials</a:t>
          </a:r>
        </a:p>
      </dgm:t>
    </dgm:pt>
    <dgm:pt modelId="{C567B82E-6405-C445-ABCF-2A348DAA15F7}" type="parTrans" cxnId="{38744C98-571D-2A49-A1E2-215E1A612560}">
      <dgm:prSet/>
      <dgm:spPr/>
      <dgm:t>
        <a:bodyPr/>
        <a:lstStyle/>
        <a:p>
          <a:endParaRPr lang="de-DE"/>
        </a:p>
      </dgm:t>
    </dgm:pt>
    <dgm:pt modelId="{D1F8FA08-EEEE-E249-9BF2-D21249CC82FA}" type="sibTrans" cxnId="{38744C98-571D-2A49-A1E2-215E1A612560}">
      <dgm:prSet/>
      <dgm:spPr/>
      <dgm:t>
        <a:bodyPr/>
        <a:lstStyle/>
        <a:p>
          <a:endParaRPr lang="de-DE"/>
        </a:p>
      </dgm:t>
    </dgm:pt>
    <dgm:pt modelId="{3D2355AF-0B59-2547-A06F-ADB36E287E36}">
      <dgm:prSet phldrT="[Text]" custT="1"/>
      <dgm:spPr/>
      <dgm:t>
        <a:bodyPr/>
        <a:lstStyle/>
        <a:p>
          <a:r>
            <a:rPr lang="de-DE" sz="1600" dirty="0"/>
            <a:t>Conform feedback</a:t>
          </a:r>
        </a:p>
      </dgm:t>
    </dgm:pt>
    <dgm:pt modelId="{DCCD82B1-3511-0F45-B609-F88A843AF14B}" type="parTrans" cxnId="{7F42859E-98B1-B148-A69C-DD7D0D9C5ED1}">
      <dgm:prSet/>
      <dgm:spPr/>
      <dgm:t>
        <a:bodyPr/>
        <a:lstStyle/>
        <a:p>
          <a:endParaRPr lang="de-DE"/>
        </a:p>
      </dgm:t>
    </dgm:pt>
    <dgm:pt modelId="{76FED3C0-C866-3045-AE38-A36CD03FD4F6}" type="sibTrans" cxnId="{7F42859E-98B1-B148-A69C-DD7D0D9C5ED1}">
      <dgm:prSet/>
      <dgm:spPr/>
      <dgm:t>
        <a:bodyPr/>
        <a:lstStyle/>
        <a:p>
          <a:endParaRPr lang="de-DE"/>
        </a:p>
      </dgm:t>
    </dgm:pt>
    <dgm:pt modelId="{407159CB-4A98-144E-96D6-E988677A87CF}">
      <dgm:prSet phldrT="[Text]" custT="1"/>
      <dgm:spPr/>
      <dgm:t>
        <a:bodyPr/>
        <a:lstStyle/>
        <a:p>
          <a:r>
            <a:rPr lang="de-DE" sz="1600" dirty="0"/>
            <a:t>Publish 2nd Editor‘s Draft</a:t>
          </a:r>
        </a:p>
      </dgm:t>
    </dgm:pt>
    <dgm:pt modelId="{39E83279-82C9-B449-A9BE-35D1257673D0}" type="parTrans" cxnId="{A12DDC74-591F-E148-9457-E6673AC1F998}">
      <dgm:prSet/>
      <dgm:spPr/>
      <dgm:t>
        <a:bodyPr/>
        <a:lstStyle/>
        <a:p>
          <a:endParaRPr lang="de-DE"/>
        </a:p>
      </dgm:t>
    </dgm:pt>
    <dgm:pt modelId="{55EDEBD7-88CC-C84B-8AD4-173FDF58146C}" type="sibTrans" cxnId="{A12DDC74-591F-E148-9457-E6673AC1F998}">
      <dgm:prSet/>
      <dgm:spPr/>
      <dgm:t>
        <a:bodyPr/>
        <a:lstStyle/>
        <a:p>
          <a:endParaRPr lang="de-DE"/>
        </a:p>
      </dgm:t>
    </dgm:pt>
    <dgm:pt modelId="{6B165F6D-C60F-0648-983E-1EDE7E507967}">
      <dgm:prSet phldrT="[Text]"/>
      <dgm:spPr/>
      <dgm:t>
        <a:bodyPr/>
        <a:lstStyle/>
        <a:p>
          <a:r>
            <a:rPr lang="de-DE" dirty="0"/>
            <a:t>Final Editor's Draft</a:t>
          </a:r>
        </a:p>
      </dgm:t>
    </dgm:pt>
    <dgm:pt modelId="{DB5A3045-C8A7-2744-BFD5-2B36FB1DB60F}" type="parTrans" cxnId="{D4265CB6-F85F-B34F-BA50-BF05C7C0AAD2}">
      <dgm:prSet/>
      <dgm:spPr/>
      <dgm:t>
        <a:bodyPr/>
        <a:lstStyle/>
        <a:p>
          <a:endParaRPr lang="de-DE"/>
        </a:p>
      </dgm:t>
    </dgm:pt>
    <dgm:pt modelId="{F700B456-3622-6F41-A353-B18566649C83}" type="sibTrans" cxnId="{D4265CB6-F85F-B34F-BA50-BF05C7C0AAD2}">
      <dgm:prSet/>
      <dgm:spPr/>
      <dgm:t>
        <a:bodyPr/>
        <a:lstStyle/>
        <a:p>
          <a:endParaRPr lang="de-DE"/>
        </a:p>
      </dgm:t>
    </dgm:pt>
    <dgm:pt modelId="{6EE40117-1AAD-3646-8A43-98D20DC68BE0}" type="pres">
      <dgm:prSet presAssocID="{F3688F0E-A604-514C-9A82-0E4647582850}" presName="Name0" presStyleCnt="0">
        <dgm:presLayoutVars>
          <dgm:dir/>
          <dgm:animLvl val="lvl"/>
          <dgm:resizeHandles val="exact"/>
        </dgm:presLayoutVars>
      </dgm:prSet>
      <dgm:spPr/>
    </dgm:pt>
    <dgm:pt modelId="{5352502F-B27D-4242-B07B-8562D6799E05}" type="pres">
      <dgm:prSet presAssocID="{DBBD51B8-DB46-A24A-A1BB-6FB9459C5EC1}" presName="composite" presStyleCnt="0"/>
      <dgm:spPr/>
    </dgm:pt>
    <dgm:pt modelId="{FEA0B5D0-866A-F041-8AE4-814E1CC59634}" type="pres">
      <dgm:prSet presAssocID="{DBBD51B8-DB46-A24A-A1BB-6FB9459C5EC1}" presName="parTx" presStyleLbl="node1" presStyleIdx="0" presStyleCnt="4">
        <dgm:presLayoutVars>
          <dgm:chMax val="0"/>
          <dgm:chPref val="0"/>
          <dgm:bulletEnabled val="1"/>
        </dgm:presLayoutVars>
      </dgm:prSet>
      <dgm:spPr/>
    </dgm:pt>
    <dgm:pt modelId="{61F56F21-A9F1-D44C-8FC6-121A5CB2E05A}" type="pres">
      <dgm:prSet presAssocID="{DBBD51B8-DB46-A24A-A1BB-6FB9459C5EC1}" presName="desTx" presStyleLbl="revTx" presStyleIdx="0" presStyleCnt="3">
        <dgm:presLayoutVars>
          <dgm:bulletEnabled val="1"/>
        </dgm:presLayoutVars>
      </dgm:prSet>
      <dgm:spPr/>
    </dgm:pt>
    <dgm:pt modelId="{EC215ECF-E0AC-AF45-895D-2EA30C31C0A4}" type="pres">
      <dgm:prSet presAssocID="{A96445EC-CF13-2B47-A046-1C1A68031774}" presName="space" presStyleCnt="0"/>
      <dgm:spPr/>
    </dgm:pt>
    <dgm:pt modelId="{59381CD8-C88B-4845-82C4-0ADAA987B636}" type="pres">
      <dgm:prSet presAssocID="{652677E3-69CA-9549-8B7E-EF33CBBB489B}" presName="composite" presStyleCnt="0"/>
      <dgm:spPr/>
    </dgm:pt>
    <dgm:pt modelId="{396ADB8C-45A7-6044-B066-9257279E6AD3}" type="pres">
      <dgm:prSet presAssocID="{652677E3-69CA-9549-8B7E-EF33CBBB489B}" presName="parTx" presStyleLbl="node1" presStyleIdx="1" presStyleCnt="4">
        <dgm:presLayoutVars>
          <dgm:chMax val="0"/>
          <dgm:chPref val="0"/>
          <dgm:bulletEnabled val="1"/>
        </dgm:presLayoutVars>
      </dgm:prSet>
      <dgm:spPr/>
    </dgm:pt>
    <dgm:pt modelId="{E240C726-BC89-CF4D-BABB-2A24A7228A65}" type="pres">
      <dgm:prSet presAssocID="{652677E3-69CA-9549-8B7E-EF33CBBB489B}" presName="desTx" presStyleLbl="revTx" presStyleIdx="1" presStyleCnt="3">
        <dgm:presLayoutVars>
          <dgm:bulletEnabled val="1"/>
        </dgm:presLayoutVars>
      </dgm:prSet>
      <dgm:spPr/>
    </dgm:pt>
    <dgm:pt modelId="{8108B9AA-CECA-5844-975F-CDDEC4D41B4C}" type="pres">
      <dgm:prSet presAssocID="{12112AFE-C0CB-E849-9BA1-FC7F84130C13}" presName="space" presStyleCnt="0"/>
      <dgm:spPr/>
    </dgm:pt>
    <dgm:pt modelId="{BB055D7B-B5EB-DF47-BEB5-735C73128F8A}" type="pres">
      <dgm:prSet presAssocID="{594AD1F5-7BFB-264A-ACDE-17CF579310EA}" presName="composite" presStyleCnt="0"/>
      <dgm:spPr/>
    </dgm:pt>
    <dgm:pt modelId="{A6F5F3FC-C001-D842-BA66-B6AB44A8B0CA}" type="pres">
      <dgm:prSet presAssocID="{594AD1F5-7BFB-264A-ACDE-17CF579310EA}" presName="parTx" presStyleLbl="node1" presStyleIdx="2" presStyleCnt="4">
        <dgm:presLayoutVars>
          <dgm:chMax val="0"/>
          <dgm:chPref val="0"/>
          <dgm:bulletEnabled val="1"/>
        </dgm:presLayoutVars>
      </dgm:prSet>
      <dgm:spPr/>
    </dgm:pt>
    <dgm:pt modelId="{AE9C6A3A-DDDB-E04F-908F-62A0246BF256}" type="pres">
      <dgm:prSet presAssocID="{594AD1F5-7BFB-264A-ACDE-17CF579310EA}" presName="desTx" presStyleLbl="revTx" presStyleIdx="2" presStyleCnt="3">
        <dgm:presLayoutVars>
          <dgm:bulletEnabled val="1"/>
        </dgm:presLayoutVars>
      </dgm:prSet>
      <dgm:spPr/>
    </dgm:pt>
    <dgm:pt modelId="{B5007D60-A1BD-3447-AE2F-CF85C8241496}" type="pres">
      <dgm:prSet presAssocID="{7737EA48-750F-DC40-86A8-CE9E19E6E9DF}" presName="space" presStyleCnt="0"/>
      <dgm:spPr/>
    </dgm:pt>
    <dgm:pt modelId="{7BAF390C-6C41-4048-A179-057DF540F8D7}" type="pres">
      <dgm:prSet presAssocID="{6B165F6D-C60F-0648-983E-1EDE7E507967}" presName="composite" presStyleCnt="0"/>
      <dgm:spPr/>
    </dgm:pt>
    <dgm:pt modelId="{D95A9716-426C-0A4D-8D99-136F51FCBE0A}" type="pres">
      <dgm:prSet presAssocID="{6B165F6D-C60F-0648-983E-1EDE7E507967}" presName="parTx" presStyleLbl="node1" presStyleIdx="3" presStyleCnt="4">
        <dgm:presLayoutVars>
          <dgm:chMax val="0"/>
          <dgm:chPref val="0"/>
          <dgm:bulletEnabled val="1"/>
        </dgm:presLayoutVars>
      </dgm:prSet>
      <dgm:spPr/>
    </dgm:pt>
    <dgm:pt modelId="{03DE2058-A8BE-3D45-A9E4-C9DDB0ECD29D}" type="pres">
      <dgm:prSet presAssocID="{6B165F6D-C60F-0648-983E-1EDE7E507967}" presName="desTx" presStyleLbl="revTx" presStyleIdx="2" presStyleCnt="3">
        <dgm:presLayoutVars>
          <dgm:bulletEnabled val="1"/>
        </dgm:presLayoutVars>
      </dgm:prSet>
      <dgm:spPr/>
    </dgm:pt>
  </dgm:ptLst>
  <dgm:cxnLst>
    <dgm:cxn modelId="{9828BA05-AAEA-8D48-907C-9A6EB7536105}" srcId="{DBBD51B8-DB46-A24A-A1BB-6FB9459C5EC1}" destId="{6CD841FB-47C7-1A4D-B360-8C7C821E0D16}" srcOrd="0" destOrd="0" parTransId="{530EBC46-C885-2D4B-A44B-36090A7B8E0E}" sibTransId="{E704B962-1C18-AA4D-BC7C-051F163BC94B}"/>
    <dgm:cxn modelId="{D71DC52A-22CA-2E40-80A2-1742CEDDE587}" srcId="{DBBD51B8-DB46-A24A-A1BB-6FB9459C5EC1}" destId="{EED2D69B-F9AB-A249-B211-069B7D3D7849}" srcOrd="2" destOrd="0" parTransId="{9BFB3285-AC98-AF47-84A0-BC4DA25504AB}" sibTransId="{EEA1735A-92A3-EE4D-BF47-064485E8F916}"/>
    <dgm:cxn modelId="{06848834-C99A-664E-932D-DEF9364EE0EE}" srcId="{DBBD51B8-DB46-A24A-A1BB-6FB9459C5EC1}" destId="{A71CE21D-2978-6447-8654-216B0D6280F5}" srcOrd="3" destOrd="0" parTransId="{7D5C9392-27FE-404A-A128-4CE6A94A301A}" sibTransId="{31028EAC-68A1-8A41-8BBA-0D675FE0A190}"/>
    <dgm:cxn modelId="{8C34B43B-6776-C346-AC16-E14507CEF6DC}" srcId="{652677E3-69CA-9549-8B7E-EF33CBBB489B}" destId="{E655A13A-C7E6-2F43-B0F9-03DF7DDF55C9}" srcOrd="0" destOrd="0" parTransId="{087999B4-CEEF-8C48-AFED-96F8BCB189DF}" sibTransId="{13F6E47D-9786-9C47-9BF6-ACFA0ABF64C7}"/>
    <dgm:cxn modelId="{E1CC5A5C-CA4D-B54F-BAC7-525C7B16ECD2}" srcId="{F3688F0E-A604-514C-9A82-0E4647582850}" destId="{652677E3-69CA-9549-8B7E-EF33CBBB489B}" srcOrd="1" destOrd="0" parTransId="{47ED7780-9CFC-C344-9192-DB9F91A7CF3E}" sibTransId="{12112AFE-C0CB-E849-9BA1-FC7F84130C13}"/>
    <dgm:cxn modelId="{DA46FF6A-8D8C-854C-B8E5-569168E24198}" type="presOf" srcId="{E655A13A-C7E6-2F43-B0F9-03DF7DDF55C9}" destId="{E240C726-BC89-CF4D-BABB-2A24A7228A65}" srcOrd="0" destOrd="0" presId="urn:microsoft.com/office/officeart/2005/8/layout/chevron1"/>
    <dgm:cxn modelId="{CBD49A73-49EE-5942-BE1A-241939BE9AF0}" type="presOf" srcId="{652677E3-69CA-9549-8B7E-EF33CBBB489B}" destId="{396ADB8C-45A7-6044-B066-9257279E6AD3}" srcOrd="0" destOrd="0" presId="urn:microsoft.com/office/officeart/2005/8/layout/chevron1"/>
    <dgm:cxn modelId="{A12DDC74-591F-E148-9457-E6673AC1F998}" srcId="{594AD1F5-7BFB-264A-ACDE-17CF579310EA}" destId="{407159CB-4A98-144E-96D6-E988677A87CF}" srcOrd="2" destOrd="0" parTransId="{39E83279-82C9-B449-A9BE-35D1257673D0}" sibTransId="{55EDEBD7-88CC-C84B-8AD4-173FDF58146C}"/>
    <dgm:cxn modelId="{05F74778-110F-FE41-81BE-2A8AAFB08D07}" type="presOf" srcId="{407159CB-4A98-144E-96D6-E988677A87CF}" destId="{AE9C6A3A-DDDB-E04F-908F-62A0246BF256}" srcOrd="0" destOrd="2" presId="urn:microsoft.com/office/officeart/2005/8/layout/chevron1"/>
    <dgm:cxn modelId="{EF1D3487-2E8F-A346-8A86-E1C00441CD61}" type="presOf" srcId="{3D2355AF-0B59-2547-A06F-ADB36E287E36}" destId="{AE9C6A3A-DDDB-E04F-908F-62A0246BF256}" srcOrd="0" destOrd="1" presId="urn:microsoft.com/office/officeart/2005/8/layout/chevron1"/>
    <dgm:cxn modelId="{DFE66F8C-AD28-8147-AF56-F7E9DF632AD0}" type="presOf" srcId="{A71CE21D-2978-6447-8654-216B0D6280F5}" destId="{61F56F21-A9F1-D44C-8FC6-121A5CB2E05A}" srcOrd="0" destOrd="3" presId="urn:microsoft.com/office/officeart/2005/8/layout/chevron1"/>
    <dgm:cxn modelId="{3530A590-B9ED-B244-B974-85270AEB1BDE}" type="presOf" srcId="{05743426-1419-AE4A-A11C-7689158DB9BB}" destId="{61F56F21-A9F1-D44C-8FC6-121A5CB2E05A}" srcOrd="0" destOrd="1" presId="urn:microsoft.com/office/officeart/2005/8/layout/chevron1"/>
    <dgm:cxn modelId="{39D5A693-AD5E-C74C-91F1-19AC68749FEF}" type="presOf" srcId="{6CD841FB-47C7-1A4D-B360-8C7C821E0D16}" destId="{61F56F21-A9F1-D44C-8FC6-121A5CB2E05A}" srcOrd="0" destOrd="0" presId="urn:microsoft.com/office/officeart/2005/8/layout/chevron1"/>
    <dgm:cxn modelId="{38744C98-571D-2A49-A1E2-215E1A612560}" srcId="{594AD1F5-7BFB-264A-ACDE-17CF579310EA}" destId="{103A2E19-BEBF-9D41-83B3-86C7115C14B4}" srcOrd="0" destOrd="0" parTransId="{C567B82E-6405-C445-ABCF-2A348DAA15F7}" sibTransId="{D1F8FA08-EEEE-E249-9BF2-D21249CC82FA}"/>
    <dgm:cxn modelId="{7F42859E-98B1-B148-A69C-DD7D0D9C5ED1}" srcId="{594AD1F5-7BFB-264A-ACDE-17CF579310EA}" destId="{3D2355AF-0B59-2547-A06F-ADB36E287E36}" srcOrd="1" destOrd="0" parTransId="{DCCD82B1-3511-0F45-B609-F88A843AF14B}" sibTransId="{76FED3C0-C866-3045-AE38-A36CD03FD4F6}"/>
    <dgm:cxn modelId="{80EE3EB2-0F84-664D-8878-9820357657F7}" type="presOf" srcId="{F3688F0E-A604-514C-9A82-0E4647582850}" destId="{6EE40117-1AAD-3646-8A43-98D20DC68BE0}" srcOrd="0" destOrd="0" presId="urn:microsoft.com/office/officeart/2005/8/layout/chevron1"/>
    <dgm:cxn modelId="{961B30B6-2049-EE4B-9E3E-84CF5C74CA4C}" type="presOf" srcId="{594AD1F5-7BFB-264A-ACDE-17CF579310EA}" destId="{A6F5F3FC-C001-D842-BA66-B6AB44A8B0CA}" srcOrd="0" destOrd="0" presId="urn:microsoft.com/office/officeart/2005/8/layout/chevron1"/>
    <dgm:cxn modelId="{D4265CB6-F85F-B34F-BA50-BF05C7C0AAD2}" srcId="{F3688F0E-A604-514C-9A82-0E4647582850}" destId="{6B165F6D-C60F-0648-983E-1EDE7E507967}" srcOrd="3" destOrd="0" parTransId="{DB5A3045-C8A7-2744-BFD5-2B36FB1DB60F}" sibTransId="{F700B456-3622-6F41-A353-B18566649C83}"/>
    <dgm:cxn modelId="{D903A0B9-F514-2748-A91E-D8881A2BDF59}" type="presOf" srcId="{103A2E19-BEBF-9D41-83B3-86C7115C14B4}" destId="{AE9C6A3A-DDDB-E04F-908F-62A0246BF256}" srcOrd="0" destOrd="0" presId="urn:microsoft.com/office/officeart/2005/8/layout/chevron1"/>
    <dgm:cxn modelId="{199CBFBC-5055-6D40-A373-CB7A96D90DC6}" type="presOf" srcId="{DBBD51B8-DB46-A24A-A1BB-6FB9459C5EC1}" destId="{FEA0B5D0-866A-F041-8AE4-814E1CC59634}" srcOrd="0" destOrd="0" presId="urn:microsoft.com/office/officeart/2005/8/layout/chevron1"/>
    <dgm:cxn modelId="{C84397C7-FD23-144A-8345-0F041545DACE}" type="presOf" srcId="{EED2D69B-F9AB-A249-B211-069B7D3D7849}" destId="{61F56F21-A9F1-D44C-8FC6-121A5CB2E05A}" srcOrd="0" destOrd="2" presId="urn:microsoft.com/office/officeart/2005/8/layout/chevron1"/>
    <dgm:cxn modelId="{4C50B7CA-587F-2F4E-A63F-2046189582BC}" srcId="{F3688F0E-A604-514C-9A82-0E4647582850}" destId="{594AD1F5-7BFB-264A-ACDE-17CF579310EA}" srcOrd="2" destOrd="0" parTransId="{D9C597E9-0AE2-BC42-9F8B-4ECB32B3B7D2}" sibTransId="{7737EA48-750F-DC40-86A8-CE9E19E6E9DF}"/>
    <dgm:cxn modelId="{2AA677D5-50C1-C74A-8200-4617B22EBAFF}" type="presOf" srcId="{6B165F6D-C60F-0648-983E-1EDE7E507967}" destId="{D95A9716-426C-0A4D-8D99-136F51FCBE0A}" srcOrd="0" destOrd="0" presId="urn:microsoft.com/office/officeart/2005/8/layout/chevron1"/>
    <dgm:cxn modelId="{5E1A71E9-9CB8-0C42-A864-96F33FF22A84}" srcId="{DBBD51B8-DB46-A24A-A1BB-6FB9459C5EC1}" destId="{05743426-1419-AE4A-A11C-7689158DB9BB}" srcOrd="1" destOrd="0" parTransId="{C8F1A22C-DA8C-A646-8CC7-DACACA949FF6}" sibTransId="{20DA08B8-44A2-AE4E-9A42-B05489B0A8CF}"/>
    <dgm:cxn modelId="{B8AA8EFC-80F8-6C45-A2E4-00BE40A88CE5}" srcId="{F3688F0E-A604-514C-9A82-0E4647582850}" destId="{DBBD51B8-DB46-A24A-A1BB-6FB9459C5EC1}" srcOrd="0" destOrd="0" parTransId="{18394C17-A308-734B-A574-5D445221D58D}" sibTransId="{A96445EC-CF13-2B47-A046-1C1A68031774}"/>
    <dgm:cxn modelId="{98E30CE4-3E44-1B4A-8BAF-BB1AA84E2038}" type="presParOf" srcId="{6EE40117-1AAD-3646-8A43-98D20DC68BE0}" destId="{5352502F-B27D-4242-B07B-8562D6799E05}" srcOrd="0" destOrd="0" presId="urn:microsoft.com/office/officeart/2005/8/layout/chevron1"/>
    <dgm:cxn modelId="{DCE587B8-A569-2344-9D90-9FAE6FF498F3}" type="presParOf" srcId="{5352502F-B27D-4242-B07B-8562D6799E05}" destId="{FEA0B5D0-866A-F041-8AE4-814E1CC59634}" srcOrd="0" destOrd="0" presId="urn:microsoft.com/office/officeart/2005/8/layout/chevron1"/>
    <dgm:cxn modelId="{288F9A61-AA5D-7A45-909B-D6B7FAEF8D6F}" type="presParOf" srcId="{5352502F-B27D-4242-B07B-8562D6799E05}" destId="{61F56F21-A9F1-D44C-8FC6-121A5CB2E05A}" srcOrd="1" destOrd="0" presId="urn:microsoft.com/office/officeart/2005/8/layout/chevron1"/>
    <dgm:cxn modelId="{15A473C9-DB84-4340-A5EF-235FEBBCC6A0}" type="presParOf" srcId="{6EE40117-1AAD-3646-8A43-98D20DC68BE0}" destId="{EC215ECF-E0AC-AF45-895D-2EA30C31C0A4}" srcOrd="1" destOrd="0" presId="urn:microsoft.com/office/officeart/2005/8/layout/chevron1"/>
    <dgm:cxn modelId="{BC3C74A4-840C-9949-BC9A-2F4E83703BEB}" type="presParOf" srcId="{6EE40117-1AAD-3646-8A43-98D20DC68BE0}" destId="{59381CD8-C88B-4845-82C4-0ADAA987B636}" srcOrd="2" destOrd="0" presId="urn:microsoft.com/office/officeart/2005/8/layout/chevron1"/>
    <dgm:cxn modelId="{E01D22A9-CB89-F64E-9B0D-85CBCE3229A2}" type="presParOf" srcId="{59381CD8-C88B-4845-82C4-0ADAA987B636}" destId="{396ADB8C-45A7-6044-B066-9257279E6AD3}" srcOrd="0" destOrd="0" presId="urn:microsoft.com/office/officeart/2005/8/layout/chevron1"/>
    <dgm:cxn modelId="{CB636601-8B25-DD4C-8A38-64963734B3D3}" type="presParOf" srcId="{59381CD8-C88B-4845-82C4-0ADAA987B636}" destId="{E240C726-BC89-CF4D-BABB-2A24A7228A65}" srcOrd="1" destOrd="0" presId="urn:microsoft.com/office/officeart/2005/8/layout/chevron1"/>
    <dgm:cxn modelId="{D1AE9EFD-FBB6-4C40-B681-F9B1B74E88F6}" type="presParOf" srcId="{6EE40117-1AAD-3646-8A43-98D20DC68BE0}" destId="{8108B9AA-CECA-5844-975F-CDDEC4D41B4C}" srcOrd="3" destOrd="0" presId="urn:microsoft.com/office/officeart/2005/8/layout/chevron1"/>
    <dgm:cxn modelId="{8FFBE465-56C6-8044-AA33-7A6D472A6EAA}" type="presParOf" srcId="{6EE40117-1AAD-3646-8A43-98D20DC68BE0}" destId="{BB055D7B-B5EB-DF47-BEB5-735C73128F8A}" srcOrd="4" destOrd="0" presId="urn:microsoft.com/office/officeart/2005/8/layout/chevron1"/>
    <dgm:cxn modelId="{EE135523-4727-0345-A80E-048045775320}" type="presParOf" srcId="{BB055D7B-B5EB-DF47-BEB5-735C73128F8A}" destId="{A6F5F3FC-C001-D842-BA66-B6AB44A8B0CA}" srcOrd="0" destOrd="0" presId="urn:microsoft.com/office/officeart/2005/8/layout/chevron1"/>
    <dgm:cxn modelId="{FE7F1752-CE92-E442-A082-C6FA47282D6C}" type="presParOf" srcId="{BB055D7B-B5EB-DF47-BEB5-735C73128F8A}" destId="{AE9C6A3A-DDDB-E04F-908F-62A0246BF256}" srcOrd="1" destOrd="0" presId="urn:microsoft.com/office/officeart/2005/8/layout/chevron1"/>
    <dgm:cxn modelId="{F3C249D7-6769-AF4C-9092-EF97B7A29B38}" type="presParOf" srcId="{6EE40117-1AAD-3646-8A43-98D20DC68BE0}" destId="{B5007D60-A1BD-3447-AE2F-CF85C8241496}" srcOrd="5" destOrd="0" presId="urn:microsoft.com/office/officeart/2005/8/layout/chevron1"/>
    <dgm:cxn modelId="{0E6789AA-4439-3841-A426-538EBDA1B8BE}" type="presParOf" srcId="{6EE40117-1AAD-3646-8A43-98D20DC68BE0}" destId="{7BAF390C-6C41-4048-A179-057DF540F8D7}" srcOrd="6" destOrd="0" presId="urn:microsoft.com/office/officeart/2005/8/layout/chevron1"/>
    <dgm:cxn modelId="{B8FF508C-D7C1-1B4F-9F31-6FD844BFCA1A}" type="presParOf" srcId="{7BAF390C-6C41-4048-A179-057DF540F8D7}" destId="{D95A9716-426C-0A4D-8D99-136F51FCBE0A}" srcOrd="0" destOrd="0" presId="urn:microsoft.com/office/officeart/2005/8/layout/chevron1"/>
    <dgm:cxn modelId="{74E62C5A-2EF1-A34F-A109-7DA81F6EDB1A}" type="presParOf" srcId="{7BAF390C-6C41-4048-A179-057DF540F8D7}" destId="{03DE2058-A8BE-3D45-A9E4-C9DDB0ECD29D}"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219F91-DD33-D047-86DB-1640C337596F}" type="doc">
      <dgm:prSet loTypeId="urn:microsoft.com/office/officeart/2005/8/layout/target2" loCatId="" qsTypeId="urn:microsoft.com/office/officeart/2005/8/quickstyle/simple1" qsCatId="simple" csTypeId="urn:microsoft.com/office/officeart/2005/8/colors/accent1_2" csCatId="accent1" phldr="1"/>
      <dgm:spPr/>
      <dgm:t>
        <a:bodyPr/>
        <a:lstStyle/>
        <a:p>
          <a:endParaRPr lang="de-DE"/>
        </a:p>
      </dgm:t>
    </dgm:pt>
    <dgm:pt modelId="{D6698920-4377-D64A-93EF-EF6A4AD798E2}">
      <dgm:prSet/>
      <dgm:spPr/>
      <dgm:t>
        <a:bodyPr/>
        <a:lstStyle/>
        <a:p>
          <a:r>
            <a:rPr lang="en-US" dirty="0"/>
            <a:t>Administrative</a:t>
          </a:r>
          <a:endParaRPr lang="de-DE" dirty="0"/>
        </a:p>
      </dgm:t>
    </dgm:pt>
    <dgm:pt modelId="{F0284AD8-8EDF-3740-97E2-703C862E6C9E}" type="parTrans" cxnId="{1A4DB26D-D45D-824A-9CA7-57B9BE03B81D}">
      <dgm:prSet/>
      <dgm:spPr/>
      <dgm:t>
        <a:bodyPr/>
        <a:lstStyle/>
        <a:p>
          <a:endParaRPr lang="de-DE"/>
        </a:p>
      </dgm:t>
    </dgm:pt>
    <dgm:pt modelId="{20926295-C330-D547-9190-BE04B654D5CE}" type="sibTrans" cxnId="{1A4DB26D-D45D-824A-9CA7-57B9BE03B81D}">
      <dgm:prSet/>
      <dgm:spPr/>
      <dgm:t>
        <a:bodyPr/>
        <a:lstStyle/>
        <a:p>
          <a:endParaRPr lang="de-DE"/>
        </a:p>
      </dgm:t>
    </dgm:pt>
    <dgm:pt modelId="{D14DC9BF-BC7E-FD45-A89E-C6A18A99F1CF}">
      <dgm:prSet/>
      <dgm:spPr/>
      <dgm:t>
        <a:bodyPr/>
        <a:lstStyle/>
        <a:p>
          <a:r>
            <a:rPr lang="en-US" dirty="0"/>
            <a:t>Manage (CRUD)</a:t>
          </a:r>
          <a:endParaRPr lang="de-DE" dirty="0"/>
        </a:p>
      </dgm:t>
    </dgm:pt>
    <dgm:pt modelId="{B5EB6FD3-71B5-BD41-A83D-8BFBCF70FD1F}" type="parTrans" cxnId="{BCCEC177-4FB4-E34D-B662-0AC1B3B0946A}">
      <dgm:prSet/>
      <dgm:spPr/>
      <dgm:t>
        <a:bodyPr/>
        <a:lstStyle/>
        <a:p>
          <a:endParaRPr lang="de-DE"/>
        </a:p>
      </dgm:t>
    </dgm:pt>
    <dgm:pt modelId="{66123D08-0667-A14D-87FF-B56721A14CEC}" type="sibTrans" cxnId="{BCCEC177-4FB4-E34D-B662-0AC1B3B0946A}">
      <dgm:prSet/>
      <dgm:spPr/>
      <dgm:t>
        <a:bodyPr/>
        <a:lstStyle/>
        <a:p>
          <a:endParaRPr lang="de-DE"/>
        </a:p>
      </dgm:t>
    </dgm:pt>
    <dgm:pt modelId="{9D7A67A1-E6DA-D947-B113-F8176BA98E59}">
      <dgm:prSet/>
      <dgm:spPr/>
      <dgm:t>
        <a:bodyPr/>
        <a:lstStyle/>
        <a:p>
          <a:r>
            <a:rPr lang="en-US" dirty="0"/>
            <a:t>Claim</a:t>
          </a:r>
          <a:endParaRPr lang="de-DE" dirty="0"/>
        </a:p>
      </dgm:t>
    </dgm:pt>
    <dgm:pt modelId="{754FA8D6-DB03-BA4C-A040-FF1F9401854E}" type="parTrans" cxnId="{46A6BB4D-5959-1E4C-B02F-5870E83E05F2}">
      <dgm:prSet/>
      <dgm:spPr/>
      <dgm:t>
        <a:bodyPr/>
        <a:lstStyle/>
        <a:p>
          <a:endParaRPr lang="de-DE"/>
        </a:p>
      </dgm:t>
    </dgm:pt>
    <dgm:pt modelId="{25CA4650-E417-CC44-9DC2-C6B9F88D2D0D}" type="sibTrans" cxnId="{46A6BB4D-5959-1E4C-B02F-5870E83E05F2}">
      <dgm:prSet/>
      <dgm:spPr/>
      <dgm:t>
        <a:bodyPr/>
        <a:lstStyle/>
        <a:p>
          <a:endParaRPr lang="de-DE"/>
        </a:p>
      </dgm:t>
    </dgm:pt>
    <dgm:pt modelId="{8EE433EB-7981-F54C-8962-3D0A61FB4A11}">
      <dgm:prSet/>
      <dgm:spPr/>
      <dgm:t>
        <a:bodyPr/>
        <a:lstStyle/>
        <a:p>
          <a:r>
            <a:rPr lang="en-US" dirty="0"/>
            <a:t>Delegation</a:t>
          </a:r>
          <a:endParaRPr lang="de-DE" dirty="0"/>
        </a:p>
      </dgm:t>
    </dgm:pt>
    <dgm:pt modelId="{0E4F2D94-414D-6043-BFCD-F2B4E2726EFD}" type="parTrans" cxnId="{0D34D49C-DBC7-3942-8EAE-2C7FA51EDCFB}">
      <dgm:prSet/>
      <dgm:spPr/>
      <dgm:t>
        <a:bodyPr/>
        <a:lstStyle/>
        <a:p>
          <a:endParaRPr lang="de-DE"/>
        </a:p>
      </dgm:t>
    </dgm:pt>
    <dgm:pt modelId="{888D0F11-8880-8649-AFE4-A7FFC8E29C12}" type="sibTrans" cxnId="{0D34D49C-DBC7-3942-8EAE-2C7FA51EDCFB}">
      <dgm:prSet/>
      <dgm:spPr/>
      <dgm:t>
        <a:bodyPr/>
        <a:lstStyle/>
        <a:p>
          <a:endParaRPr lang="de-DE"/>
        </a:p>
      </dgm:t>
    </dgm:pt>
    <dgm:pt modelId="{95DA9298-AAF7-CB4A-AD6E-6FB78BB8DD3A}">
      <dgm:prSet/>
      <dgm:spPr/>
      <dgm:t>
        <a:bodyPr/>
        <a:lstStyle/>
        <a:p>
          <a:r>
            <a:rPr lang="en-US" dirty="0"/>
            <a:t>Consent</a:t>
          </a:r>
          <a:endParaRPr lang="de-DE" dirty="0"/>
        </a:p>
      </dgm:t>
    </dgm:pt>
    <dgm:pt modelId="{B1EAB848-686D-094B-9EF9-06374479FC75}" type="parTrans" cxnId="{3F0E2839-97E9-4C45-9DDD-EE2D02F6F28E}">
      <dgm:prSet/>
      <dgm:spPr/>
      <dgm:t>
        <a:bodyPr/>
        <a:lstStyle/>
        <a:p>
          <a:endParaRPr lang="de-DE"/>
        </a:p>
      </dgm:t>
    </dgm:pt>
    <dgm:pt modelId="{32CF1A0A-E527-D147-8FB5-12288AAF0EAB}" type="sibTrans" cxnId="{3F0E2839-97E9-4C45-9DDD-EE2D02F6F28E}">
      <dgm:prSet/>
      <dgm:spPr/>
      <dgm:t>
        <a:bodyPr/>
        <a:lstStyle/>
        <a:p>
          <a:endParaRPr lang="de-DE"/>
        </a:p>
      </dgm:t>
    </dgm:pt>
    <dgm:pt modelId="{CCF7BD76-AE90-1941-B205-7832B4A5ED36}">
      <dgm:prSet/>
      <dgm:spPr/>
      <dgm:t>
        <a:bodyPr/>
        <a:lstStyle/>
        <a:p>
          <a:r>
            <a:rPr lang="en-US" dirty="0"/>
            <a:t>Runtime</a:t>
          </a:r>
          <a:endParaRPr lang="de-DE" dirty="0"/>
        </a:p>
      </dgm:t>
    </dgm:pt>
    <dgm:pt modelId="{E94A3CBA-F2F9-174D-A091-EC506C2690FD}" type="parTrans" cxnId="{6B32AB48-0895-194C-9A3F-066F9730CEE6}">
      <dgm:prSet/>
      <dgm:spPr/>
      <dgm:t>
        <a:bodyPr/>
        <a:lstStyle/>
        <a:p>
          <a:endParaRPr lang="de-DE"/>
        </a:p>
      </dgm:t>
    </dgm:pt>
    <dgm:pt modelId="{936217A7-0003-5C4E-9BBD-E735BF3F9F14}" type="sibTrans" cxnId="{6B32AB48-0895-194C-9A3F-066F9730CEE6}">
      <dgm:prSet/>
      <dgm:spPr/>
      <dgm:t>
        <a:bodyPr/>
        <a:lstStyle/>
        <a:p>
          <a:endParaRPr lang="de-DE"/>
        </a:p>
      </dgm:t>
    </dgm:pt>
    <dgm:pt modelId="{6AA24D79-1583-ED49-8078-5F95A11B4E79}">
      <dgm:prSet/>
      <dgm:spPr/>
      <dgm:t>
        <a:bodyPr/>
        <a:lstStyle/>
        <a:p>
          <a:r>
            <a:rPr lang="en-US" dirty="0"/>
            <a:t>Access, AuthN, AuthZ</a:t>
          </a:r>
          <a:endParaRPr lang="de-DE" dirty="0"/>
        </a:p>
      </dgm:t>
    </dgm:pt>
    <dgm:pt modelId="{E611061F-8CBB-CF4E-9FF3-1A32BD0D9C67}" type="parTrans" cxnId="{8EF09E7F-352D-1D4B-84AC-DCED360EF020}">
      <dgm:prSet/>
      <dgm:spPr/>
      <dgm:t>
        <a:bodyPr/>
        <a:lstStyle/>
        <a:p>
          <a:endParaRPr lang="de-DE"/>
        </a:p>
      </dgm:t>
    </dgm:pt>
    <dgm:pt modelId="{6FC963AC-9492-8F44-AC5C-55415C35BBE9}" type="sibTrans" cxnId="{8EF09E7F-352D-1D4B-84AC-DCED360EF020}">
      <dgm:prSet/>
      <dgm:spPr/>
      <dgm:t>
        <a:bodyPr/>
        <a:lstStyle/>
        <a:p>
          <a:endParaRPr lang="de-DE"/>
        </a:p>
      </dgm:t>
    </dgm:pt>
    <dgm:pt modelId="{975964E7-B23E-7C47-8E2E-DA310D140215}">
      <dgm:prSet/>
      <dgm:spPr/>
      <dgm:t>
        <a:bodyPr/>
        <a:lstStyle/>
        <a:p>
          <a:r>
            <a:rPr lang="en-US" dirty="0"/>
            <a:t>Session Mgt.</a:t>
          </a:r>
          <a:endParaRPr lang="de-DE" dirty="0"/>
        </a:p>
      </dgm:t>
    </dgm:pt>
    <dgm:pt modelId="{0BD3884F-1C40-F043-A327-DB134E5ED7A6}" type="parTrans" cxnId="{AE9641E7-EAA6-C544-B1D7-7D2932DCB64D}">
      <dgm:prSet/>
      <dgm:spPr/>
      <dgm:t>
        <a:bodyPr/>
        <a:lstStyle/>
        <a:p>
          <a:endParaRPr lang="de-DE"/>
        </a:p>
      </dgm:t>
    </dgm:pt>
    <dgm:pt modelId="{219F53E1-60A6-F840-8B85-DC956CA1234A}" type="sibTrans" cxnId="{AE9641E7-EAA6-C544-B1D7-7D2932DCB64D}">
      <dgm:prSet/>
      <dgm:spPr/>
      <dgm:t>
        <a:bodyPr/>
        <a:lstStyle/>
        <a:p>
          <a:endParaRPr lang="de-DE"/>
        </a:p>
      </dgm:t>
    </dgm:pt>
    <dgm:pt modelId="{D5521BEF-AF37-3746-B7B1-1D27BDD3CE22}">
      <dgm:prSet/>
      <dgm:spPr/>
      <dgm:t>
        <a:bodyPr/>
        <a:lstStyle/>
        <a:p>
          <a:r>
            <a:rPr lang="en-US" dirty="0"/>
            <a:t>Acting on-behalf-of</a:t>
          </a:r>
          <a:endParaRPr lang="de-DE" dirty="0"/>
        </a:p>
      </dgm:t>
    </dgm:pt>
    <dgm:pt modelId="{2EAF6997-57CA-184D-ADC0-CF51AAE73247}" type="parTrans" cxnId="{CC4D36F8-7451-4C40-B9A0-31C9BB7F4E8B}">
      <dgm:prSet/>
      <dgm:spPr/>
      <dgm:t>
        <a:bodyPr/>
        <a:lstStyle/>
        <a:p>
          <a:endParaRPr lang="de-DE"/>
        </a:p>
      </dgm:t>
    </dgm:pt>
    <dgm:pt modelId="{A2AA08B8-60A7-2B47-A211-49612F0D7AC7}" type="sibTrans" cxnId="{CC4D36F8-7451-4C40-B9A0-31C9BB7F4E8B}">
      <dgm:prSet/>
      <dgm:spPr/>
      <dgm:t>
        <a:bodyPr/>
        <a:lstStyle/>
        <a:p>
          <a:endParaRPr lang="de-DE"/>
        </a:p>
      </dgm:t>
    </dgm:pt>
    <dgm:pt modelId="{C4284B62-1C8D-834F-BA3D-580E4D2CEBDC}">
      <dgm:prSet/>
      <dgm:spPr/>
      <dgm:t>
        <a:bodyPr/>
        <a:lstStyle/>
        <a:p>
          <a:r>
            <a:rPr lang="en-US" dirty="0"/>
            <a:t>Read/Explore</a:t>
          </a:r>
          <a:endParaRPr lang="de-DE" dirty="0"/>
        </a:p>
      </dgm:t>
    </dgm:pt>
    <dgm:pt modelId="{273BC33F-2A05-AC40-8475-8222D7F07995}" type="parTrans" cxnId="{92851721-AA50-B444-8EB4-0CD3BF19FAB9}">
      <dgm:prSet/>
      <dgm:spPr/>
      <dgm:t>
        <a:bodyPr/>
        <a:lstStyle/>
        <a:p>
          <a:endParaRPr lang="de-DE"/>
        </a:p>
      </dgm:t>
    </dgm:pt>
    <dgm:pt modelId="{94C6076C-A588-B248-8486-23EBAAF1E6A2}" type="sibTrans" cxnId="{92851721-AA50-B444-8EB4-0CD3BF19FAB9}">
      <dgm:prSet/>
      <dgm:spPr/>
      <dgm:t>
        <a:bodyPr/>
        <a:lstStyle/>
        <a:p>
          <a:endParaRPr lang="de-DE"/>
        </a:p>
      </dgm:t>
    </dgm:pt>
    <dgm:pt modelId="{05EDD9BF-3C3A-A346-895D-CD63422B55F7}">
      <dgm:prSet/>
      <dgm:spPr/>
      <dgm:t>
        <a:bodyPr/>
        <a:lstStyle/>
        <a:p>
          <a:r>
            <a:rPr lang="de-DE" dirty="0"/>
            <a:t>Trust</a:t>
          </a:r>
        </a:p>
      </dgm:t>
    </dgm:pt>
    <dgm:pt modelId="{267238F5-66F9-124B-9D9C-E202A34123ED}" type="parTrans" cxnId="{2AA24014-5D4A-0E4B-B8A7-90FB39B5AA62}">
      <dgm:prSet/>
      <dgm:spPr/>
      <dgm:t>
        <a:bodyPr/>
        <a:lstStyle/>
        <a:p>
          <a:endParaRPr lang="de-DE"/>
        </a:p>
      </dgm:t>
    </dgm:pt>
    <dgm:pt modelId="{71101DD5-9818-6242-9D8D-E19D9C0E7538}" type="sibTrans" cxnId="{2AA24014-5D4A-0E4B-B8A7-90FB39B5AA62}">
      <dgm:prSet/>
      <dgm:spPr/>
      <dgm:t>
        <a:bodyPr/>
        <a:lstStyle/>
        <a:p>
          <a:endParaRPr lang="de-DE"/>
        </a:p>
      </dgm:t>
    </dgm:pt>
    <dgm:pt modelId="{2F56C5A2-09F2-3348-B4F8-EF4A053046E1}">
      <dgm:prSet/>
      <dgm:spPr/>
      <dgm:t>
        <a:bodyPr/>
        <a:lstStyle/>
        <a:p>
          <a:r>
            <a:rPr lang="de-DE" dirty="0"/>
            <a:t>...</a:t>
          </a:r>
        </a:p>
      </dgm:t>
    </dgm:pt>
    <dgm:pt modelId="{D1669A38-12B9-5C4C-A2B3-826E2B1657B5}" type="parTrans" cxnId="{D07244D1-3651-254D-ABD5-FE60B546BC94}">
      <dgm:prSet/>
      <dgm:spPr/>
      <dgm:t>
        <a:bodyPr/>
        <a:lstStyle/>
        <a:p>
          <a:endParaRPr lang="de-DE"/>
        </a:p>
      </dgm:t>
    </dgm:pt>
    <dgm:pt modelId="{EB855CD9-49FA-9F46-9172-34487C4D69D9}" type="sibTrans" cxnId="{D07244D1-3651-254D-ABD5-FE60B546BC94}">
      <dgm:prSet/>
      <dgm:spPr/>
      <dgm:t>
        <a:bodyPr/>
        <a:lstStyle/>
        <a:p>
          <a:endParaRPr lang="de-DE"/>
        </a:p>
      </dgm:t>
    </dgm:pt>
    <dgm:pt modelId="{2305A3A6-D0CA-5F43-9E84-061EABA22832}">
      <dgm:prSet/>
      <dgm:spPr/>
      <dgm:t>
        <a:bodyPr/>
        <a:lstStyle/>
        <a:p>
          <a:r>
            <a:rPr lang="de-DE" dirty="0"/>
            <a:t>...</a:t>
          </a:r>
        </a:p>
      </dgm:t>
    </dgm:pt>
    <dgm:pt modelId="{F481DD3B-F601-8248-87E0-38FACD4B44EE}" type="parTrans" cxnId="{87543511-B2E5-3D49-B2E0-44801EFDF973}">
      <dgm:prSet/>
      <dgm:spPr/>
      <dgm:t>
        <a:bodyPr/>
        <a:lstStyle/>
        <a:p>
          <a:endParaRPr lang="de-DE"/>
        </a:p>
      </dgm:t>
    </dgm:pt>
    <dgm:pt modelId="{EFFF0B31-B22D-6047-8FDE-872A9EADCD61}" type="sibTrans" cxnId="{87543511-B2E5-3D49-B2E0-44801EFDF973}">
      <dgm:prSet/>
      <dgm:spPr/>
      <dgm:t>
        <a:bodyPr/>
        <a:lstStyle/>
        <a:p>
          <a:endParaRPr lang="de-DE"/>
        </a:p>
      </dgm:t>
    </dgm:pt>
    <dgm:pt modelId="{0EB3E68B-253A-C14F-85F8-B79A25E3F856}" type="pres">
      <dgm:prSet presAssocID="{32219F91-DD33-D047-86DB-1640C337596F}" presName="Name0" presStyleCnt="0">
        <dgm:presLayoutVars>
          <dgm:chMax val="3"/>
          <dgm:chPref val="1"/>
          <dgm:dir/>
          <dgm:animLvl val="lvl"/>
          <dgm:resizeHandles/>
        </dgm:presLayoutVars>
      </dgm:prSet>
      <dgm:spPr/>
    </dgm:pt>
    <dgm:pt modelId="{55EAC692-EE72-A14B-B3EE-58E7C520B9C3}" type="pres">
      <dgm:prSet presAssocID="{32219F91-DD33-D047-86DB-1640C337596F}" presName="outerBox" presStyleCnt="0"/>
      <dgm:spPr/>
    </dgm:pt>
    <dgm:pt modelId="{E572027A-E580-6E46-8731-A081F05214CD}" type="pres">
      <dgm:prSet presAssocID="{32219F91-DD33-D047-86DB-1640C337596F}" presName="outerBoxParent" presStyleLbl="node1" presStyleIdx="0" presStyleCnt="2"/>
      <dgm:spPr/>
    </dgm:pt>
    <dgm:pt modelId="{618BC60E-51C8-7448-96DA-F5932866CE4E}" type="pres">
      <dgm:prSet presAssocID="{32219F91-DD33-D047-86DB-1640C337596F}" presName="outerBoxChildren" presStyleCnt="0"/>
      <dgm:spPr/>
    </dgm:pt>
    <dgm:pt modelId="{766C7B2A-E319-2F4E-B246-95A346CE8636}" type="pres">
      <dgm:prSet presAssocID="{D14DC9BF-BC7E-FD45-A89E-C6A18A99F1CF}" presName="oChild" presStyleLbl="fgAcc1" presStyleIdx="0" presStyleCnt="11">
        <dgm:presLayoutVars>
          <dgm:bulletEnabled val="1"/>
        </dgm:presLayoutVars>
      </dgm:prSet>
      <dgm:spPr/>
    </dgm:pt>
    <dgm:pt modelId="{1B49B52E-8CF4-4744-B2DF-2EE79BA51302}" type="pres">
      <dgm:prSet presAssocID="{66123D08-0667-A14D-87FF-B56721A14CEC}" presName="outerSibTrans" presStyleCnt="0"/>
      <dgm:spPr/>
    </dgm:pt>
    <dgm:pt modelId="{359D4FF3-4AC0-BB4B-908C-FC5FAFCDDB76}" type="pres">
      <dgm:prSet presAssocID="{9D7A67A1-E6DA-D947-B113-F8176BA98E59}" presName="oChild" presStyleLbl="fgAcc1" presStyleIdx="1" presStyleCnt="11">
        <dgm:presLayoutVars>
          <dgm:bulletEnabled val="1"/>
        </dgm:presLayoutVars>
      </dgm:prSet>
      <dgm:spPr/>
    </dgm:pt>
    <dgm:pt modelId="{9F7E8BE8-F8BF-5341-B98F-4682CBEEB1BA}" type="pres">
      <dgm:prSet presAssocID="{25CA4650-E417-CC44-9DC2-C6B9F88D2D0D}" presName="outerSibTrans" presStyleCnt="0"/>
      <dgm:spPr/>
    </dgm:pt>
    <dgm:pt modelId="{42E600DE-AF2C-1945-9B4C-987F60AF88C4}" type="pres">
      <dgm:prSet presAssocID="{8EE433EB-7981-F54C-8962-3D0A61FB4A11}" presName="oChild" presStyleLbl="fgAcc1" presStyleIdx="2" presStyleCnt="11">
        <dgm:presLayoutVars>
          <dgm:bulletEnabled val="1"/>
        </dgm:presLayoutVars>
      </dgm:prSet>
      <dgm:spPr/>
    </dgm:pt>
    <dgm:pt modelId="{24823319-C5A6-6348-8965-55779BC7A7DD}" type="pres">
      <dgm:prSet presAssocID="{888D0F11-8880-8649-AFE4-A7FFC8E29C12}" presName="outerSibTrans" presStyleCnt="0"/>
      <dgm:spPr/>
    </dgm:pt>
    <dgm:pt modelId="{28FD7C7F-6454-D840-BE62-96995A13743A}" type="pres">
      <dgm:prSet presAssocID="{95DA9298-AAF7-CB4A-AD6E-6FB78BB8DD3A}" presName="oChild" presStyleLbl="fgAcc1" presStyleIdx="3" presStyleCnt="11">
        <dgm:presLayoutVars>
          <dgm:bulletEnabled val="1"/>
        </dgm:presLayoutVars>
      </dgm:prSet>
      <dgm:spPr/>
    </dgm:pt>
    <dgm:pt modelId="{75AF2337-7808-D34D-99C4-63913BED33B9}" type="pres">
      <dgm:prSet presAssocID="{32CF1A0A-E527-D147-8FB5-12288AAF0EAB}" presName="outerSibTrans" presStyleCnt="0"/>
      <dgm:spPr/>
    </dgm:pt>
    <dgm:pt modelId="{C35C8DF2-91C6-544A-9195-EE2AA8202C18}" type="pres">
      <dgm:prSet presAssocID="{05EDD9BF-3C3A-A346-895D-CD63422B55F7}" presName="oChild" presStyleLbl="fgAcc1" presStyleIdx="4" presStyleCnt="11">
        <dgm:presLayoutVars>
          <dgm:bulletEnabled val="1"/>
        </dgm:presLayoutVars>
      </dgm:prSet>
      <dgm:spPr/>
    </dgm:pt>
    <dgm:pt modelId="{39ACD7A3-6183-414D-8252-5844CB79FE62}" type="pres">
      <dgm:prSet presAssocID="{71101DD5-9818-6242-9D8D-E19D9C0E7538}" presName="outerSibTrans" presStyleCnt="0"/>
      <dgm:spPr/>
    </dgm:pt>
    <dgm:pt modelId="{4D81A737-F5F9-9C4C-B412-54D8B64F7CE8}" type="pres">
      <dgm:prSet presAssocID="{2305A3A6-D0CA-5F43-9E84-061EABA22832}" presName="oChild" presStyleLbl="fgAcc1" presStyleIdx="5" presStyleCnt="11">
        <dgm:presLayoutVars>
          <dgm:bulletEnabled val="1"/>
        </dgm:presLayoutVars>
      </dgm:prSet>
      <dgm:spPr/>
    </dgm:pt>
    <dgm:pt modelId="{24555F71-865C-9F40-B5CA-1F4725255166}" type="pres">
      <dgm:prSet presAssocID="{32219F91-DD33-D047-86DB-1640C337596F}" presName="middleBox" presStyleCnt="0"/>
      <dgm:spPr/>
    </dgm:pt>
    <dgm:pt modelId="{3EE17518-7BCD-2C44-A72D-E4B1F46B6024}" type="pres">
      <dgm:prSet presAssocID="{32219F91-DD33-D047-86DB-1640C337596F}" presName="middleBoxParent" presStyleLbl="node1" presStyleIdx="1" presStyleCnt="2"/>
      <dgm:spPr/>
    </dgm:pt>
    <dgm:pt modelId="{6845D954-D1AC-CD4C-BCEA-5D3A5F6C559C}" type="pres">
      <dgm:prSet presAssocID="{32219F91-DD33-D047-86DB-1640C337596F}" presName="middleBoxChildren" presStyleCnt="0"/>
      <dgm:spPr/>
    </dgm:pt>
    <dgm:pt modelId="{C0BA4660-EC3E-7048-B97D-F54855F05C9B}" type="pres">
      <dgm:prSet presAssocID="{6AA24D79-1583-ED49-8078-5F95A11B4E79}" presName="mChild" presStyleLbl="fgAcc1" presStyleIdx="6" presStyleCnt="11">
        <dgm:presLayoutVars>
          <dgm:bulletEnabled val="1"/>
        </dgm:presLayoutVars>
      </dgm:prSet>
      <dgm:spPr/>
    </dgm:pt>
    <dgm:pt modelId="{1B5586C6-9456-6348-829B-0B653FC45BA0}" type="pres">
      <dgm:prSet presAssocID="{6FC963AC-9492-8F44-AC5C-55415C35BBE9}" presName="middleSibTrans" presStyleCnt="0"/>
      <dgm:spPr/>
    </dgm:pt>
    <dgm:pt modelId="{00B32C4B-9AEC-A149-B4EC-F17D5920A252}" type="pres">
      <dgm:prSet presAssocID="{975964E7-B23E-7C47-8E2E-DA310D140215}" presName="mChild" presStyleLbl="fgAcc1" presStyleIdx="7" presStyleCnt="11">
        <dgm:presLayoutVars>
          <dgm:bulletEnabled val="1"/>
        </dgm:presLayoutVars>
      </dgm:prSet>
      <dgm:spPr/>
    </dgm:pt>
    <dgm:pt modelId="{775F4E5C-FC92-AD4F-BEEB-5A3C1C1186E0}" type="pres">
      <dgm:prSet presAssocID="{219F53E1-60A6-F840-8B85-DC956CA1234A}" presName="middleSibTrans" presStyleCnt="0"/>
      <dgm:spPr/>
    </dgm:pt>
    <dgm:pt modelId="{73BDE7AA-4351-664F-B473-F0B9C26679C6}" type="pres">
      <dgm:prSet presAssocID="{D5521BEF-AF37-3746-B7B1-1D27BDD3CE22}" presName="mChild" presStyleLbl="fgAcc1" presStyleIdx="8" presStyleCnt="11">
        <dgm:presLayoutVars>
          <dgm:bulletEnabled val="1"/>
        </dgm:presLayoutVars>
      </dgm:prSet>
      <dgm:spPr/>
    </dgm:pt>
    <dgm:pt modelId="{5AC232A1-7C48-4248-977D-94423BA441F0}" type="pres">
      <dgm:prSet presAssocID="{A2AA08B8-60A7-2B47-A211-49612F0D7AC7}" presName="middleSibTrans" presStyleCnt="0"/>
      <dgm:spPr/>
    </dgm:pt>
    <dgm:pt modelId="{463F690F-3741-2545-A3DF-F941BE6D1BD1}" type="pres">
      <dgm:prSet presAssocID="{C4284B62-1C8D-834F-BA3D-580E4D2CEBDC}" presName="mChild" presStyleLbl="fgAcc1" presStyleIdx="9" presStyleCnt="11">
        <dgm:presLayoutVars>
          <dgm:bulletEnabled val="1"/>
        </dgm:presLayoutVars>
      </dgm:prSet>
      <dgm:spPr/>
    </dgm:pt>
    <dgm:pt modelId="{0B8158D4-0057-8541-9552-B3F9D7C7B975}" type="pres">
      <dgm:prSet presAssocID="{94C6076C-A588-B248-8486-23EBAAF1E6A2}" presName="middleSibTrans" presStyleCnt="0"/>
      <dgm:spPr/>
    </dgm:pt>
    <dgm:pt modelId="{6F2FA33F-40D4-B149-B7DC-A8F70BBFAE01}" type="pres">
      <dgm:prSet presAssocID="{2F56C5A2-09F2-3348-B4F8-EF4A053046E1}" presName="mChild" presStyleLbl="fgAcc1" presStyleIdx="10" presStyleCnt="11">
        <dgm:presLayoutVars>
          <dgm:bulletEnabled val="1"/>
        </dgm:presLayoutVars>
      </dgm:prSet>
      <dgm:spPr/>
    </dgm:pt>
  </dgm:ptLst>
  <dgm:cxnLst>
    <dgm:cxn modelId="{41C9F40B-0B94-6346-84CD-062F838F484F}" type="presOf" srcId="{D6698920-4377-D64A-93EF-EF6A4AD798E2}" destId="{E572027A-E580-6E46-8731-A081F05214CD}" srcOrd="0" destOrd="0" presId="urn:microsoft.com/office/officeart/2005/8/layout/target2"/>
    <dgm:cxn modelId="{87543511-B2E5-3D49-B2E0-44801EFDF973}" srcId="{D6698920-4377-D64A-93EF-EF6A4AD798E2}" destId="{2305A3A6-D0CA-5F43-9E84-061EABA22832}" srcOrd="5" destOrd="0" parTransId="{F481DD3B-F601-8248-87E0-38FACD4B44EE}" sibTransId="{EFFF0B31-B22D-6047-8FDE-872A9EADCD61}"/>
    <dgm:cxn modelId="{2AA24014-5D4A-0E4B-B8A7-90FB39B5AA62}" srcId="{D6698920-4377-D64A-93EF-EF6A4AD798E2}" destId="{05EDD9BF-3C3A-A346-895D-CD63422B55F7}" srcOrd="4" destOrd="0" parTransId="{267238F5-66F9-124B-9D9C-E202A34123ED}" sibTransId="{71101DD5-9818-6242-9D8D-E19D9C0E7538}"/>
    <dgm:cxn modelId="{92851721-AA50-B444-8EB4-0CD3BF19FAB9}" srcId="{CCF7BD76-AE90-1941-B205-7832B4A5ED36}" destId="{C4284B62-1C8D-834F-BA3D-580E4D2CEBDC}" srcOrd="3" destOrd="0" parTransId="{273BC33F-2A05-AC40-8475-8222D7F07995}" sibTransId="{94C6076C-A588-B248-8486-23EBAAF1E6A2}"/>
    <dgm:cxn modelId="{94FF352A-7628-9641-BCBD-37049B26C794}" type="presOf" srcId="{6AA24D79-1583-ED49-8078-5F95A11B4E79}" destId="{C0BA4660-EC3E-7048-B97D-F54855F05C9B}" srcOrd="0" destOrd="0" presId="urn:microsoft.com/office/officeart/2005/8/layout/target2"/>
    <dgm:cxn modelId="{3F0E2839-97E9-4C45-9DDD-EE2D02F6F28E}" srcId="{D6698920-4377-D64A-93EF-EF6A4AD798E2}" destId="{95DA9298-AAF7-CB4A-AD6E-6FB78BB8DD3A}" srcOrd="3" destOrd="0" parTransId="{B1EAB848-686D-094B-9EF9-06374479FC75}" sibTransId="{32CF1A0A-E527-D147-8FB5-12288AAF0EAB}"/>
    <dgm:cxn modelId="{9CA98044-0F0A-D341-B3A2-6BC149F5D76D}" type="presOf" srcId="{975964E7-B23E-7C47-8E2E-DA310D140215}" destId="{00B32C4B-9AEC-A149-B4EC-F17D5920A252}" srcOrd="0" destOrd="0" presId="urn:microsoft.com/office/officeart/2005/8/layout/target2"/>
    <dgm:cxn modelId="{6B32AB48-0895-194C-9A3F-066F9730CEE6}" srcId="{32219F91-DD33-D047-86DB-1640C337596F}" destId="{CCF7BD76-AE90-1941-B205-7832B4A5ED36}" srcOrd="1" destOrd="0" parTransId="{E94A3CBA-F2F9-174D-A091-EC506C2690FD}" sibTransId="{936217A7-0003-5C4E-9BBD-E735BF3F9F14}"/>
    <dgm:cxn modelId="{46A6BB4D-5959-1E4C-B02F-5870E83E05F2}" srcId="{D6698920-4377-D64A-93EF-EF6A4AD798E2}" destId="{9D7A67A1-E6DA-D947-B113-F8176BA98E59}" srcOrd="1" destOrd="0" parTransId="{754FA8D6-DB03-BA4C-A040-FF1F9401854E}" sibTransId="{25CA4650-E417-CC44-9DC2-C6B9F88D2D0D}"/>
    <dgm:cxn modelId="{A2EE4959-C06E-5D4E-8FB1-176681BE10C4}" type="presOf" srcId="{D14DC9BF-BC7E-FD45-A89E-C6A18A99F1CF}" destId="{766C7B2A-E319-2F4E-B246-95A346CE8636}" srcOrd="0" destOrd="0" presId="urn:microsoft.com/office/officeart/2005/8/layout/target2"/>
    <dgm:cxn modelId="{78338C62-6138-234E-8625-76830BE889C8}" type="presOf" srcId="{2305A3A6-D0CA-5F43-9E84-061EABA22832}" destId="{4D81A737-F5F9-9C4C-B412-54D8B64F7CE8}" srcOrd="0" destOrd="0" presId="urn:microsoft.com/office/officeart/2005/8/layout/target2"/>
    <dgm:cxn modelId="{A455BE62-D9AE-B147-A459-B6CBDC976A73}" type="presOf" srcId="{D5521BEF-AF37-3746-B7B1-1D27BDD3CE22}" destId="{73BDE7AA-4351-664F-B473-F0B9C26679C6}" srcOrd="0" destOrd="0" presId="urn:microsoft.com/office/officeart/2005/8/layout/target2"/>
    <dgm:cxn modelId="{1A4DB26D-D45D-824A-9CA7-57B9BE03B81D}" srcId="{32219F91-DD33-D047-86DB-1640C337596F}" destId="{D6698920-4377-D64A-93EF-EF6A4AD798E2}" srcOrd="0" destOrd="0" parTransId="{F0284AD8-8EDF-3740-97E2-703C862E6C9E}" sibTransId="{20926295-C330-D547-9190-BE04B654D5CE}"/>
    <dgm:cxn modelId="{BCCEC177-4FB4-E34D-B662-0AC1B3B0946A}" srcId="{D6698920-4377-D64A-93EF-EF6A4AD798E2}" destId="{D14DC9BF-BC7E-FD45-A89E-C6A18A99F1CF}" srcOrd="0" destOrd="0" parTransId="{B5EB6FD3-71B5-BD41-A83D-8BFBCF70FD1F}" sibTransId="{66123D08-0667-A14D-87FF-B56721A14CEC}"/>
    <dgm:cxn modelId="{C5B1CD79-316D-FA46-BB79-A8D56E53927F}" type="presOf" srcId="{32219F91-DD33-D047-86DB-1640C337596F}" destId="{0EB3E68B-253A-C14F-85F8-B79A25E3F856}" srcOrd="0" destOrd="0" presId="urn:microsoft.com/office/officeart/2005/8/layout/target2"/>
    <dgm:cxn modelId="{62BF527C-25A0-A94E-BBAD-EDD4F5C79787}" type="presOf" srcId="{2F56C5A2-09F2-3348-B4F8-EF4A053046E1}" destId="{6F2FA33F-40D4-B149-B7DC-A8F70BBFAE01}" srcOrd="0" destOrd="0" presId="urn:microsoft.com/office/officeart/2005/8/layout/target2"/>
    <dgm:cxn modelId="{8EF09E7F-352D-1D4B-84AC-DCED360EF020}" srcId="{CCF7BD76-AE90-1941-B205-7832B4A5ED36}" destId="{6AA24D79-1583-ED49-8078-5F95A11B4E79}" srcOrd="0" destOrd="0" parTransId="{E611061F-8CBB-CF4E-9FF3-1A32BD0D9C67}" sibTransId="{6FC963AC-9492-8F44-AC5C-55415C35BBE9}"/>
    <dgm:cxn modelId="{0D34D49C-DBC7-3942-8EAE-2C7FA51EDCFB}" srcId="{D6698920-4377-D64A-93EF-EF6A4AD798E2}" destId="{8EE433EB-7981-F54C-8962-3D0A61FB4A11}" srcOrd="2" destOrd="0" parTransId="{0E4F2D94-414D-6043-BFCD-F2B4E2726EFD}" sibTransId="{888D0F11-8880-8649-AFE4-A7FFC8E29C12}"/>
    <dgm:cxn modelId="{929433A3-01AF-044A-80A9-D149278E799D}" type="presOf" srcId="{8EE433EB-7981-F54C-8962-3D0A61FB4A11}" destId="{42E600DE-AF2C-1945-9B4C-987F60AF88C4}" srcOrd="0" destOrd="0" presId="urn:microsoft.com/office/officeart/2005/8/layout/target2"/>
    <dgm:cxn modelId="{71BEBBA6-8BD2-AA4F-B265-1F8B488DF8A5}" type="presOf" srcId="{95DA9298-AAF7-CB4A-AD6E-6FB78BB8DD3A}" destId="{28FD7C7F-6454-D840-BE62-96995A13743A}" srcOrd="0" destOrd="0" presId="urn:microsoft.com/office/officeart/2005/8/layout/target2"/>
    <dgm:cxn modelId="{D062BBC2-03E5-1741-A28F-D4FBB8E97267}" type="presOf" srcId="{05EDD9BF-3C3A-A346-895D-CD63422B55F7}" destId="{C35C8DF2-91C6-544A-9195-EE2AA8202C18}" srcOrd="0" destOrd="0" presId="urn:microsoft.com/office/officeart/2005/8/layout/target2"/>
    <dgm:cxn modelId="{D95914D1-41E0-AC44-99B5-106B5C148158}" type="presOf" srcId="{9D7A67A1-E6DA-D947-B113-F8176BA98E59}" destId="{359D4FF3-4AC0-BB4B-908C-FC5FAFCDDB76}" srcOrd="0" destOrd="0" presId="urn:microsoft.com/office/officeart/2005/8/layout/target2"/>
    <dgm:cxn modelId="{D07244D1-3651-254D-ABD5-FE60B546BC94}" srcId="{CCF7BD76-AE90-1941-B205-7832B4A5ED36}" destId="{2F56C5A2-09F2-3348-B4F8-EF4A053046E1}" srcOrd="4" destOrd="0" parTransId="{D1669A38-12B9-5C4C-A2B3-826E2B1657B5}" sibTransId="{EB855CD9-49FA-9F46-9172-34487C4D69D9}"/>
    <dgm:cxn modelId="{FBCF44DA-4443-5741-94D8-C9B10E46C446}" type="presOf" srcId="{C4284B62-1C8D-834F-BA3D-580E4D2CEBDC}" destId="{463F690F-3741-2545-A3DF-F941BE6D1BD1}" srcOrd="0" destOrd="0" presId="urn:microsoft.com/office/officeart/2005/8/layout/target2"/>
    <dgm:cxn modelId="{AE9641E7-EAA6-C544-B1D7-7D2932DCB64D}" srcId="{CCF7BD76-AE90-1941-B205-7832B4A5ED36}" destId="{975964E7-B23E-7C47-8E2E-DA310D140215}" srcOrd="1" destOrd="0" parTransId="{0BD3884F-1C40-F043-A327-DB134E5ED7A6}" sibTransId="{219F53E1-60A6-F840-8B85-DC956CA1234A}"/>
    <dgm:cxn modelId="{933A11F6-C5CA-0941-8E9E-0F1DFDDE14D6}" type="presOf" srcId="{CCF7BD76-AE90-1941-B205-7832B4A5ED36}" destId="{3EE17518-7BCD-2C44-A72D-E4B1F46B6024}" srcOrd="0" destOrd="0" presId="urn:microsoft.com/office/officeart/2005/8/layout/target2"/>
    <dgm:cxn modelId="{CC4D36F8-7451-4C40-B9A0-31C9BB7F4E8B}" srcId="{CCF7BD76-AE90-1941-B205-7832B4A5ED36}" destId="{D5521BEF-AF37-3746-B7B1-1D27BDD3CE22}" srcOrd="2" destOrd="0" parTransId="{2EAF6997-57CA-184D-ADC0-CF51AAE73247}" sibTransId="{A2AA08B8-60A7-2B47-A211-49612F0D7AC7}"/>
    <dgm:cxn modelId="{F2C97D11-677B-E94B-92B6-F9BF2ABB5CE4}" type="presParOf" srcId="{0EB3E68B-253A-C14F-85F8-B79A25E3F856}" destId="{55EAC692-EE72-A14B-B3EE-58E7C520B9C3}" srcOrd="0" destOrd="0" presId="urn:microsoft.com/office/officeart/2005/8/layout/target2"/>
    <dgm:cxn modelId="{8913BFAB-02C3-A441-B0DD-F3B293B834AA}" type="presParOf" srcId="{55EAC692-EE72-A14B-B3EE-58E7C520B9C3}" destId="{E572027A-E580-6E46-8731-A081F05214CD}" srcOrd="0" destOrd="0" presId="urn:microsoft.com/office/officeart/2005/8/layout/target2"/>
    <dgm:cxn modelId="{0DB9F43E-57B8-734B-BE7D-C15EB9D1FE70}" type="presParOf" srcId="{55EAC692-EE72-A14B-B3EE-58E7C520B9C3}" destId="{618BC60E-51C8-7448-96DA-F5932866CE4E}" srcOrd="1" destOrd="0" presId="urn:microsoft.com/office/officeart/2005/8/layout/target2"/>
    <dgm:cxn modelId="{B995D939-2A45-0C47-84CE-C9A4B639560C}" type="presParOf" srcId="{618BC60E-51C8-7448-96DA-F5932866CE4E}" destId="{766C7B2A-E319-2F4E-B246-95A346CE8636}" srcOrd="0" destOrd="0" presId="urn:microsoft.com/office/officeart/2005/8/layout/target2"/>
    <dgm:cxn modelId="{0F8E5DDA-6068-2F4C-B99E-054302E6E8F5}" type="presParOf" srcId="{618BC60E-51C8-7448-96DA-F5932866CE4E}" destId="{1B49B52E-8CF4-4744-B2DF-2EE79BA51302}" srcOrd="1" destOrd="0" presId="urn:microsoft.com/office/officeart/2005/8/layout/target2"/>
    <dgm:cxn modelId="{AED0CE84-1BC0-9246-95BC-E9B5FD41CE57}" type="presParOf" srcId="{618BC60E-51C8-7448-96DA-F5932866CE4E}" destId="{359D4FF3-4AC0-BB4B-908C-FC5FAFCDDB76}" srcOrd="2" destOrd="0" presId="urn:microsoft.com/office/officeart/2005/8/layout/target2"/>
    <dgm:cxn modelId="{8C306EF8-9B38-9E4D-838F-53103C3F19E4}" type="presParOf" srcId="{618BC60E-51C8-7448-96DA-F5932866CE4E}" destId="{9F7E8BE8-F8BF-5341-B98F-4682CBEEB1BA}" srcOrd="3" destOrd="0" presId="urn:microsoft.com/office/officeart/2005/8/layout/target2"/>
    <dgm:cxn modelId="{01A47F8E-EAF2-3943-9D67-188C39B9C7D8}" type="presParOf" srcId="{618BC60E-51C8-7448-96DA-F5932866CE4E}" destId="{42E600DE-AF2C-1945-9B4C-987F60AF88C4}" srcOrd="4" destOrd="0" presId="urn:microsoft.com/office/officeart/2005/8/layout/target2"/>
    <dgm:cxn modelId="{9BDE726E-5B64-3C41-A6EE-67355A86CD31}" type="presParOf" srcId="{618BC60E-51C8-7448-96DA-F5932866CE4E}" destId="{24823319-C5A6-6348-8965-55779BC7A7DD}" srcOrd="5" destOrd="0" presId="urn:microsoft.com/office/officeart/2005/8/layout/target2"/>
    <dgm:cxn modelId="{7B7A94A8-4544-DA4D-B642-8AFFA9B1F93C}" type="presParOf" srcId="{618BC60E-51C8-7448-96DA-F5932866CE4E}" destId="{28FD7C7F-6454-D840-BE62-96995A13743A}" srcOrd="6" destOrd="0" presId="urn:microsoft.com/office/officeart/2005/8/layout/target2"/>
    <dgm:cxn modelId="{C3A57A97-149F-6440-8135-87153DB1A0D7}" type="presParOf" srcId="{618BC60E-51C8-7448-96DA-F5932866CE4E}" destId="{75AF2337-7808-D34D-99C4-63913BED33B9}" srcOrd="7" destOrd="0" presId="urn:microsoft.com/office/officeart/2005/8/layout/target2"/>
    <dgm:cxn modelId="{9AED7C05-C0E1-B441-BE08-0488CB7EE3AB}" type="presParOf" srcId="{618BC60E-51C8-7448-96DA-F5932866CE4E}" destId="{C35C8DF2-91C6-544A-9195-EE2AA8202C18}" srcOrd="8" destOrd="0" presId="urn:microsoft.com/office/officeart/2005/8/layout/target2"/>
    <dgm:cxn modelId="{31007C8A-3682-0945-BFE5-5E0D7B73AE79}" type="presParOf" srcId="{618BC60E-51C8-7448-96DA-F5932866CE4E}" destId="{39ACD7A3-6183-414D-8252-5844CB79FE62}" srcOrd="9" destOrd="0" presId="urn:microsoft.com/office/officeart/2005/8/layout/target2"/>
    <dgm:cxn modelId="{597918EC-CB2B-1546-AFA6-04212E6D3DBD}" type="presParOf" srcId="{618BC60E-51C8-7448-96DA-F5932866CE4E}" destId="{4D81A737-F5F9-9C4C-B412-54D8B64F7CE8}" srcOrd="10" destOrd="0" presId="urn:microsoft.com/office/officeart/2005/8/layout/target2"/>
    <dgm:cxn modelId="{0C2A76FD-432B-7F4E-9B36-80C7C20E5E75}" type="presParOf" srcId="{0EB3E68B-253A-C14F-85F8-B79A25E3F856}" destId="{24555F71-865C-9F40-B5CA-1F4725255166}" srcOrd="1" destOrd="0" presId="urn:microsoft.com/office/officeart/2005/8/layout/target2"/>
    <dgm:cxn modelId="{C0DF9F3B-9514-084F-A498-43CE28822622}" type="presParOf" srcId="{24555F71-865C-9F40-B5CA-1F4725255166}" destId="{3EE17518-7BCD-2C44-A72D-E4B1F46B6024}" srcOrd="0" destOrd="0" presId="urn:microsoft.com/office/officeart/2005/8/layout/target2"/>
    <dgm:cxn modelId="{E194225C-DD2E-A744-AB65-E960262D5DB7}" type="presParOf" srcId="{24555F71-865C-9F40-B5CA-1F4725255166}" destId="{6845D954-D1AC-CD4C-BCEA-5D3A5F6C559C}" srcOrd="1" destOrd="0" presId="urn:microsoft.com/office/officeart/2005/8/layout/target2"/>
    <dgm:cxn modelId="{FAE2A2FC-B97F-0F4D-8497-E370BD49F9F2}" type="presParOf" srcId="{6845D954-D1AC-CD4C-BCEA-5D3A5F6C559C}" destId="{C0BA4660-EC3E-7048-B97D-F54855F05C9B}" srcOrd="0" destOrd="0" presId="urn:microsoft.com/office/officeart/2005/8/layout/target2"/>
    <dgm:cxn modelId="{514E063F-D2D6-E748-B507-F2D07F51F375}" type="presParOf" srcId="{6845D954-D1AC-CD4C-BCEA-5D3A5F6C559C}" destId="{1B5586C6-9456-6348-829B-0B653FC45BA0}" srcOrd="1" destOrd="0" presId="urn:microsoft.com/office/officeart/2005/8/layout/target2"/>
    <dgm:cxn modelId="{F1E8D36F-8896-B049-BB30-AC0988F22D60}" type="presParOf" srcId="{6845D954-D1AC-CD4C-BCEA-5D3A5F6C559C}" destId="{00B32C4B-9AEC-A149-B4EC-F17D5920A252}" srcOrd="2" destOrd="0" presId="urn:microsoft.com/office/officeart/2005/8/layout/target2"/>
    <dgm:cxn modelId="{8E7CA6F8-E366-1042-B02A-F06FF07332B5}" type="presParOf" srcId="{6845D954-D1AC-CD4C-BCEA-5D3A5F6C559C}" destId="{775F4E5C-FC92-AD4F-BEEB-5A3C1C1186E0}" srcOrd="3" destOrd="0" presId="urn:microsoft.com/office/officeart/2005/8/layout/target2"/>
    <dgm:cxn modelId="{EB63D30F-6143-D34F-A5B6-16071BAFB23C}" type="presParOf" srcId="{6845D954-D1AC-CD4C-BCEA-5D3A5F6C559C}" destId="{73BDE7AA-4351-664F-B473-F0B9C26679C6}" srcOrd="4" destOrd="0" presId="urn:microsoft.com/office/officeart/2005/8/layout/target2"/>
    <dgm:cxn modelId="{A2C1D106-37D7-564A-8EE3-024FC06A5BE4}" type="presParOf" srcId="{6845D954-D1AC-CD4C-BCEA-5D3A5F6C559C}" destId="{5AC232A1-7C48-4248-977D-94423BA441F0}" srcOrd="5" destOrd="0" presId="urn:microsoft.com/office/officeart/2005/8/layout/target2"/>
    <dgm:cxn modelId="{E0C0CBA9-FF82-BC49-BBE1-C0EFF3468D93}" type="presParOf" srcId="{6845D954-D1AC-CD4C-BCEA-5D3A5F6C559C}" destId="{463F690F-3741-2545-A3DF-F941BE6D1BD1}" srcOrd="6" destOrd="0" presId="urn:microsoft.com/office/officeart/2005/8/layout/target2"/>
    <dgm:cxn modelId="{C72300B9-CACE-FB4D-BAC8-82BB7412BD84}" type="presParOf" srcId="{6845D954-D1AC-CD4C-BCEA-5D3A5F6C559C}" destId="{0B8158D4-0057-8541-9552-B3F9D7C7B975}" srcOrd="7" destOrd="0" presId="urn:microsoft.com/office/officeart/2005/8/layout/target2"/>
    <dgm:cxn modelId="{0994D3D3-3D22-DA45-B0C8-8554D149574D}" type="presParOf" srcId="{6845D954-D1AC-CD4C-BCEA-5D3A5F6C559C}" destId="{6F2FA33F-40D4-B149-B7DC-A8F70BBFAE01}" srcOrd="8"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6AD45-50CD-B542-94C6-2872AC3960CF}">
      <dsp:nvSpPr>
        <dsp:cNvPr id="0" name=""/>
        <dsp:cNvSpPr/>
      </dsp:nvSpPr>
      <dsp:spPr>
        <a:xfrm>
          <a:off x="5602" y="398315"/>
          <a:ext cx="2128367" cy="8513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Q1 ‘22</a:t>
          </a:r>
        </a:p>
      </dsp:txBody>
      <dsp:txXfrm>
        <a:off x="431275" y="398315"/>
        <a:ext cx="1277021" cy="851346"/>
      </dsp:txXfrm>
    </dsp:sp>
    <dsp:sp modelId="{3C52CAB4-7AE5-C448-B0A4-485515C0B44B}">
      <dsp:nvSpPr>
        <dsp:cNvPr id="0" name=""/>
        <dsp:cNvSpPr/>
      </dsp:nvSpPr>
      <dsp:spPr>
        <a:xfrm>
          <a:off x="1921133" y="398315"/>
          <a:ext cx="2128367" cy="8513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Q2</a:t>
          </a:r>
        </a:p>
      </dsp:txBody>
      <dsp:txXfrm>
        <a:off x="2346806" y="398315"/>
        <a:ext cx="1277021" cy="851346"/>
      </dsp:txXfrm>
    </dsp:sp>
    <dsp:sp modelId="{0C68C724-E6BB-6A47-8253-C571AE61D955}">
      <dsp:nvSpPr>
        <dsp:cNvPr id="0" name=""/>
        <dsp:cNvSpPr/>
      </dsp:nvSpPr>
      <dsp:spPr>
        <a:xfrm>
          <a:off x="3836664" y="398315"/>
          <a:ext cx="2128367" cy="8513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Q3</a:t>
          </a:r>
        </a:p>
      </dsp:txBody>
      <dsp:txXfrm>
        <a:off x="4262337" y="398315"/>
        <a:ext cx="1277021" cy="851346"/>
      </dsp:txXfrm>
    </dsp:sp>
    <dsp:sp modelId="{2371252C-BB3B-0641-B9D7-25DA536020EB}">
      <dsp:nvSpPr>
        <dsp:cNvPr id="0" name=""/>
        <dsp:cNvSpPr/>
      </dsp:nvSpPr>
      <dsp:spPr>
        <a:xfrm>
          <a:off x="5752194" y="398315"/>
          <a:ext cx="2128367" cy="8513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Q4</a:t>
          </a:r>
        </a:p>
      </dsp:txBody>
      <dsp:txXfrm>
        <a:off x="6177867" y="398315"/>
        <a:ext cx="1277021" cy="851346"/>
      </dsp:txXfrm>
    </dsp:sp>
    <dsp:sp modelId="{CFEFE34A-CF01-5140-BF59-5651C90B9854}">
      <dsp:nvSpPr>
        <dsp:cNvPr id="0" name=""/>
        <dsp:cNvSpPr/>
      </dsp:nvSpPr>
      <dsp:spPr>
        <a:xfrm>
          <a:off x="7667725" y="398315"/>
          <a:ext cx="1988554" cy="8513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Q1 ‘23</a:t>
          </a:r>
        </a:p>
      </dsp:txBody>
      <dsp:txXfrm>
        <a:off x="8093398" y="398315"/>
        <a:ext cx="1137208" cy="851346"/>
      </dsp:txXfrm>
    </dsp:sp>
    <dsp:sp modelId="{70FA4352-273D-A54F-B5B5-9978A89AB678}">
      <dsp:nvSpPr>
        <dsp:cNvPr id="0" name=""/>
        <dsp:cNvSpPr/>
      </dsp:nvSpPr>
      <dsp:spPr>
        <a:xfrm>
          <a:off x="9443443" y="398315"/>
          <a:ext cx="2128367" cy="8513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Q2</a:t>
          </a:r>
        </a:p>
      </dsp:txBody>
      <dsp:txXfrm>
        <a:off x="9869116" y="398315"/>
        <a:ext cx="1277021" cy="851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B5D0-866A-F041-8AE4-814E1CC59634}">
      <dsp:nvSpPr>
        <dsp:cNvPr id="0" name=""/>
        <dsp:cNvSpPr/>
      </dsp:nvSpPr>
      <dsp:spPr>
        <a:xfrm>
          <a:off x="6500" y="1203914"/>
          <a:ext cx="2190750" cy="8763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DE" sz="2000" kern="1200" dirty="0"/>
            <a:t>Dilligence and Interviews</a:t>
          </a:r>
        </a:p>
      </dsp:txBody>
      <dsp:txXfrm>
        <a:off x="444650" y="1203914"/>
        <a:ext cx="1314450" cy="876300"/>
      </dsp:txXfrm>
    </dsp:sp>
    <dsp:sp modelId="{61F56F21-A9F1-D44C-8FC6-121A5CB2E05A}">
      <dsp:nvSpPr>
        <dsp:cNvPr id="0" name=""/>
        <dsp:cNvSpPr/>
      </dsp:nvSpPr>
      <dsp:spPr>
        <a:xfrm>
          <a:off x="6500" y="2189752"/>
          <a:ext cx="17526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de-DE" sz="1600" kern="1200" dirty="0"/>
            <a:t>With thought leaders</a:t>
          </a:r>
        </a:p>
        <a:p>
          <a:pPr marL="171450" lvl="1" indent="-171450" algn="l" defTabSz="711200">
            <a:lnSpc>
              <a:spcPct val="90000"/>
            </a:lnSpc>
            <a:spcBef>
              <a:spcPct val="0"/>
            </a:spcBef>
            <a:spcAft>
              <a:spcPct val="15000"/>
            </a:spcAft>
            <a:buChar char="•"/>
          </a:pPr>
          <a:r>
            <a:rPr lang="de-DE" sz="1600" kern="1200" dirty="0"/>
            <a:t>Industry experts</a:t>
          </a:r>
        </a:p>
        <a:p>
          <a:pPr marL="171450" lvl="1" indent="-171450" algn="l" defTabSz="711200">
            <a:lnSpc>
              <a:spcPct val="90000"/>
            </a:lnSpc>
            <a:spcBef>
              <a:spcPct val="0"/>
            </a:spcBef>
            <a:spcAft>
              <a:spcPct val="15000"/>
            </a:spcAft>
            <a:buChar char="•"/>
          </a:pPr>
          <a:r>
            <a:rPr lang="de-DE" sz="1600" kern="1200" dirty="0"/>
            <a:t>Listening sessions</a:t>
          </a:r>
        </a:p>
        <a:p>
          <a:pPr marL="171450" lvl="1" indent="-171450" algn="l" defTabSz="711200">
            <a:lnSpc>
              <a:spcPct val="90000"/>
            </a:lnSpc>
            <a:spcBef>
              <a:spcPct val="0"/>
            </a:spcBef>
            <a:spcAft>
              <a:spcPct val="15000"/>
            </a:spcAft>
            <a:buChar char="•"/>
          </a:pPr>
          <a:r>
            <a:rPr lang="de-DE" sz="1600" kern="1200" dirty="0"/>
            <a:t>Getting co-authors and contributors involved</a:t>
          </a:r>
        </a:p>
      </dsp:txBody>
      <dsp:txXfrm>
        <a:off x="6500" y="2189752"/>
        <a:ext cx="1752600" cy="2025000"/>
      </dsp:txXfrm>
    </dsp:sp>
    <dsp:sp modelId="{396ADB8C-45A7-6044-B066-9257279E6AD3}">
      <dsp:nvSpPr>
        <dsp:cNvPr id="0" name=""/>
        <dsp:cNvSpPr/>
      </dsp:nvSpPr>
      <dsp:spPr>
        <a:xfrm>
          <a:off x="1981250" y="1203914"/>
          <a:ext cx="2190750" cy="8763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DE" sz="2000" kern="1200" dirty="0"/>
            <a:t>1st Editor‘s Draft</a:t>
          </a:r>
        </a:p>
      </dsp:txBody>
      <dsp:txXfrm>
        <a:off x="2419400" y="1203914"/>
        <a:ext cx="1314450" cy="876300"/>
      </dsp:txXfrm>
    </dsp:sp>
    <dsp:sp modelId="{E240C726-BC89-CF4D-BABB-2A24A7228A65}">
      <dsp:nvSpPr>
        <dsp:cNvPr id="0" name=""/>
        <dsp:cNvSpPr/>
      </dsp:nvSpPr>
      <dsp:spPr>
        <a:xfrm>
          <a:off x="1981250" y="2189752"/>
          <a:ext cx="17526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de-DE" sz="1600" kern="1200" dirty="0"/>
            <a:t>Request for Comments</a:t>
          </a:r>
        </a:p>
      </dsp:txBody>
      <dsp:txXfrm>
        <a:off x="1981250" y="2189752"/>
        <a:ext cx="1752600" cy="2025000"/>
      </dsp:txXfrm>
    </dsp:sp>
    <dsp:sp modelId="{A6F5F3FC-C001-D842-BA66-B6AB44A8B0CA}">
      <dsp:nvSpPr>
        <dsp:cNvPr id="0" name=""/>
        <dsp:cNvSpPr/>
      </dsp:nvSpPr>
      <dsp:spPr>
        <a:xfrm>
          <a:off x="3956000" y="1203914"/>
          <a:ext cx="2190750" cy="8763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DE" sz="2000" kern="1200" dirty="0"/>
            <a:t>Gather Feedback</a:t>
          </a:r>
        </a:p>
      </dsp:txBody>
      <dsp:txXfrm>
        <a:off x="4394150" y="1203914"/>
        <a:ext cx="1314450" cy="876300"/>
      </dsp:txXfrm>
    </dsp:sp>
    <dsp:sp modelId="{AE9C6A3A-DDDB-E04F-908F-62A0246BF256}">
      <dsp:nvSpPr>
        <dsp:cNvPr id="0" name=""/>
        <dsp:cNvSpPr/>
      </dsp:nvSpPr>
      <dsp:spPr>
        <a:xfrm>
          <a:off x="3956000" y="2189752"/>
          <a:ext cx="1752600" cy="20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de-DE" sz="1600" kern="1200" dirty="0"/>
            <a:t>Feedback from ecosystem stakeholders and government officials</a:t>
          </a:r>
        </a:p>
        <a:p>
          <a:pPr marL="171450" lvl="1" indent="-171450" algn="l" defTabSz="711200">
            <a:lnSpc>
              <a:spcPct val="90000"/>
            </a:lnSpc>
            <a:spcBef>
              <a:spcPct val="0"/>
            </a:spcBef>
            <a:spcAft>
              <a:spcPct val="15000"/>
            </a:spcAft>
            <a:buChar char="•"/>
          </a:pPr>
          <a:r>
            <a:rPr lang="de-DE" sz="1600" kern="1200" dirty="0"/>
            <a:t>Conform feedback</a:t>
          </a:r>
        </a:p>
        <a:p>
          <a:pPr marL="171450" lvl="1" indent="-171450" algn="l" defTabSz="711200">
            <a:lnSpc>
              <a:spcPct val="90000"/>
            </a:lnSpc>
            <a:spcBef>
              <a:spcPct val="0"/>
            </a:spcBef>
            <a:spcAft>
              <a:spcPct val="15000"/>
            </a:spcAft>
            <a:buChar char="•"/>
          </a:pPr>
          <a:r>
            <a:rPr lang="de-DE" sz="1600" kern="1200" dirty="0"/>
            <a:t>Publish 2nd Editor‘s Draft</a:t>
          </a:r>
        </a:p>
      </dsp:txBody>
      <dsp:txXfrm>
        <a:off x="3956000" y="2189752"/>
        <a:ext cx="1752600" cy="2025000"/>
      </dsp:txXfrm>
    </dsp:sp>
    <dsp:sp modelId="{D95A9716-426C-0A4D-8D99-136F51FCBE0A}">
      <dsp:nvSpPr>
        <dsp:cNvPr id="0" name=""/>
        <dsp:cNvSpPr/>
      </dsp:nvSpPr>
      <dsp:spPr>
        <a:xfrm>
          <a:off x="5930749" y="1203914"/>
          <a:ext cx="2190750" cy="8763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DE" sz="2000" kern="1200" dirty="0"/>
            <a:t>Final Editor's Draft</a:t>
          </a:r>
        </a:p>
      </dsp:txBody>
      <dsp:txXfrm>
        <a:off x="6368899" y="1203914"/>
        <a:ext cx="1314450" cy="876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2027A-E580-6E46-8731-A081F05214CD}">
      <dsp:nvSpPr>
        <dsp:cNvPr id="0" name=""/>
        <dsp:cNvSpPr/>
      </dsp:nvSpPr>
      <dsp:spPr>
        <a:xfrm>
          <a:off x="0" y="0"/>
          <a:ext cx="10515600" cy="5000927"/>
        </a:xfrm>
        <a:prstGeom prst="roundRect">
          <a:avLst>
            <a:gd name="adj" fmla="val 8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3881275" numCol="1" spcCol="1270" anchor="t" anchorCtr="0">
          <a:noAutofit/>
        </a:bodyPr>
        <a:lstStyle/>
        <a:p>
          <a:pPr marL="0" lvl="0" indent="0" algn="l" defTabSz="2266950">
            <a:lnSpc>
              <a:spcPct val="90000"/>
            </a:lnSpc>
            <a:spcBef>
              <a:spcPct val="0"/>
            </a:spcBef>
            <a:spcAft>
              <a:spcPct val="35000"/>
            </a:spcAft>
            <a:buNone/>
          </a:pPr>
          <a:r>
            <a:rPr lang="en-US" sz="5100" kern="1200" dirty="0"/>
            <a:t>Administrative</a:t>
          </a:r>
          <a:endParaRPr lang="de-DE" sz="5100" kern="1200" dirty="0"/>
        </a:p>
      </dsp:txBody>
      <dsp:txXfrm>
        <a:off x="124501" y="124501"/>
        <a:ext cx="10266598" cy="4751925"/>
      </dsp:txXfrm>
    </dsp:sp>
    <dsp:sp modelId="{766C7B2A-E319-2F4E-B246-95A346CE8636}">
      <dsp:nvSpPr>
        <dsp:cNvPr id="0" name=""/>
        <dsp:cNvSpPr/>
      </dsp:nvSpPr>
      <dsp:spPr>
        <a:xfrm>
          <a:off x="262890" y="1250231"/>
          <a:ext cx="1577340" cy="56150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Manage (CRUD)</a:t>
          </a:r>
          <a:endParaRPr lang="de-DE" sz="1500" kern="1200" dirty="0"/>
        </a:p>
      </dsp:txBody>
      <dsp:txXfrm>
        <a:off x="280158" y="1267499"/>
        <a:ext cx="1542804" cy="526969"/>
      </dsp:txXfrm>
    </dsp:sp>
    <dsp:sp modelId="{359D4FF3-4AC0-BB4B-908C-FC5FAFCDDB76}">
      <dsp:nvSpPr>
        <dsp:cNvPr id="0" name=""/>
        <dsp:cNvSpPr/>
      </dsp:nvSpPr>
      <dsp:spPr>
        <a:xfrm>
          <a:off x="262890" y="1837037"/>
          <a:ext cx="1577340" cy="56150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Claim</a:t>
          </a:r>
          <a:endParaRPr lang="de-DE" sz="1500" kern="1200" dirty="0"/>
        </a:p>
      </dsp:txBody>
      <dsp:txXfrm>
        <a:off x="280158" y="1854305"/>
        <a:ext cx="1542804" cy="526969"/>
      </dsp:txXfrm>
    </dsp:sp>
    <dsp:sp modelId="{42E600DE-AF2C-1945-9B4C-987F60AF88C4}">
      <dsp:nvSpPr>
        <dsp:cNvPr id="0" name=""/>
        <dsp:cNvSpPr/>
      </dsp:nvSpPr>
      <dsp:spPr>
        <a:xfrm>
          <a:off x="262890" y="2423843"/>
          <a:ext cx="1577340" cy="56150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Delegation</a:t>
          </a:r>
          <a:endParaRPr lang="de-DE" sz="1500" kern="1200" dirty="0"/>
        </a:p>
      </dsp:txBody>
      <dsp:txXfrm>
        <a:off x="280158" y="2441111"/>
        <a:ext cx="1542804" cy="526969"/>
      </dsp:txXfrm>
    </dsp:sp>
    <dsp:sp modelId="{28FD7C7F-6454-D840-BE62-96995A13743A}">
      <dsp:nvSpPr>
        <dsp:cNvPr id="0" name=""/>
        <dsp:cNvSpPr/>
      </dsp:nvSpPr>
      <dsp:spPr>
        <a:xfrm>
          <a:off x="262890" y="3010649"/>
          <a:ext cx="1577340" cy="56150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Consent</a:t>
          </a:r>
          <a:endParaRPr lang="de-DE" sz="1500" kern="1200" dirty="0"/>
        </a:p>
      </dsp:txBody>
      <dsp:txXfrm>
        <a:off x="280158" y="3027917"/>
        <a:ext cx="1542804" cy="526969"/>
      </dsp:txXfrm>
    </dsp:sp>
    <dsp:sp modelId="{C35C8DF2-91C6-544A-9195-EE2AA8202C18}">
      <dsp:nvSpPr>
        <dsp:cNvPr id="0" name=""/>
        <dsp:cNvSpPr/>
      </dsp:nvSpPr>
      <dsp:spPr>
        <a:xfrm>
          <a:off x="262890" y="3597455"/>
          <a:ext cx="1577340" cy="56150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Trust</a:t>
          </a:r>
        </a:p>
      </dsp:txBody>
      <dsp:txXfrm>
        <a:off x="280158" y="3614723"/>
        <a:ext cx="1542804" cy="526969"/>
      </dsp:txXfrm>
    </dsp:sp>
    <dsp:sp modelId="{4D81A737-F5F9-9C4C-B412-54D8B64F7CE8}">
      <dsp:nvSpPr>
        <dsp:cNvPr id="0" name=""/>
        <dsp:cNvSpPr/>
      </dsp:nvSpPr>
      <dsp:spPr>
        <a:xfrm>
          <a:off x="262890" y="4184261"/>
          <a:ext cx="1577340" cy="56150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a:t>
          </a:r>
        </a:p>
      </dsp:txBody>
      <dsp:txXfrm>
        <a:off x="280158" y="4201529"/>
        <a:ext cx="1542804" cy="526969"/>
      </dsp:txXfrm>
    </dsp:sp>
    <dsp:sp modelId="{3EE17518-7BCD-2C44-A72D-E4B1F46B6024}">
      <dsp:nvSpPr>
        <dsp:cNvPr id="0" name=""/>
        <dsp:cNvSpPr/>
      </dsp:nvSpPr>
      <dsp:spPr>
        <a:xfrm>
          <a:off x="2103120" y="1250231"/>
          <a:ext cx="8149590" cy="3500648"/>
        </a:xfrm>
        <a:prstGeom prst="roundRect">
          <a:avLst>
            <a:gd name="adj" fmla="val 10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2222912" numCol="1" spcCol="1270" anchor="t" anchorCtr="0">
          <a:noAutofit/>
        </a:bodyPr>
        <a:lstStyle/>
        <a:p>
          <a:pPr marL="0" lvl="0" indent="0" algn="l" defTabSz="2266950">
            <a:lnSpc>
              <a:spcPct val="90000"/>
            </a:lnSpc>
            <a:spcBef>
              <a:spcPct val="0"/>
            </a:spcBef>
            <a:spcAft>
              <a:spcPct val="35000"/>
            </a:spcAft>
            <a:buNone/>
          </a:pPr>
          <a:r>
            <a:rPr lang="en-US" sz="5100" kern="1200" dirty="0"/>
            <a:t>Runtime</a:t>
          </a:r>
          <a:endParaRPr lang="de-DE" sz="5100" kern="1200" dirty="0"/>
        </a:p>
      </dsp:txBody>
      <dsp:txXfrm>
        <a:off x="2210777" y="1357888"/>
        <a:ext cx="7934276" cy="3285334"/>
      </dsp:txXfrm>
    </dsp:sp>
    <dsp:sp modelId="{C0BA4660-EC3E-7048-B97D-F54855F05C9B}">
      <dsp:nvSpPr>
        <dsp:cNvPr id="0" name=""/>
        <dsp:cNvSpPr/>
      </dsp:nvSpPr>
      <dsp:spPr>
        <a:xfrm>
          <a:off x="2306859" y="2825523"/>
          <a:ext cx="1523471" cy="15752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Access, AuthN, AuthZ</a:t>
          </a:r>
          <a:endParaRPr lang="de-DE" sz="1500" kern="1200" dirty="0"/>
        </a:p>
      </dsp:txBody>
      <dsp:txXfrm>
        <a:off x="2353711" y="2872375"/>
        <a:ext cx="1429767" cy="1481588"/>
      </dsp:txXfrm>
    </dsp:sp>
    <dsp:sp modelId="{00B32C4B-9AEC-A149-B4EC-F17D5920A252}">
      <dsp:nvSpPr>
        <dsp:cNvPr id="0" name=""/>
        <dsp:cNvSpPr/>
      </dsp:nvSpPr>
      <dsp:spPr>
        <a:xfrm>
          <a:off x="3861370" y="2825523"/>
          <a:ext cx="1523471" cy="15752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Session Mgt.</a:t>
          </a:r>
          <a:endParaRPr lang="de-DE" sz="1500" kern="1200" dirty="0"/>
        </a:p>
      </dsp:txBody>
      <dsp:txXfrm>
        <a:off x="3908222" y="2872375"/>
        <a:ext cx="1429767" cy="1481588"/>
      </dsp:txXfrm>
    </dsp:sp>
    <dsp:sp modelId="{73BDE7AA-4351-664F-B473-F0B9C26679C6}">
      <dsp:nvSpPr>
        <dsp:cNvPr id="0" name=""/>
        <dsp:cNvSpPr/>
      </dsp:nvSpPr>
      <dsp:spPr>
        <a:xfrm>
          <a:off x="5415880" y="2825523"/>
          <a:ext cx="1523471" cy="15752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Acting on-behalf-of</a:t>
          </a:r>
          <a:endParaRPr lang="de-DE" sz="1500" kern="1200" dirty="0"/>
        </a:p>
      </dsp:txBody>
      <dsp:txXfrm>
        <a:off x="5462732" y="2872375"/>
        <a:ext cx="1429767" cy="1481588"/>
      </dsp:txXfrm>
    </dsp:sp>
    <dsp:sp modelId="{463F690F-3741-2545-A3DF-F941BE6D1BD1}">
      <dsp:nvSpPr>
        <dsp:cNvPr id="0" name=""/>
        <dsp:cNvSpPr/>
      </dsp:nvSpPr>
      <dsp:spPr>
        <a:xfrm>
          <a:off x="6970391" y="2825523"/>
          <a:ext cx="1523471" cy="15752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Read/Explore</a:t>
          </a:r>
          <a:endParaRPr lang="de-DE" sz="1500" kern="1200" dirty="0"/>
        </a:p>
      </dsp:txBody>
      <dsp:txXfrm>
        <a:off x="7017243" y="2872375"/>
        <a:ext cx="1429767" cy="1481588"/>
      </dsp:txXfrm>
    </dsp:sp>
    <dsp:sp modelId="{6F2FA33F-40D4-B149-B7DC-A8F70BBFAE01}">
      <dsp:nvSpPr>
        <dsp:cNvPr id="0" name=""/>
        <dsp:cNvSpPr/>
      </dsp:nvSpPr>
      <dsp:spPr>
        <a:xfrm>
          <a:off x="8524901" y="2825523"/>
          <a:ext cx="1523471" cy="1575292"/>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de-DE" sz="1500" kern="1200" dirty="0"/>
            <a:t>...</a:t>
          </a:r>
        </a:p>
      </dsp:txBody>
      <dsp:txXfrm>
        <a:off x="8571753" y="2872375"/>
        <a:ext cx="1429767" cy="14815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31351-CD41-AE4E-BBD3-8F05C1D0AAC0}" type="datetimeFigureOut">
              <a:rPr lang="en-US" smtClean="0"/>
              <a:t>11/14/22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E9A1EE-9968-F749-8757-D0FEF388D6B4}" type="slidenum">
              <a:rPr lang="en-US" smtClean="0"/>
              <a:t>‹#›</a:t>
            </a:fld>
            <a:endParaRPr lang="en-US" dirty="0"/>
          </a:p>
        </p:txBody>
      </p:sp>
    </p:spTree>
    <p:extLst>
      <p:ext uri="{BB962C8B-B14F-4D97-AF65-F5344CB8AC3E}">
        <p14:creationId xmlns:p14="http://schemas.microsoft.com/office/powerpoint/2010/main" val="1319152836"/>
      </p:ext>
    </p:extLst>
  </p:cSld>
  <p:clrMap bg1="lt1" tx1="dk1" bg2="lt2" tx2="dk2" accent1="accent1" accent2="accent2" accent3="accent3" accent4="accent4" accent5="accent5" accent6="accent6" hlink="hlink" folHlink="folHlink"/>
  <p:notesStyle>
    <a:lvl1pPr marL="0" algn="l" defTabSz="457108" rtl="0" eaLnBrk="1" latinLnBrk="0" hangingPunct="1">
      <a:defRPr sz="1200" kern="1200">
        <a:solidFill>
          <a:schemeClr val="tx1"/>
        </a:solidFill>
        <a:latin typeface="+mn-lt"/>
        <a:ea typeface="+mn-ea"/>
        <a:cs typeface="+mn-cs"/>
      </a:defRPr>
    </a:lvl1pPr>
    <a:lvl2pPr marL="457108" algn="l" defTabSz="457108" rtl="0" eaLnBrk="1" latinLnBrk="0" hangingPunct="1">
      <a:defRPr sz="1200" kern="1200">
        <a:solidFill>
          <a:schemeClr val="tx1"/>
        </a:solidFill>
        <a:latin typeface="+mn-lt"/>
        <a:ea typeface="+mn-ea"/>
        <a:cs typeface="+mn-cs"/>
      </a:defRPr>
    </a:lvl2pPr>
    <a:lvl3pPr marL="914218" algn="l" defTabSz="457108" rtl="0" eaLnBrk="1" latinLnBrk="0" hangingPunct="1">
      <a:defRPr sz="1200" kern="1200">
        <a:solidFill>
          <a:schemeClr val="tx1"/>
        </a:solidFill>
        <a:latin typeface="+mn-lt"/>
        <a:ea typeface="+mn-ea"/>
        <a:cs typeface="+mn-cs"/>
      </a:defRPr>
    </a:lvl3pPr>
    <a:lvl4pPr marL="1371326" algn="l" defTabSz="457108" rtl="0" eaLnBrk="1" latinLnBrk="0" hangingPunct="1">
      <a:defRPr sz="1200" kern="1200">
        <a:solidFill>
          <a:schemeClr val="tx1"/>
        </a:solidFill>
        <a:latin typeface="+mn-lt"/>
        <a:ea typeface="+mn-ea"/>
        <a:cs typeface="+mn-cs"/>
      </a:defRPr>
    </a:lvl4pPr>
    <a:lvl5pPr marL="1828434" algn="l" defTabSz="457108" rtl="0" eaLnBrk="1" latinLnBrk="0" hangingPunct="1">
      <a:defRPr sz="1200" kern="1200">
        <a:solidFill>
          <a:schemeClr val="tx1"/>
        </a:solidFill>
        <a:latin typeface="+mn-lt"/>
        <a:ea typeface="+mn-ea"/>
        <a:cs typeface="+mn-cs"/>
      </a:defRPr>
    </a:lvl5pPr>
    <a:lvl6pPr marL="2285543" algn="l" defTabSz="457108" rtl="0" eaLnBrk="1" latinLnBrk="0" hangingPunct="1">
      <a:defRPr sz="1200" kern="1200">
        <a:solidFill>
          <a:schemeClr val="tx1"/>
        </a:solidFill>
        <a:latin typeface="+mn-lt"/>
        <a:ea typeface="+mn-ea"/>
        <a:cs typeface="+mn-cs"/>
      </a:defRPr>
    </a:lvl6pPr>
    <a:lvl7pPr marL="2742652" algn="l" defTabSz="457108" rtl="0" eaLnBrk="1" latinLnBrk="0" hangingPunct="1">
      <a:defRPr sz="1200" kern="1200">
        <a:solidFill>
          <a:schemeClr val="tx1"/>
        </a:solidFill>
        <a:latin typeface="+mn-lt"/>
        <a:ea typeface="+mn-ea"/>
        <a:cs typeface="+mn-cs"/>
      </a:defRPr>
    </a:lvl7pPr>
    <a:lvl8pPr marL="3199760" algn="l" defTabSz="457108" rtl="0" eaLnBrk="1" latinLnBrk="0" hangingPunct="1">
      <a:defRPr sz="1200" kern="1200">
        <a:solidFill>
          <a:schemeClr val="tx1"/>
        </a:solidFill>
        <a:latin typeface="+mn-lt"/>
        <a:ea typeface="+mn-ea"/>
        <a:cs typeface="+mn-cs"/>
      </a:defRPr>
    </a:lvl8pPr>
    <a:lvl9pPr marL="3656868" algn="l" defTabSz="4571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Welcome everyone, I am Gail Hodges, Executive Director of the Open ID Foundation, and joining me is Anoop Saxena, one of the Co-Chairs of the FAPI WG. I’ll be providing an overview of the Foundation’s strategy, and Anoop will offer a deep dive into one of our leading standards, FAPI, and the global open banking and open data and open health movement FAPI is helping to enable. </a:t>
            </a:r>
            <a:endParaRPr dirty="0"/>
          </a:p>
        </p:txBody>
      </p:sp>
      <p:sp>
        <p:nvSpPr>
          <p:cNvPr id="119" name="Google Shape;1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will come back to this at the end of the session; don’t want to bog down in this slide</a:t>
            </a:r>
            <a:endParaRPr dirty="0"/>
          </a:p>
          <a:p>
            <a:pPr marL="0" lvl="0" indent="0" algn="l" rtl="0">
              <a:spcBef>
                <a:spcPts val="0"/>
              </a:spcBef>
              <a:spcAft>
                <a:spcPts val="0"/>
              </a:spcAft>
              <a:buNone/>
            </a:pPr>
            <a:endParaRPr dirty="0"/>
          </a:p>
        </p:txBody>
      </p:sp>
      <p:sp>
        <p:nvSpPr>
          <p:cNvPr id="142" name="Google Shape;14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key issues in this space; name them. Detailed discussion can happen later. </a:t>
            </a:r>
            <a:endParaRPr dirty="0"/>
          </a:p>
        </p:txBody>
      </p:sp>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2" name="Google Shape;1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This was originally “specification developers.” I don’t actually understand the difference between spec developers and policy/standards authors. Perhaps this should be something more towards developers and implementers?</a:t>
            </a:r>
            <a:endParaRPr dirty="0"/>
          </a:p>
        </p:txBody>
      </p:sp>
      <p:sp>
        <p:nvSpPr>
          <p:cNvPr id="191" name="Google Shape;19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69f8e41693_0_66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0" name="Google Shape;1190;g169f8e41693_0_66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191" name="Google Shape;1191;g169f8e41693_0_66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24</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Banking Brazil joining the Board representing Central Bank of Brazil, and wider community. Recognize their movement to Ecosystem wide certification of OP and RP. </a:t>
            </a:r>
          </a:p>
          <a:p>
            <a:endParaRPr lang="en-US" dirty="0"/>
          </a:p>
          <a:p>
            <a:r>
              <a:rPr lang="en-US" dirty="0"/>
              <a:t>New members, MasterCard, WorkDay to the community.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cs typeface="Helvetica Neue"/>
              </a:rPr>
              <a:t>Open Insurance in Brazil targeting certification with OIDF by end of this year </a:t>
            </a:r>
          </a:p>
          <a:p>
            <a:endParaRPr lang="en-US" dirty="0"/>
          </a:p>
          <a:p>
            <a:r>
              <a:rPr lang="en-US" dirty="0"/>
              <a:t>ETSI Liaison now in place, highlight OpenID Connect for VC family of specifications. Appetite in EU to use this spec for </a:t>
            </a:r>
          </a:p>
          <a:p>
            <a:endParaRPr lang="en-US" dirty="0"/>
          </a:p>
          <a:p>
            <a:r>
              <a:rPr lang="en-US" dirty="0"/>
              <a:t>Saudi Monetary Authority (SAMA) selected FAPI as their security profile, and OIDF Certification, moving towards launch in the days and weeksahead</a:t>
            </a:r>
          </a:p>
          <a:p>
            <a:endParaRPr lang="en-US" dirty="0"/>
          </a:p>
          <a:p>
            <a:endParaRPr lang="en-US" dirty="0"/>
          </a:p>
        </p:txBody>
      </p:sp>
      <p:sp>
        <p:nvSpPr>
          <p:cNvPr id="4" name="Slide Number Placeholder 3"/>
          <p:cNvSpPr>
            <a:spLocks noGrp="1"/>
          </p:cNvSpPr>
          <p:nvPr>
            <p:ph type="sldNum" sz="quarter" idx="10"/>
          </p:nvPr>
        </p:nvSpPr>
        <p:spPr/>
        <p:txBody>
          <a:bodyPr/>
          <a:lstStyle/>
          <a:p>
            <a:fld id="{3ADDB9AE-916C-4254-87BA-AD5226153B3A}" type="slidenum">
              <a:rPr lang="en-US" smtClean="0"/>
              <a:t>5</a:t>
            </a:fld>
            <a:endParaRPr lang="en-US" dirty="0"/>
          </a:p>
        </p:txBody>
      </p:sp>
    </p:spTree>
    <p:extLst>
      <p:ext uri="{BB962C8B-B14F-4D97-AF65-F5344CB8AC3E}">
        <p14:creationId xmlns:p14="http://schemas.microsoft.com/office/powerpoint/2010/main" val="183881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69f8e41693_0_67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8" name="Google Shape;1198;g169f8e41693_0_67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199" name="Google Shape;1199;g169f8e41693_0_67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25</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69f8e41693_0_77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7" name="Google Shape;1207;g169f8e41693_0_77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208" name="Google Shape;1208;g169f8e41693_0_77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26</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16b61cf8422_0_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2" name="Google Shape;1232;g16b61cf8422_0_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233" name="Google Shape;1233;g16b61cf8422_0_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27</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69f8e41693_0_211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5" name="Google Shape;1245;g169f8e41693_0_211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246" name="Google Shape;1246;g169f8e41693_0_211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28</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6b61cf8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6b61cf8422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2" name="Google Shape;1292;g16b61cf8422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6b61cf8422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1" name="Google Shape;1301;g16b61cf8422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69f8e41693_0_6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9" name="Google Shape;1309;g169f8e41693_0_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Italian Gov selected iGov profile to support their electronic ID program. Updating the iGovprofilewill allos creation of a conformance profile for testing, and the ID is to point all relying parties in Italy to OIDF for cerfification, as one of the steps to join the Italian eID federation. One of the areas of work is to close the gap since PKCE was mdae available in IETF, so iGovis out of date. </a:t>
            </a:r>
          </a:p>
          <a:p>
            <a:pPr marL="171450" indent="-171450">
              <a:buFontTx/>
              <a:buChar char="-"/>
            </a:pPr>
            <a:r>
              <a:rPr lang="en-US" dirty="0"/>
              <a:t>The Italian Gov for EID has also selected the Federation Spec, as has the GAIN POC. So some good activity there as well. </a:t>
            </a:r>
          </a:p>
          <a:p>
            <a:pPr marL="171450" indent="-171450">
              <a:buFontTx/>
              <a:buChar char="-"/>
            </a:pPr>
            <a:r>
              <a:rPr lang="en-US" dirty="0"/>
              <a:t>The Health Whitepaper published by Deb Bucci in July is being updated, we are working on refining the recommendations with the partner organizations like HL7, CAIRIN alliance, IHE, ONC, and others so we can move that paper to final.  Are sense is that work on consent is happening in both identity and health domains, and we would all benefit from closing those gaps. If anyone or their org is deeply invested in health, please reach out to me or deb at director@oidf.net.</a:t>
            </a:r>
          </a:p>
          <a:p>
            <a:pPr marL="171450" indent="-171450">
              <a:buFontTx/>
              <a:buChar char="-"/>
            </a:pPr>
            <a:r>
              <a:rPr lang="en-US" dirty="0"/>
              <a:t>Certification team is partnering with the Brazil government and Saudi Government to support their open banking implementations. Continue to engage other open banking and open data leaders in government and in the private sector to explore the fit to support their programs. One piece of new news, is that we now have the option of 3rd party licensing, giving government even more domestic sovereignty and control of their implementations while allowing them to leverage OIDF standards and certification tests that are proven, secure, and interoperable.  </a:t>
            </a:r>
          </a:p>
          <a:p>
            <a:pPr marL="171450" indent="-171450">
              <a:buFontTx/>
              <a:buChar char="-"/>
            </a:pPr>
            <a:r>
              <a:rPr lang="en-US" dirty="0"/>
              <a:t>Emerging trends we have been monitoring all year. FTX bankruptcy last year has shaken the markets. This afternoon I will tee up the question to the Board if there is more we can do to help this complex and dynamic community in their efforts to create safe spaces. Really an open question…? Do we need to formalize analysis of the identity related problems they are facing, and is there more we can do to help close those gaps? </a:t>
            </a:r>
          </a:p>
          <a:p>
            <a:pPr marL="171450" indent="-171450">
              <a:buFontTx/>
              <a:buChar char="-"/>
            </a:pPr>
            <a:r>
              <a:rPr lang="en-US" dirty="0"/>
              <a:t>Next Generation of Thought Leaders, three winners of our stipends for young members of the community to attend conferences and support their travel. Exec Committee agreed to fund another $10k going forward, and Don is leading the effort to secure ongoing funding. </a:t>
            </a:r>
          </a:p>
          <a:p>
            <a:pPr marL="171450" indent="-171450">
              <a:buFontTx/>
              <a:buChar char="-"/>
            </a:pPr>
            <a:endParaRPr lang="en-US" dirty="0"/>
          </a:p>
          <a:p>
            <a:pPr marL="171450" indent="-171450">
              <a:buFontTx/>
              <a:buChar char="-"/>
            </a:pPr>
            <a:r>
              <a:rPr lang="en-US" dirty="0"/>
              <a:t> Policy charter next steps, group to define…</a:t>
            </a:r>
          </a:p>
        </p:txBody>
      </p:sp>
      <p:sp>
        <p:nvSpPr>
          <p:cNvPr id="4" name="Slide Number Placeholder 3"/>
          <p:cNvSpPr>
            <a:spLocks noGrp="1"/>
          </p:cNvSpPr>
          <p:nvPr>
            <p:ph type="sldNum" sz="quarter" idx="5"/>
          </p:nvPr>
        </p:nvSpPr>
        <p:spPr/>
        <p:txBody>
          <a:bodyPr/>
          <a:lstStyle/>
          <a:p>
            <a:fld id="{66EFEB43-767D-C541-9431-0F4642753AF5}" type="slidenum">
              <a:rPr lang="en-US" smtClean="0"/>
              <a:t>33</a:t>
            </a:fld>
            <a:endParaRPr lang="en-US" dirty="0"/>
          </a:p>
        </p:txBody>
      </p:sp>
    </p:spTree>
    <p:extLst>
      <p:ext uri="{BB962C8B-B14F-4D97-AF65-F5344CB8AC3E}">
        <p14:creationId xmlns:p14="http://schemas.microsoft.com/office/powerpoint/2010/main" val="2800824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218" rtl="0" eaLnBrk="1" fontAlgn="auto" latinLnBrk="0" hangingPunct="1">
              <a:lnSpc>
                <a:spcPct val="100000"/>
              </a:lnSpc>
              <a:spcBef>
                <a:spcPts val="0"/>
              </a:spcBef>
              <a:spcAft>
                <a:spcPts val="0"/>
              </a:spcAft>
              <a:buClrTx/>
              <a:buSzTx/>
              <a:buFontTx/>
              <a:buNone/>
              <a:tabLst/>
              <a:defRPr/>
            </a:pPr>
            <a:fld id="{EFE9A1EE-9968-F749-8757-D0FEF388D6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1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458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Explanation to the axis and dedicated values</a:t>
            </a:r>
          </a:p>
          <a:p>
            <a:r>
              <a:rPr lang="en-US" dirty="0"/>
              <a:t>Clarification: CCC, FIDO in general,…</a:t>
            </a:r>
          </a:p>
          <a:p>
            <a:endParaRPr lang="en-US" dirty="0"/>
          </a:p>
        </p:txBody>
      </p:sp>
      <p:sp>
        <p:nvSpPr>
          <p:cNvPr id="4" name="Foliennummernplatzhalter 3"/>
          <p:cNvSpPr>
            <a:spLocks noGrp="1"/>
          </p:cNvSpPr>
          <p:nvPr>
            <p:ph type="sldNum" sz="quarter" idx="5"/>
          </p:nvPr>
        </p:nvSpPr>
        <p:spPr/>
        <p:txBody>
          <a:bodyPr/>
          <a:lstStyle/>
          <a:p>
            <a:pPr marL="0" marR="0" lvl="0" indent="0" algn="r" defTabSz="914218" rtl="0" eaLnBrk="1" fontAlgn="auto" latinLnBrk="0" hangingPunct="1">
              <a:lnSpc>
                <a:spcPct val="100000"/>
              </a:lnSpc>
              <a:spcBef>
                <a:spcPts val="0"/>
              </a:spcBef>
              <a:spcAft>
                <a:spcPts val="0"/>
              </a:spcAft>
              <a:buClrTx/>
              <a:buSzTx/>
              <a:buFontTx/>
              <a:buNone/>
              <a:tabLst/>
              <a:defRPr/>
            </a:pPr>
            <a:fld id="{EFE9A1EE-9968-F749-8757-D0FEF388D6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1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00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Italian Gov selected iGov profile to support their electronic ID program. Updating the iGovprofilewill allos creation of a conformance profile for testing, and the ID is to point all relying parties in Italy to OIDF for cerfification, as one of the steps to join the Italian eID federation. One of the areas of work is to close the gap since PKCE was mdae available in IETF, so iGovis out of date. </a:t>
            </a:r>
          </a:p>
          <a:p>
            <a:pPr marL="171450" indent="-171450">
              <a:buFontTx/>
              <a:buChar char="-"/>
            </a:pPr>
            <a:r>
              <a:rPr lang="en-US" dirty="0"/>
              <a:t>The Italian Gov for EID has also selected the Federation Spec, as has the GAIN POC. So some good activity there as well. </a:t>
            </a:r>
          </a:p>
          <a:p>
            <a:pPr marL="171450" indent="-171450">
              <a:buFontTx/>
              <a:buChar char="-"/>
            </a:pPr>
            <a:r>
              <a:rPr lang="en-US" dirty="0"/>
              <a:t>The Health Whitepaper published by Deb Bucci in July is being updated, we are working on refining the recommendations with the partner organizations like HL7, CAIRIN alliance, IHE, ONC, and others so we can move that paper to final.  Are sense is that work on consent is happening in both identity and health domains, and we would all benefit from closing those gaps. If anyone or their org is deeply invested in health, please reach out to me or deb at director@oidf.net.</a:t>
            </a:r>
          </a:p>
          <a:p>
            <a:pPr marL="171450" indent="-171450">
              <a:buFontTx/>
              <a:buChar char="-"/>
            </a:pPr>
            <a:r>
              <a:rPr lang="en-US" dirty="0"/>
              <a:t>Certification team is partnering with the Brazil government and Saudi Government to support their open banking implementations. Continue to engage other open banking and open data leaders in government and in the private sector to explore the fit to support their programs. One piece of new news, is that we now have the option of 3rd party licensing, giving government even more domestic sovereignty and control of their implementations while allowing them to leverage OIDF standards and certification tests that are proven, secure, and interoperable.  </a:t>
            </a:r>
          </a:p>
          <a:p>
            <a:pPr marL="171450" indent="-171450">
              <a:buFontTx/>
              <a:buChar char="-"/>
            </a:pPr>
            <a:r>
              <a:rPr lang="en-US" dirty="0"/>
              <a:t>Emerging trends we have been monitoring all year. FTX bankruptcy last year has shaken the markets. This afternoon I will tee up the question to the Board if there is more we can do to help this complex and dynamic community in their efforts to create safe spaces. Really an open question…? Do we need to formalize analysis of the identity related problems they are facing, and is there more we can do to help close those gaps? </a:t>
            </a:r>
          </a:p>
          <a:p>
            <a:pPr marL="171450" indent="-171450">
              <a:buFontTx/>
              <a:buChar char="-"/>
            </a:pPr>
            <a:r>
              <a:rPr lang="en-US" dirty="0"/>
              <a:t>Next Generation of Thought Leaders, three winners of our stipends for young members of the community to attend conferences and support their travel. Exec Committee agreed to fund another $10k going forward, and Don is leading the effort to secure ongoing funding. </a:t>
            </a:r>
          </a:p>
          <a:p>
            <a:pPr marL="171450" indent="-171450">
              <a:buFontTx/>
              <a:buChar char="-"/>
            </a:pPr>
            <a:endParaRPr lang="en-US" dirty="0"/>
          </a:p>
          <a:p>
            <a:pPr marL="171450" indent="-171450">
              <a:buFontTx/>
              <a:buChar char="-"/>
            </a:pPr>
            <a:r>
              <a:rPr lang="en-US" dirty="0"/>
              <a:t> Policy charter next steps, group to define…</a:t>
            </a:r>
          </a:p>
        </p:txBody>
      </p:sp>
      <p:sp>
        <p:nvSpPr>
          <p:cNvPr id="4" name="Slide Number Placeholder 3"/>
          <p:cNvSpPr>
            <a:spLocks noGrp="1"/>
          </p:cNvSpPr>
          <p:nvPr>
            <p:ph type="sldNum" sz="quarter" idx="5"/>
          </p:nvPr>
        </p:nvSpPr>
        <p:spPr/>
        <p:txBody>
          <a:bodyPr/>
          <a:lstStyle/>
          <a:p>
            <a:fld id="{66EFEB43-767D-C541-9431-0F4642753AF5}" type="slidenum">
              <a:rPr lang="en-US" smtClean="0"/>
              <a:t>6</a:t>
            </a:fld>
            <a:endParaRPr lang="en-US" dirty="0"/>
          </a:p>
        </p:txBody>
      </p:sp>
    </p:spTree>
    <p:extLst>
      <p:ext uri="{BB962C8B-B14F-4D97-AF65-F5344CB8AC3E}">
        <p14:creationId xmlns:p14="http://schemas.microsoft.com/office/powerpoint/2010/main" val="368055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Explanation to the axis and dedicated values</a:t>
            </a:r>
          </a:p>
          <a:p>
            <a:r>
              <a:rPr lang="en-US" dirty="0"/>
              <a:t>Clarification: CCC, FIDO in general,…</a:t>
            </a:r>
          </a:p>
          <a:p>
            <a:endParaRPr lang="en-US" dirty="0"/>
          </a:p>
        </p:txBody>
      </p:sp>
      <p:sp>
        <p:nvSpPr>
          <p:cNvPr id="4" name="Foliennummernplatzhalter 3"/>
          <p:cNvSpPr>
            <a:spLocks noGrp="1"/>
          </p:cNvSpPr>
          <p:nvPr>
            <p:ph type="sldNum" sz="quarter" idx="5"/>
          </p:nvPr>
        </p:nvSpPr>
        <p:spPr/>
        <p:txBody>
          <a:bodyPr/>
          <a:lstStyle/>
          <a:p>
            <a:pPr marL="0" marR="0" lvl="0" indent="0" algn="r" defTabSz="914218" rtl="0" eaLnBrk="1" fontAlgn="auto" latinLnBrk="0" hangingPunct="1">
              <a:lnSpc>
                <a:spcPct val="100000"/>
              </a:lnSpc>
              <a:spcBef>
                <a:spcPts val="0"/>
              </a:spcBef>
              <a:spcAft>
                <a:spcPts val="0"/>
              </a:spcAft>
              <a:buClrTx/>
              <a:buSzTx/>
              <a:buFontTx/>
              <a:buNone/>
              <a:tabLst/>
              <a:defRPr/>
            </a:pPr>
            <a:fld id="{EFE9A1EE-9968-F749-8757-D0FEF388D6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1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006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Trust between different components on a board, manipulation of components on a board, side-channel attacks etc.</a:t>
            </a:r>
          </a:p>
          <a:p>
            <a:r>
              <a:rPr lang="de-DE" dirty="0"/>
              <a:t>TRUST for a system might be very important, but we need to have a break point or abstraction layer to be able to make progress and not losing in a very challenging area, which nobody can overview at all</a:t>
            </a:r>
          </a:p>
        </p:txBody>
      </p:sp>
      <p:sp>
        <p:nvSpPr>
          <p:cNvPr id="4" name="Foliennummernplatzhalter 3"/>
          <p:cNvSpPr>
            <a:spLocks noGrp="1"/>
          </p:cNvSpPr>
          <p:nvPr>
            <p:ph type="sldNum" sz="quarter" idx="5"/>
          </p:nvPr>
        </p:nvSpPr>
        <p:spPr/>
        <p:txBody>
          <a:bodyPr/>
          <a:lstStyle/>
          <a:p>
            <a:pPr marL="0" marR="0" lvl="0" indent="0" algn="r" defTabSz="914218" rtl="0" eaLnBrk="1" fontAlgn="auto" latinLnBrk="0" hangingPunct="1">
              <a:lnSpc>
                <a:spcPct val="100000"/>
              </a:lnSpc>
              <a:spcBef>
                <a:spcPts val="0"/>
              </a:spcBef>
              <a:spcAft>
                <a:spcPts val="0"/>
              </a:spcAft>
              <a:buClrTx/>
              <a:buSzTx/>
              <a:buFontTx/>
              <a:buNone/>
              <a:tabLst/>
              <a:defRPr/>
            </a:pPr>
            <a:fld id="{EFE9A1EE-9968-F749-8757-D0FEF388D6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1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1783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Feedback from Mercedes, Miele, Siemens</a:t>
            </a:r>
          </a:p>
        </p:txBody>
      </p:sp>
      <p:sp>
        <p:nvSpPr>
          <p:cNvPr id="4" name="Foliennummernplatzhalter 3"/>
          <p:cNvSpPr>
            <a:spLocks noGrp="1"/>
          </p:cNvSpPr>
          <p:nvPr>
            <p:ph type="sldNum" sz="quarter" idx="5"/>
          </p:nvPr>
        </p:nvSpPr>
        <p:spPr/>
        <p:txBody>
          <a:bodyPr/>
          <a:lstStyle/>
          <a:p>
            <a:pPr marL="0" marR="0" lvl="0" indent="0" algn="r" defTabSz="914218" rtl="0" eaLnBrk="1" fontAlgn="auto" latinLnBrk="0" hangingPunct="1">
              <a:lnSpc>
                <a:spcPct val="100000"/>
              </a:lnSpc>
              <a:spcBef>
                <a:spcPts val="0"/>
              </a:spcBef>
              <a:spcAft>
                <a:spcPts val="0"/>
              </a:spcAft>
              <a:buClrTx/>
              <a:buSzTx/>
              <a:buFontTx/>
              <a:buNone/>
              <a:tabLst/>
              <a:defRPr/>
            </a:pPr>
            <a:fld id="{EFE9A1EE-9968-F749-8757-D0FEF388D6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1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29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69f8e41693_0_0:notes"/>
          <p:cNvSpPr>
            <a:spLocks noGrp="1" noRot="1" noChangeAspect="1"/>
          </p:cNvSpPr>
          <p:nvPr>
            <p:ph type="sldImg" idx="2"/>
          </p:nvPr>
        </p:nvSpPr>
        <p:spPr>
          <a:xfrm>
            <a:off x="380880" y="685800"/>
            <a:ext cx="6095400" cy="3428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g169f8e41693_0_0: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endParaRPr sz="2000" b="0" strike="noStrike" dirty="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69f8e41693_0_10:notes"/>
          <p:cNvSpPr>
            <a:spLocks noGrp="1" noRot="1" noChangeAspect="1"/>
          </p:cNvSpPr>
          <p:nvPr>
            <p:ph type="sldImg" idx="2"/>
          </p:nvPr>
        </p:nvSpPr>
        <p:spPr>
          <a:xfrm>
            <a:off x="380880" y="685800"/>
            <a:ext cx="6095400" cy="3428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2" name="Google Shape;672;g169f8e41693_0_10: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endParaRPr sz="2000" b="0" strike="noStrike" dirty="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69f8e41693_0_22:notes"/>
          <p:cNvSpPr>
            <a:spLocks noGrp="1" noRot="1" noChangeAspect="1"/>
          </p:cNvSpPr>
          <p:nvPr>
            <p:ph type="sldImg" idx="2"/>
          </p:nvPr>
        </p:nvSpPr>
        <p:spPr>
          <a:xfrm>
            <a:off x="380880" y="685800"/>
            <a:ext cx="6095400" cy="3428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4" name="Google Shape;684;g169f8e41693_0_2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Trust layers already exist on the internet. The GAIN vision is that we connect them. That we create a globally interoperable network of networks</a:t>
            </a:r>
            <a:r>
              <a:rPr lang="en-US" sz="2000" dirty="0">
                <a:solidFill>
                  <a:srgbClr val="000000"/>
                </a:solidFill>
              </a:rPr>
              <a:t> that leverages the high trust data that exists in trust networks and trusted institutions today - and also interoperates with the emerging decentralized  solutions, SSI and wallet providers etc.</a:t>
            </a:r>
            <a:endParaRPr sz="2000" b="0" strike="noStrike" dirty="0">
              <a:latin typeface="Arial"/>
              <a:ea typeface="Arial"/>
              <a:cs typeface="Arial"/>
              <a:sym typeface="Arial"/>
            </a:endParaRPr>
          </a:p>
          <a:p>
            <a:pPr marL="0" lvl="0" indent="0" algn="l" rtl="0">
              <a:lnSpc>
                <a:spcPct val="115000"/>
              </a:lnSpc>
              <a:spcBef>
                <a:spcPts val="0"/>
              </a:spcBef>
              <a:spcAft>
                <a:spcPts val="0"/>
              </a:spcAft>
              <a:buClr>
                <a:schemeClr val="dk1"/>
              </a:buClr>
              <a:buSzPts val="2000"/>
              <a:buFont typeface="Arial"/>
              <a:buNone/>
            </a:pPr>
            <a:endParaRPr sz="2000" b="0" strike="noStrike" dirty="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69f8e41693_0_46:notes"/>
          <p:cNvSpPr>
            <a:spLocks noGrp="1" noRot="1" noChangeAspect="1"/>
          </p:cNvSpPr>
          <p:nvPr>
            <p:ph type="sldImg" idx="2"/>
          </p:nvPr>
        </p:nvSpPr>
        <p:spPr>
          <a:xfrm>
            <a:off x="380880" y="685800"/>
            <a:ext cx="6095400" cy="3428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8" name="Google Shape;708;g169f8e41693_0_46: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As everything must, GAIN became a white paper. </a:t>
            </a:r>
            <a:endParaRPr sz="2000" b="0" strike="noStrike" dirty="0">
              <a:latin typeface="Arial"/>
              <a:ea typeface="Arial"/>
              <a:cs typeface="Arial"/>
              <a:sym typeface="Arial"/>
            </a:endParaRPr>
          </a:p>
          <a:p>
            <a:pPr marL="0" lvl="0" indent="0" algn="l" rtl="0">
              <a:lnSpc>
                <a:spcPct val="115000"/>
              </a:lnSpc>
              <a:spcBef>
                <a:spcPts val="0"/>
              </a:spcBef>
              <a:spcAft>
                <a:spcPts val="0"/>
              </a:spcAft>
              <a:buClr>
                <a:schemeClr val="dk1"/>
              </a:buClr>
              <a:buSzPts val="2000"/>
              <a:buFont typeface="Arial"/>
              <a:buNone/>
            </a:pPr>
            <a:endParaRPr sz="2000" b="0" strike="noStrike" dirty="0">
              <a:latin typeface="Arial"/>
              <a:ea typeface="Arial"/>
              <a:cs typeface="Arial"/>
              <a:sym typeface="Arial"/>
            </a:endParaRPr>
          </a:p>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We had technologists, lawyers, leaders in existing federated identity networks. SSI and thought leaders in decentralized identity. Wallet creators. Identity information providers. Verifiers and business leaders who see the value in the network. </a:t>
            </a:r>
            <a:endParaRPr sz="2000" b="0" strike="noStrike" dirty="0">
              <a:latin typeface="Arial"/>
              <a:ea typeface="Arial"/>
              <a:cs typeface="Arial"/>
              <a:sym typeface="Arial"/>
            </a:endParaRPr>
          </a:p>
          <a:p>
            <a:pPr marL="0" lvl="0" indent="0" algn="l" rtl="0">
              <a:lnSpc>
                <a:spcPct val="115000"/>
              </a:lnSpc>
              <a:spcBef>
                <a:spcPts val="0"/>
              </a:spcBef>
              <a:spcAft>
                <a:spcPts val="0"/>
              </a:spcAft>
              <a:buClr>
                <a:schemeClr val="dk1"/>
              </a:buClr>
              <a:buSzPts val="2000"/>
              <a:buFont typeface="Arial"/>
              <a:buNone/>
            </a:pPr>
            <a:endParaRPr sz="2000" b="0" strike="noStrike" dirty="0">
              <a:latin typeface="Arial"/>
              <a:ea typeface="Arial"/>
              <a:cs typeface="Arial"/>
              <a:sym typeface="Arial"/>
            </a:endParaRPr>
          </a:p>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We did not agree on everything – even the paper’s target audience. But we shared that vision for global interoperability and it’s potential to </a:t>
            </a:r>
            <a:endParaRPr sz="2000" b="0" strike="noStrike" dirty="0">
              <a:latin typeface="Arial"/>
              <a:ea typeface="Arial"/>
              <a:cs typeface="Arial"/>
              <a:sym typeface="Arial"/>
            </a:endParaRPr>
          </a:p>
          <a:p>
            <a:pPr marL="0" lvl="0" indent="0" algn="l" rtl="0">
              <a:lnSpc>
                <a:spcPct val="115000"/>
              </a:lnSpc>
              <a:spcBef>
                <a:spcPts val="0"/>
              </a:spcBef>
              <a:spcAft>
                <a:spcPts val="0"/>
              </a:spcAft>
              <a:buClr>
                <a:schemeClr val="dk1"/>
              </a:buClr>
              <a:buSzPts val="2000"/>
              <a:buFont typeface="Arial"/>
              <a:buNone/>
            </a:pPr>
            <a:endParaRPr sz="2000" b="0" strike="noStrike" dirty="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69f8e41693_0_55:notes"/>
          <p:cNvSpPr>
            <a:spLocks noGrp="1" noRot="1" noChangeAspect="1"/>
          </p:cNvSpPr>
          <p:nvPr>
            <p:ph type="sldImg" idx="2"/>
          </p:nvPr>
        </p:nvSpPr>
        <p:spPr>
          <a:xfrm>
            <a:off x="380880" y="685800"/>
            <a:ext cx="6095400" cy="3428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169f8e41693_0_55: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r>
              <a:rPr lang="en-US" sz="2000" dirty="0">
                <a:solidFill>
                  <a:srgbClr val="000000"/>
                </a:solidFill>
              </a:rPr>
              <a:t>reach is key success factor in identity</a:t>
            </a:r>
            <a:endParaRPr sz="20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2000" dirty="0">
                <a:solidFill>
                  <a:srgbClr val="000000"/>
                </a:solidFill>
              </a:rPr>
              <a:t>solving the identity challenge on a global level requires a global solution</a:t>
            </a:r>
            <a:endParaRPr sz="20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2000" dirty="0">
                <a:solidFill>
                  <a:srgbClr val="000000"/>
                </a:solidFill>
              </a:rPr>
              <a:t>building from scratch is very hard</a:t>
            </a:r>
            <a:endParaRPr sz="20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2000" dirty="0">
                <a:solidFill>
                  <a:srgbClr val="000000"/>
                </a:solidFill>
              </a:rPr>
              <a:t>leveraging local solutions into a global network is the pragmatic solution</a:t>
            </a:r>
            <a:endParaRPr sz="2000" dirty="0">
              <a:solidFill>
                <a:srgbClr val="000000"/>
              </a:solidFill>
            </a:endParaRPr>
          </a:p>
          <a:p>
            <a:pPr marL="0" lvl="0" indent="0" algn="l" rtl="0">
              <a:lnSpc>
                <a:spcPct val="115000"/>
              </a:lnSpc>
              <a:spcBef>
                <a:spcPts val="0"/>
              </a:spcBef>
              <a:spcAft>
                <a:spcPts val="0"/>
              </a:spcAft>
              <a:buClr>
                <a:schemeClr val="dk1"/>
              </a:buClr>
              <a:buSzPts val="2000"/>
              <a:buFont typeface="Arial"/>
              <a:buNone/>
            </a:pPr>
            <a:endParaRPr sz="2000" b="0" strike="noStrike" dirty="0">
              <a:latin typeface="Arial"/>
              <a:ea typeface="Arial"/>
              <a:cs typeface="Arial"/>
              <a:sym typeface="Arial"/>
            </a:endParaRPr>
          </a:p>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We had technologists, lawyers, leaders in existing federated identity networks. SSI and thought leaders in decentralized identity. Wallet creators. Identity information providers. Verifiers and business leaders who see the value in the network. </a:t>
            </a:r>
            <a:endParaRPr sz="2000" b="0" strike="noStrike" dirty="0">
              <a:latin typeface="Arial"/>
              <a:ea typeface="Arial"/>
              <a:cs typeface="Arial"/>
              <a:sym typeface="Arial"/>
            </a:endParaRPr>
          </a:p>
          <a:p>
            <a:pPr marL="0" lvl="0" indent="0" algn="l" rtl="0">
              <a:lnSpc>
                <a:spcPct val="115000"/>
              </a:lnSpc>
              <a:spcBef>
                <a:spcPts val="0"/>
              </a:spcBef>
              <a:spcAft>
                <a:spcPts val="0"/>
              </a:spcAft>
              <a:buClr>
                <a:schemeClr val="dk1"/>
              </a:buClr>
              <a:buSzPts val="2000"/>
              <a:buFont typeface="Arial"/>
              <a:buNone/>
            </a:pPr>
            <a:endParaRPr sz="2000" b="0" strike="noStrike" dirty="0">
              <a:latin typeface="Arial"/>
              <a:ea typeface="Arial"/>
              <a:cs typeface="Arial"/>
              <a:sym typeface="Arial"/>
            </a:endParaRPr>
          </a:p>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We did not agree on everything – even the paper’s target audience. But we shared that vision for global interoperability and it’s potential to </a:t>
            </a:r>
            <a:endParaRPr sz="2000" b="0" strike="noStrike" dirty="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69f8e41693_0_73:notes"/>
          <p:cNvSpPr>
            <a:spLocks noGrp="1" noRot="1" noChangeAspect="1"/>
          </p:cNvSpPr>
          <p:nvPr>
            <p:ph type="sldImg" idx="2"/>
          </p:nvPr>
        </p:nvSpPr>
        <p:spPr>
          <a:xfrm>
            <a:off x="217488" y="812800"/>
            <a:ext cx="7124700" cy="4008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5" name="Google Shape;735;g169f8e41693_0_7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So how do you deliver GAIN? How do you actually create networks of networks, and overcome this intractable problem of identity on the internet?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There a three key steps. (1) Prove it is technically viable (2) Prove governance is viable (3) Prove goodwill to get it done.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736" name="Google Shape;736;g169f8e41693_0_7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52</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69f8e4169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8" name="Google Shape;758;g169f8e41693_0_97: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r>
              <a:rPr lang="en-US" sz="1500" dirty="0">
                <a:solidFill>
                  <a:srgbClr val="000000"/>
                </a:solidFill>
              </a:rPr>
              <a:t>Five non-profits agreed to the GAIN vision and signed the MOU. That means the Board of Directors of each entity agreed the the GAIN vision and approach was a worthy investment of its organizations time.  They are showing their Goodwill to support GAIN.</a:t>
            </a:r>
            <a:endParaRPr sz="15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1500" dirty="0">
                <a:solidFill>
                  <a:srgbClr val="000000"/>
                </a:solidFill>
              </a:rPr>
              <a:t>Open Identity Exchange…which is leading on the rules, governance and trust frameworks conversations</a:t>
            </a:r>
            <a:endParaRPr sz="15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1500" dirty="0">
                <a:solidFill>
                  <a:srgbClr val="000000"/>
                </a:solidFill>
              </a:rPr>
              <a:t>Institute of International Finance is engaging the financial community, which comprises 500 banks globally</a:t>
            </a:r>
            <a:endParaRPr sz="15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1500" dirty="0">
                <a:solidFill>
                  <a:srgbClr val="000000"/>
                </a:solidFill>
              </a:rPr>
              <a:t>Cloud Signature Consortium, leading on standards for electronic signatures. </a:t>
            </a:r>
            <a:endParaRPr sz="15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1500" dirty="0">
                <a:solidFill>
                  <a:srgbClr val="000000"/>
                </a:solidFill>
              </a:rPr>
              <a:t>Global Legal Entity Identifier Foundation, leading on legal entity identifiers </a:t>
            </a:r>
            <a:endParaRPr sz="1500" dirty="0">
              <a:solidFill>
                <a:srgbClr val="000000"/>
              </a:solidFill>
            </a:endParaRPr>
          </a:p>
          <a:p>
            <a:pPr marL="0" lvl="0" indent="0" algn="l" rtl="0">
              <a:lnSpc>
                <a:spcPct val="115000"/>
              </a:lnSpc>
              <a:spcBef>
                <a:spcPts val="0"/>
              </a:spcBef>
              <a:spcAft>
                <a:spcPts val="0"/>
              </a:spcAft>
              <a:buClr>
                <a:srgbClr val="000000"/>
              </a:buClr>
              <a:buSzPts val="2000"/>
              <a:buFont typeface="Arial"/>
              <a:buNone/>
            </a:pPr>
            <a:r>
              <a:rPr lang="en-US" sz="1600" dirty="0">
                <a:solidFill>
                  <a:srgbClr val="000000"/>
                </a:solidFill>
              </a:rPr>
              <a:t>OpenID Foundation, leading in identity standards and hosting the GAIN technical proof of concept.</a:t>
            </a:r>
            <a:endParaRPr sz="1600" dirty="0">
              <a:solidFill>
                <a:srgbClr val="000000"/>
              </a:solidFill>
            </a:endParaRPr>
          </a:p>
          <a:p>
            <a:pPr marL="0" lvl="0" indent="0" algn="l" rtl="0">
              <a:lnSpc>
                <a:spcPct val="100000"/>
              </a:lnSpc>
              <a:spcBef>
                <a:spcPts val="0"/>
              </a:spcBef>
              <a:spcAft>
                <a:spcPts val="0"/>
              </a:spcAft>
              <a:buClr>
                <a:schemeClr val="dk1"/>
              </a:buClr>
              <a:buSzPts val="2000"/>
              <a:buFont typeface="Arial"/>
              <a:buNone/>
            </a:pPr>
            <a:r>
              <a:rPr lang="en-US" dirty="0">
                <a:solidFill>
                  <a:schemeClr val="dk2"/>
                </a:solidFill>
                <a:latin typeface="Calibri"/>
                <a:ea typeface="Calibri"/>
                <a:cs typeface="Calibri"/>
                <a:sym typeface="Calibri"/>
              </a:rPr>
              <a:t>Together, these non-profits offer the “safe-spaces”  for collaboration and helping realize the vision of GAIN.</a:t>
            </a:r>
            <a:r>
              <a:rPr lang="en-US" sz="1600" dirty="0">
                <a:solidFill>
                  <a:srgbClr val="000000"/>
                </a:solidFill>
              </a:rPr>
              <a:t> We are also in active conversations with other non-profits with a contribution to make. So maybe next time we’ll have even more colorful peacock feathers to add to our image, Nick. </a:t>
            </a:r>
            <a:endParaRPr sz="16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DB9AE-916C-4254-87BA-AD5226153B3A}" type="slidenum">
              <a:rPr lang="en-US" smtClean="0"/>
              <a:t>7</a:t>
            </a:fld>
            <a:endParaRPr lang="en-US" dirty="0"/>
          </a:p>
        </p:txBody>
      </p:sp>
    </p:spTree>
    <p:extLst>
      <p:ext uri="{BB962C8B-B14F-4D97-AF65-F5344CB8AC3E}">
        <p14:creationId xmlns:p14="http://schemas.microsoft.com/office/powerpoint/2010/main" val="3579580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69f8e4169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9" name="Google Shape;779;g169f8e41693_0_118: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Clr>
                <a:srgbClr val="000000"/>
              </a:buClr>
              <a:buSzPts val="2000"/>
              <a:buFont typeface="Arial"/>
              <a:buNone/>
            </a:pPr>
            <a:r>
              <a:rPr lang="en-US" sz="2000" b="0" strike="noStrike" dirty="0">
                <a:solidFill>
                  <a:srgbClr val="000000"/>
                </a:solidFill>
                <a:latin typeface="Arial"/>
                <a:ea typeface="Arial"/>
                <a:cs typeface="Arial"/>
                <a:sym typeface="Arial"/>
              </a:rPr>
              <a:t>We see non-profits and standard-setting bodies continuing to guide the GAIN vision – though we invite others to participate</a:t>
            </a:r>
            <a:endParaRPr sz="2000" b="0" strike="noStrike" dirty="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69f8e41693_0_167:notes"/>
          <p:cNvSpPr>
            <a:spLocks noGrp="1" noRot="1" noChangeAspect="1"/>
          </p:cNvSpPr>
          <p:nvPr>
            <p:ph type="sldImg" idx="2"/>
          </p:nvPr>
        </p:nvSpPr>
        <p:spPr>
          <a:xfrm>
            <a:off x="217488" y="812800"/>
            <a:ext cx="7124700" cy="4008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7" name="Google Shape;827;g169f8e41693_0_16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So how do you deliver GAIN? How do you actually create networks of networks, and overcome this intractable problem of identity on the internet?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There a three key steps. (1) Prove it is technically viable (2) Prove governance is viable (3) Prove goodwill to get it done.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828" name="Google Shape;828;g169f8e41693_0_16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55</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69f8e41693_0_206:notes"/>
          <p:cNvSpPr>
            <a:spLocks noGrp="1" noRot="1" noChangeAspect="1"/>
          </p:cNvSpPr>
          <p:nvPr>
            <p:ph type="sldImg" idx="2"/>
          </p:nvPr>
        </p:nvSpPr>
        <p:spPr>
          <a:xfrm>
            <a:off x="685800" y="1143000"/>
            <a:ext cx="5484900" cy="3084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g169f8e41693_0_206:notes"/>
          <p:cNvSpPr txBox="1">
            <a:spLocks noGrp="1"/>
          </p:cNvSpPr>
          <p:nvPr>
            <p:ph type="body" idx="1"/>
          </p:nvPr>
        </p:nvSpPr>
        <p:spPr>
          <a:xfrm>
            <a:off x="685800" y="4400640"/>
            <a:ext cx="5484900" cy="3598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100"/>
              <a:buNone/>
            </a:pPr>
            <a:r>
              <a:rPr lang="en-US" dirty="0">
                <a:latin typeface="Calibri"/>
                <a:ea typeface="Calibri"/>
                <a:cs typeface="Calibri"/>
                <a:sym typeface="Calibri"/>
              </a:rPr>
              <a:t>Communication of Identity Trust from framework to framework. What is the ‘currency of identity’ when this happens? Levels of Assurance, that are defined differently by each framework? Or is it perhaps the proofs, or credentials, that underlie those levels of assurance: passports, bank accounts, driving licences. Here, Bank IDs are a key credential, as they all have a global “financial grade” level of assurance due to AML regulation.</a:t>
            </a:r>
            <a:endParaRPr dirty="0">
              <a:latin typeface="Calibri"/>
              <a:ea typeface="Calibri"/>
              <a:cs typeface="Calibri"/>
              <a:sym typeface="Calibri"/>
            </a:endParaRPr>
          </a:p>
          <a:p>
            <a:pPr marL="0" lvl="0" indent="0" algn="l" rtl="0">
              <a:lnSpc>
                <a:spcPct val="115000"/>
              </a:lnSpc>
              <a:spcBef>
                <a:spcPts val="0"/>
              </a:spcBef>
              <a:spcAft>
                <a:spcPts val="0"/>
              </a:spcAft>
              <a:buClr>
                <a:schemeClr val="dk1"/>
              </a:buClr>
              <a:buSzPts val="2000"/>
              <a:buFont typeface="Arial"/>
              <a:buNone/>
            </a:pPr>
            <a:endParaRPr sz="1400" dirty="0">
              <a:latin typeface="Calibri"/>
              <a:ea typeface="Calibri"/>
              <a:cs typeface="Calibri"/>
              <a:sym typeface="Calibri"/>
            </a:endParaRPr>
          </a:p>
        </p:txBody>
      </p:sp>
      <p:sp>
        <p:nvSpPr>
          <p:cNvPr id="852" name="Google Shape;852;g169f8e41693_0_206:notes"/>
          <p:cNvSpPr/>
          <p:nvPr/>
        </p:nvSpPr>
        <p:spPr>
          <a:xfrm>
            <a:off x="3884760" y="8685360"/>
            <a:ext cx="2970300" cy="457200"/>
          </a:xfrm>
          <a:prstGeom prst="rect">
            <a:avLst/>
          </a:prstGeom>
          <a:noFill/>
          <a:ln>
            <a:noFill/>
          </a:ln>
        </p:spPr>
        <p:txBody>
          <a:bodyPr spcFirstLastPara="1" wrap="square" lIns="90000" tIns="45000" rIns="90000" bIns="450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56</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69f8e41693_0_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6" name="Google Shape;866;g169f8e416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69f8e41693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9" name="Google Shape;909;g169f8e4169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69f8e41693_0_297:notes"/>
          <p:cNvSpPr>
            <a:spLocks noGrp="1" noRot="1" noChangeAspect="1"/>
          </p:cNvSpPr>
          <p:nvPr>
            <p:ph type="sldImg" idx="2"/>
          </p:nvPr>
        </p:nvSpPr>
        <p:spPr>
          <a:xfrm>
            <a:off x="685800" y="1143000"/>
            <a:ext cx="5484900" cy="3084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3" name="Google Shape;943;g169f8e41693_0_297:notes"/>
          <p:cNvSpPr txBox="1">
            <a:spLocks noGrp="1"/>
          </p:cNvSpPr>
          <p:nvPr>
            <p:ph type="body" idx="1"/>
          </p:nvPr>
        </p:nvSpPr>
        <p:spPr>
          <a:xfrm>
            <a:off x="685800" y="4400640"/>
            <a:ext cx="5484900" cy="3598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100"/>
              <a:buNone/>
            </a:pPr>
            <a:r>
              <a:rPr lang="en-US" sz="1400" dirty="0"/>
              <a:t>Who is gain trying to help? Well, end users obviously. But also Identity providers of all kinds, whether part of a trust framework or not. Along this those who benefit from instant trust in a user: relying parties from all sectors. If you are either of these - join us to make this a reality.</a:t>
            </a:r>
            <a:endParaRPr sz="1400" dirty="0">
              <a:latin typeface="Calibri"/>
              <a:ea typeface="Calibri"/>
              <a:cs typeface="Calibri"/>
              <a:sym typeface="Calibri"/>
            </a:endParaRPr>
          </a:p>
        </p:txBody>
      </p:sp>
      <p:sp>
        <p:nvSpPr>
          <p:cNvPr id="944" name="Google Shape;944;g169f8e41693_0_297:notes"/>
          <p:cNvSpPr/>
          <p:nvPr/>
        </p:nvSpPr>
        <p:spPr>
          <a:xfrm>
            <a:off x="3884760" y="8685360"/>
            <a:ext cx="2970300" cy="457200"/>
          </a:xfrm>
          <a:prstGeom prst="rect">
            <a:avLst/>
          </a:prstGeom>
          <a:noFill/>
          <a:ln>
            <a:noFill/>
          </a:ln>
        </p:spPr>
        <p:txBody>
          <a:bodyPr spcFirstLastPara="1" wrap="square" lIns="90000" tIns="45000" rIns="90000" bIns="450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59</a:t>
            </a:fld>
            <a:endParaRPr kumimoji="0" sz="12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69f8e41693_0_320:notes"/>
          <p:cNvSpPr>
            <a:spLocks noGrp="1" noRot="1" noChangeAspect="1"/>
          </p:cNvSpPr>
          <p:nvPr>
            <p:ph type="sldImg" idx="2"/>
          </p:nvPr>
        </p:nvSpPr>
        <p:spPr>
          <a:xfrm>
            <a:off x="217488" y="812800"/>
            <a:ext cx="7124700" cy="4008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6" name="Google Shape;966;g169f8e41693_0_32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So how do you deliver GAIN? How do you actually create networks of networks, and overcome this intractable problem of identity on the internet?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There a three key steps. (1) Prove it is technically viable (2) Prove governance is viable (3) Prove goodwill to get it done.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967" name="Google Shape;967;g169f8e41693_0_32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60</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69f8e41693_0_344:notes"/>
          <p:cNvSpPr>
            <a:spLocks noGrp="1" noRot="1" noChangeAspect="1"/>
          </p:cNvSpPr>
          <p:nvPr>
            <p:ph type="sldImg" idx="2"/>
          </p:nvPr>
        </p:nvSpPr>
        <p:spPr>
          <a:xfrm>
            <a:off x="217488" y="812800"/>
            <a:ext cx="7124700" cy="4008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0" name="Google Shape;990;g169f8e41693_0_34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400"/>
              <a:buNone/>
            </a:pPr>
            <a:r>
              <a:rPr lang="en-US" sz="1200" dirty="0"/>
              <a:t>The GAIN POC Community Group has already demonstrated that GAIN is technically viable. Their ultimate goal is to ensure participants know how to technically implement in a live environment, and are collectively motivated by the end to take it into production. </a:t>
            </a:r>
            <a:endParaRPr dirty="0"/>
          </a:p>
          <a:p>
            <a:pPr marL="0" lvl="0" indent="0" algn="l" rtl="0">
              <a:lnSpc>
                <a:spcPct val="115000"/>
              </a:lnSpc>
              <a:spcBef>
                <a:spcPts val="0"/>
              </a:spcBef>
              <a:spcAft>
                <a:spcPts val="0"/>
              </a:spcAft>
              <a:buSzPts val="1400"/>
              <a:buNone/>
            </a:pPr>
            <a:endParaRPr sz="1200" dirty="0"/>
          </a:p>
          <a:p>
            <a:pPr marL="0" lvl="0" indent="0" algn="l" rtl="0">
              <a:lnSpc>
                <a:spcPct val="115000"/>
              </a:lnSpc>
              <a:spcBef>
                <a:spcPts val="0"/>
              </a:spcBef>
              <a:spcAft>
                <a:spcPts val="0"/>
              </a:spcAft>
              <a:buSzPts val="1400"/>
              <a:buNone/>
            </a:pPr>
            <a:r>
              <a:rPr lang="en-US" sz="1200" dirty="0"/>
              <a:t>The POC is proving out 5 hypotheses. That GAIN can be built on existing networks, and to date, four different identity services have already been proven to interoperate. We imagine there may be thousands of networks in the future, but proving 4 can interoperate is already a huge step as you know.</a:t>
            </a:r>
            <a:endParaRPr dirty="0"/>
          </a:p>
          <a:p>
            <a:pPr marL="0" lvl="0" indent="0" algn="l" rtl="0">
              <a:lnSpc>
                <a:spcPct val="115000"/>
              </a:lnSpc>
              <a:spcBef>
                <a:spcPts val="0"/>
              </a:spcBef>
              <a:spcAft>
                <a:spcPts val="0"/>
              </a:spcAft>
              <a:buSzPts val="1400"/>
              <a:buNone/>
            </a:pPr>
            <a:r>
              <a:rPr lang="en-US" sz="1200" dirty="0"/>
              <a:t>Second, we wanted to prove cross jurisdiction interoperability, and we have indeed proven this across multiple jurisdictions aided by conformance tests for OpenID for Identity Assurance.</a:t>
            </a:r>
            <a:endParaRPr dirty="0"/>
          </a:p>
          <a:p>
            <a:pPr marL="0" lvl="0" indent="0" algn="l" rtl="0">
              <a:lnSpc>
                <a:spcPct val="115000"/>
              </a:lnSpc>
              <a:spcBef>
                <a:spcPts val="0"/>
              </a:spcBef>
              <a:spcAft>
                <a:spcPts val="0"/>
              </a:spcAft>
              <a:buSzPts val="1400"/>
              <a:buNone/>
            </a:pPr>
            <a:r>
              <a:rPr lang="en-US" sz="1200" dirty="0"/>
              <a:t>Third, in just the first 4 implementations we proved this works for a SSI based solution, distributed identity solution, and a centralized solution. </a:t>
            </a:r>
            <a:endParaRPr dirty="0"/>
          </a:p>
          <a:p>
            <a:pPr marL="0" lvl="0" indent="0" algn="l" rtl="0">
              <a:lnSpc>
                <a:spcPct val="115000"/>
              </a:lnSpc>
              <a:spcBef>
                <a:spcPts val="0"/>
              </a:spcBef>
              <a:spcAft>
                <a:spcPts val="0"/>
              </a:spcAft>
              <a:buSzPts val="1400"/>
              <a:buNone/>
            </a:pPr>
            <a:r>
              <a:rPr lang="en-US" sz="1200" dirty="0"/>
              <a:t>We have also made progress on proving out interoperability for a variety of APIs and Relying Parties, but we have more work to do this year to prove this out. We want to to scale trusts management by validating the parties participating and building out the discovery mechanism across all parties, and working on the interoperability with W3C DIF, ToIP, GLEIF and CSC. </a:t>
            </a:r>
            <a:endParaRPr dirty="0"/>
          </a:p>
          <a:p>
            <a:pPr marL="0" lvl="0" indent="0" algn="l" rtl="0">
              <a:lnSpc>
                <a:spcPct val="115000"/>
              </a:lnSpc>
              <a:spcBef>
                <a:spcPts val="0"/>
              </a:spcBef>
              <a:spcAft>
                <a:spcPts val="0"/>
              </a:spcAft>
              <a:buSzPts val="1400"/>
              <a:buNone/>
            </a:pPr>
            <a:endParaRPr sz="1200" dirty="0"/>
          </a:p>
          <a:p>
            <a:pPr marL="0" lvl="0" indent="0" algn="l" rtl="0">
              <a:lnSpc>
                <a:spcPct val="100000"/>
              </a:lnSpc>
              <a:spcBef>
                <a:spcPts val="0"/>
              </a:spcBef>
              <a:spcAft>
                <a:spcPts val="0"/>
              </a:spcAft>
              <a:buSzPts val="1400"/>
              <a:buNone/>
            </a:pPr>
            <a:r>
              <a:rPr lang="en-US" dirty="0"/>
              <a:t>Ultimately, we will also need to overlay operational considerations like how to enable single, simple contracts for relying parties. </a:t>
            </a:r>
            <a:endParaRPr dirty="0"/>
          </a:p>
          <a:p>
            <a:pPr marL="0" lvl="0" indent="0" algn="l" rtl="0">
              <a:lnSpc>
                <a:spcPct val="100000"/>
              </a:lnSpc>
              <a:spcBef>
                <a:spcPts val="0"/>
              </a:spcBef>
              <a:spcAft>
                <a:spcPts val="0"/>
              </a:spcAft>
              <a:buSzPts val="1400"/>
              <a:buNone/>
            </a:pPr>
            <a:endParaRPr dirty="0"/>
          </a:p>
          <a:p>
            <a:pPr marL="0" lvl="0" indent="0" algn="l" rtl="0">
              <a:lnSpc>
                <a:spcPct val="115000"/>
              </a:lnSpc>
              <a:spcBef>
                <a:spcPts val="800"/>
              </a:spcBef>
              <a:spcAft>
                <a:spcPts val="0"/>
              </a:spcAft>
              <a:buClr>
                <a:schemeClr val="dk1"/>
              </a:buClr>
              <a:buSzPts val="1400"/>
              <a:buFont typeface="Arial"/>
              <a:buNone/>
            </a:pPr>
            <a:endParaRPr sz="1400" b="1" dirty="0">
              <a:solidFill>
                <a:srgbClr val="5A5A5A"/>
              </a:solidFill>
              <a:highlight>
                <a:srgbClr val="FAFAFA"/>
              </a:highlight>
            </a:endParaRPr>
          </a:p>
          <a:p>
            <a:pPr marL="0" marR="50800" lvl="0" indent="0" algn="l" rtl="0">
              <a:lnSpc>
                <a:spcPct val="157142"/>
              </a:lnSpc>
              <a:spcBef>
                <a:spcPts val="800"/>
              </a:spcBef>
              <a:spcAft>
                <a:spcPts val="0"/>
              </a:spcAft>
              <a:buClr>
                <a:schemeClr val="dk1"/>
              </a:buClr>
              <a:buSzPts val="1400"/>
              <a:buFont typeface="Arial"/>
              <a:buNone/>
            </a:pPr>
            <a:r>
              <a:rPr lang="en-US" sz="1400" dirty="0">
                <a:solidFill>
                  <a:srgbClr val="5A5A5A"/>
                </a:solidFill>
                <a:highlight>
                  <a:srgbClr val="FAFAFA"/>
                </a:highlight>
              </a:rPr>
              <a:t>GAIN can be built on top of existing networks and solutions</a:t>
            </a: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r>
              <a:rPr lang="en-US" sz="1400" dirty="0">
                <a:solidFill>
                  <a:srgbClr val="5A5A5A"/>
                </a:solidFill>
                <a:highlight>
                  <a:srgbClr val="FAFAFA"/>
                </a:highlight>
              </a:rPr>
              <a:t>IIPs from different jurisdictions can input to GAIN</a:t>
            </a: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r>
              <a:rPr lang="en-US" sz="1400" dirty="0">
                <a:solidFill>
                  <a:srgbClr val="5A5A5A"/>
                </a:solidFill>
                <a:highlight>
                  <a:srgbClr val="FAFAFA"/>
                </a:highlight>
              </a:rPr>
              <a:t>The network can support different IIP architectural approaches (federated, SSI, etc.) and different interoperable interfaces to RPs (OIDC, DIDCom, WACI, etc.)</a:t>
            </a: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r>
              <a:rPr lang="en-US" sz="1400" dirty="0">
                <a:solidFill>
                  <a:srgbClr val="5A5A5A"/>
                </a:solidFill>
                <a:highlight>
                  <a:srgbClr val="FAFAFA"/>
                </a:highlight>
              </a:rPr>
              <a:t>IIPs can offer a variety of APIs – built to serve different purposes – into the network</a:t>
            </a: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endParaRPr sz="1400" dirty="0">
              <a:solidFill>
                <a:srgbClr val="5A5A5A"/>
              </a:solidFill>
              <a:highlight>
                <a:srgbClr val="FAFAFA"/>
              </a:highlight>
            </a:endParaRPr>
          </a:p>
          <a:p>
            <a:pPr marL="0" marR="50800" lvl="0" indent="0" algn="l" rtl="0">
              <a:lnSpc>
                <a:spcPct val="157142"/>
              </a:lnSpc>
              <a:spcBef>
                <a:spcPts val="0"/>
              </a:spcBef>
              <a:spcAft>
                <a:spcPts val="0"/>
              </a:spcAft>
              <a:buClr>
                <a:schemeClr val="dk1"/>
              </a:buClr>
              <a:buSzPts val="1400"/>
              <a:buFont typeface="Arial"/>
              <a:buNone/>
            </a:pPr>
            <a:r>
              <a:rPr lang="en-US" sz="1400" dirty="0">
                <a:solidFill>
                  <a:srgbClr val="5A5A5A"/>
                </a:solidFill>
                <a:highlight>
                  <a:srgbClr val="FAFAFA"/>
                </a:highlight>
              </a:rPr>
              <a:t>RPs can access assured identity data from IIPs in a simple and trusted approach (single contract, single credential and a single technical specification)</a:t>
            </a:r>
            <a:endParaRPr sz="1400" dirty="0">
              <a:solidFill>
                <a:srgbClr val="5A5A5A"/>
              </a:solidFill>
              <a:highlight>
                <a:srgbClr val="FAFAFA"/>
              </a:highlight>
            </a:endParaRPr>
          </a:p>
          <a:p>
            <a:pPr marL="0" lvl="0" indent="0" algn="l" rtl="0">
              <a:lnSpc>
                <a:spcPct val="100000"/>
              </a:lnSpc>
              <a:spcBef>
                <a:spcPts val="0"/>
              </a:spcBef>
              <a:spcAft>
                <a:spcPts val="0"/>
              </a:spcAft>
              <a:buSzPts val="1400"/>
              <a:buNone/>
            </a:pPr>
            <a:endParaRPr dirty="0"/>
          </a:p>
        </p:txBody>
      </p:sp>
      <p:sp>
        <p:nvSpPr>
          <p:cNvPr id="991" name="Google Shape;991;g169f8e41693_0_34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Times New Roman"/>
                <a:buNone/>
                <a:tabLst/>
                <a:defRPr/>
              </a:pPr>
              <a:t>61</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69f8e41693_0_36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2" name="Google Shape;1012;g169f8e41693_0_36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013" name="Google Shape;1013;g169f8e41693_0_36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62</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69f8e41693_0_37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3" name="Google Shape;1023;g169f8e41693_0_37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024" name="Google Shape;1024;g169f8e41693_0_37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63</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E9A1EE-9968-F749-8757-D0FEF388D6B4}" type="slidenum">
              <a:rPr lang="en-US" smtClean="0"/>
              <a:t>8</a:t>
            </a:fld>
            <a:endParaRPr lang="en-US" dirty="0"/>
          </a:p>
        </p:txBody>
      </p:sp>
    </p:spTree>
    <p:extLst>
      <p:ext uri="{BB962C8B-B14F-4D97-AF65-F5344CB8AC3E}">
        <p14:creationId xmlns:p14="http://schemas.microsoft.com/office/powerpoint/2010/main" val="4138292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69f8e41693_0_40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1" name="Google Shape;1051;g169f8e41693_0_40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052" name="Google Shape;1052;g169f8e41693_0_40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64</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69f8e41693_0_41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1" name="Google Shape;1061;g169f8e41693_0_41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062" name="Google Shape;1062;g169f8e41693_0_41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65</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69f8e41693_0_42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1" name="Google Shape;1071;g169f8e41693_0_42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072" name="Google Shape;1072;g169f8e41693_0_42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66</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69f8e41693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9" name="Google Shape;1079;g169f8e41693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69f8e41693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15" name="Google Shape;1115;g169f8e41693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69f8e41693_0_48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5" name="Google Shape;1135;g169f8e41693_0_48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dirty="0"/>
          </a:p>
        </p:txBody>
      </p:sp>
      <p:sp>
        <p:nvSpPr>
          <p:cNvPr id="1136" name="Google Shape;1136;g169f8e41693_0_48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Times New Roman"/>
                <a:buNone/>
                <a:tabLst/>
                <a:defRPr/>
              </a:pPr>
              <a:t>69</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69f8e41693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77" name="Google Shape;1177;g169f8e41693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1775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2310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7556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1287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263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456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8962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317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1128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4614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994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5969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22353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5b9291232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15b92912326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sz="1400" dirty="0"/>
              <a:t>New tools in FAPI 2</a:t>
            </a:r>
            <a:endParaRPr sz="1400" dirty="0"/>
          </a:p>
          <a:p>
            <a:pPr marL="457200" lvl="0" indent="-330200" algn="l" rtl="0">
              <a:spcBef>
                <a:spcPts val="0"/>
              </a:spcBef>
              <a:spcAft>
                <a:spcPts val="0"/>
              </a:spcAft>
              <a:buSzPts val="1600"/>
              <a:buChar char="-"/>
            </a:pPr>
            <a:r>
              <a:rPr lang="en-US" sz="1400" dirty="0"/>
              <a:t>Pushed Authorization request (PAR) RFC 9126 - enables resources references in scope/claims &amp; Custom authorization request parameters  </a:t>
            </a:r>
            <a:endParaRPr sz="1400" dirty="0"/>
          </a:p>
          <a:p>
            <a:pPr marL="457200" lvl="0" indent="-330200" algn="l" rtl="0">
              <a:spcBef>
                <a:spcPts val="0"/>
              </a:spcBef>
              <a:spcAft>
                <a:spcPts val="0"/>
              </a:spcAft>
              <a:buSzPts val="1600"/>
              <a:buChar char="-"/>
            </a:pPr>
            <a:r>
              <a:rPr lang="en-US" sz="1400" dirty="0"/>
              <a:t>Rich Authorization Request - Enables fine-grained &amp; Complex consents</a:t>
            </a:r>
            <a:endParaRPr sz="1400" dirty="0"/>
          </a:p>
          <a:p>
            <a:pPr marL="457200" lvl="0" indent="-330200" algn="l" rtl="0">
              <a:spcBef>
                <a:spcPts val="0"/>
              </a:spcBef>
              <a:spcAft>
                <a:spcPts val="0"/>
              </a:spcAft>
              <a:buSzPts val="1600"/>
              <a:buChar char="-"/>
            </a:pPr>
            <a:r>
              <a:rPr lang="en-US" sz="1400" dirty="0"/>
              <a:t>Grant Management - enables state synchronization , life cycle management along with dashboard.</a:t>
            </a:r>
            <a:endParaRPr sz="1400" dirty="0"/>
          </a:p>
          <a:p>
            <a:pPr marL="457200" lvl="0" indent="-330200" algn="l" rtl="0">
              <a:spcBef>
                <a:spcPts val="0"/>
              </a:spcBef>
              <a:spcAft>
                <a:spcPts val="0"/>
              </a:spcAft>
              <a:buSzPts val="1600"/>
              <a:buChar char="-"/>
            </a:pPr>
            <a:r>
              <a:rPr lang="en-US" sz="1400" dirty="0"/>
              <a:t>Best Security practices from OAUTH security recommendation </a:t>
            </a:r>
            <a:endParaRPr sz="14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t>So what next in Open Data? - Cross Jurisdiction ecosystem ( GAIN and GAIN2 - POC) </a:t>
            </a:r>
            <a:endParaRPr sz="1400" dirty="0"/>
          </a:p>
          <a:p>
            <a:pPr marL="0" lvl="0" indent="0" algn="l" rtl="0">
              <a:lnSpc>
                <a:spcPct val="156521"/>
              </a:lnSpc>
              <a:spcBef>
                <a:spcPts val="800"/>
              </a:spcBef>
              <a:spcAft>
                <a:spcPts val="0"/>
              </a:spcAft>
              <a:buClr>
                <a:schemeClr val="dk1"/>
              </a:buClr>
              <a:buSzPts val="1100"/>
              <a:buFont typeface="Arial"/>
              <a:buNone/>
            </a:pPr>
            <a:r>
              <a:rPr lang="en-US" sz="1250" b="1" dirty="0">
                <a:solidFill>
                  <a:srgbClr val="5A5A5A"/>
                </a:solidFill>
                <a:highlight>
                  <a:srgbClr val="FAFAFA"/>
                </a:highlight>
                <a:latin typeface="Helvetica Neue"/>
                <a:ea typeface="Helvetica Neue"/>
                <a:cs typeface="Helvetica Neue"/>
                <a:sym typeface="Helvetica Neue"/>
              </a:rPr>
              <a:t>Global Assured Identity Network </a:t>
            </a:r>
            <a:endParaRPr sz="1250" b="1" dirty="0">
              <a:solidFill>
                <a:srgbClr val="5A5A5A"/>
              </a:solidFill>
              <a:highlight>
                <a:srgbClr val="FAFAFA"/>
              </a:highlight>
              <a:latin typeface="Helvetica Neue"/>
              <a:ea typeface="Helvetica Neue"/>
              <a:cs typeface="Helvetica Neue"/>
              <a:sym typeface="Helvetica Neue"/>
            </a:endParaRPr>
          </a:p>
          <a:p>
            <a:pPr marL="0" lvl="0" indent="0" algn="l" rtl="0">
              <a:spcBef>
                <a:spcPts val="800"/>
              </a:spcBef>
              <a:spcAft>
                <a:spcPts val="0"/>
              </a:spcAft>
              <a:buNone/>
            </a:pPr>
            <a:endParaRPr sz="1400" dirty="0"/>
          </a:p>
        </p:txBody>
      </p:sp>
      <p:sp>
        <p:nvSpPr>
          <p:cNvPr id="530" name="Google Shape;5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71442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t>Potential use cases </a:t>
            </a:r>
            <a:endParaRPr sz="1400" dirty="0"/>
          </a:p>
          <a:p>
            <a:pPr marL="0" lvl="0" indent="0" algn="l" rtl="0">
              <a:lnSpc>
                <a:spcPct val="110000"/>
              </a:lnSpc>
              <a:spcBef>
                <a:spcPts val="0"/>
              </a:spcBef>
              <a:spcAft>
                <a:spcPts val="0"/>
              </a:spcAft>
              <a:buNone/>
            </a:pPr>
            <a:r>
              <a:rPr lang="en-US" sz="1400" dirty="0">
                <a:solidFill>
                  <a:srgbClr val="5E5E5E"/>
                </a:solidFill>
                <a:latin typeface="Arial"/>
                <a:ea typeface="Arial"/>
                <a:cs typeface="Arial"/>
                <a:sym typeface="Arial"/>
              </a:rPr>
              <a:t>Account information, Payment initiation, Payee confirmation and Identity </a:t>
            </a:r>
            <a:endParaRPr sz="1400" dirty="0">
              <a:solidFill>
                <a:srgbClr val="5E5E5E"/>
              </a:solidFill>
              <a:latin typeface="Arial"/>
              <a:ea typeface="Arial"/>
              <a:cs typeface="Arial"/>
              <a:sym typeface="Arial"/>
            </a:endParaRPr>
          </a:p>
          <a:p>
            <a:pPr marL="0" lvl="0" indent="0" algn="l" rtl="0">
              <a:lnSpc>
                <a:spcPct val="110000"/>
              </a:lnSpc>
              <a:spcBef>
                <a:spcPts val="0"/>
              </a:spcBef>
              <a:spcAft>
                <a:spcPts val="0"/>
              </a:spcAft>
              <a:buNone/>
            </a:pPr>
            <a:r>
              <a:rPr lang="en-US" sz="1400" dirty="0">
                <a:solidFill>
                  <a:srgbClr val="5E5E5E"/>
                </a:solidFill>
                <a:latin typeface="Arial"/>
                <a:ea typeface="Arial"/>
                <a:cs typeface="Arial"/>
                <a:sym typeface="Arial"/>
              </a:rPr>
              <a:t>Standardizing data sets - Ex: Checking account in US vs Current account in Europe </a:t>
            </a:r>
            <a:endParaRPr sz="1400" dirty="0">
              <a:solidFill>
                <a:srgbClr val="5E5E5E"/>
              </a:solidFill>
              <a:latin typeface="Arial"/>
              <a:ea typeface="Arial"/>
              <a:cs typeface="Arial"/>
              <a:sym typeface="Arial"/>
            </a:endParaRPr>
          </a:p>
          <a:p>
            <a:pPr marL="0" lvl="0" indent="0" algn="l" rtl="0">
              <a:lnSpc>
                <a:spcPct val="110000"/>
              </a:lnSpc>
              <a:spcBef>
                <a:spcPts val="0"/>
              </a:spcBef>
              <a:spcAft>
                <a:spcPts val="0"/>
              </a:spcAft>
              <a:buNone/>
            </a:pPr>
            <a:r>
              <a:rPr lang="en-US" sz="1400" dirty="0">
                <a:solidFill>
                  <a:srgbClr val="5E5E5E"/>
                </a:solidFill>
                <a:latin typeface="Arial"/>
                <a:ea typeface="Arial"/>
                <a:cs typeface="Arial"/>
                <a:sym typeface="Arial"/>
              </a:rPr>
              <a:t>Global trust management. </a:t>
            </a:r>
            <a:endParaRPr sz="1400" dirty="0">
              <a:solidFill>
                <a:srgbClr val="5E5E5E"/>
              </a:solidFill>
              <a:latin typeface="Arial"/>
              <a:ea typeface="Arial"/>
              <a:cs typeface="Arial"/>
              <a:sym typeface="Arial"/>
            </a:endParaRPr>
          </a:p>
          <a:p>
            <a:pPr marL="0" lvl="0" indent="0" algn="l" rtl="0">
              <a:lnSpc>
                <a:spcPct val="110000"/>
              </a:lnSpc>
              <a:spcBef>
                <a:spcPts val="0"/>
              </a:spcBef>
              <a:spcAft>
                <a:spcPts val="0"/>
              </a:spcAft>
              <a:buNone/>
            </a:pPr>
            <a:endParaRPr sz="1400" dirty="0">
              <a:solidFill>
                <a:srgbClr val="5E5E5E"/>
              </a:solidFill>
              <a:latin typeface="Arial"/>
              <a:ea typeface="Arial"/>
              <a:cs typeface="Arial"/>
              <a:sym typeface="Arial"/>
            </a:endParaRPr>
          </a:p>
          <a:p>
            <a:pPr marL="0" lvl="0" indent="0" algn="l" rtl="0">
              <a:lnSpc>
                <a:spcPct val="110000"/>
              </a:lnSpc>
              <a:spcBef>
                <a:spcPts val="0"/>
              </a:spcBef>
              <a:spcAft>
                <a:spcPts val="0"/>
              </a:spcAft>
              <a:buNone/>
            </a:pPr>
            <a:r>
              <a:rPr lang="en-US" sz="1400" dirty="0">
                <a:solidFill>
                  <a:srgbClr val="5E5E5E"/>
                </a:solidFill>
                <a:latin typeface="Arial"/>
                <a:ea typeface="Arial"/>
                <a:cs typeface="Arial"/>
                <a:sym typeface="Arial"/>
              </a:rPr>
              <a:t>More work is happening here where OpenID is providing an forum for like minded folks to do POC</a:t>
            </a:r>
            <a:endParaRPr sz="1400" dirty="0">
              <a:solidFill>
                <a:srgbClr val="5E5E5E"/>
              </a:solidFill>
              <a:latin typeface="Arial"/>
              <a:ea typeface="Arial"/>
              <a:cs typeface="Arial"/>
              <a:sym typeface="Arial"/>
            </a:endParaRPr>
          </a:p>
        </p:txBody>
      </p:sp>
      <p:sp>
        <p:nvSpPr>
          <p:cNvPr id="550" name="Google Shape;55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dirty="0"/>
              <a:t>This concludes my presentation and More details are provided in these white paper … With that let me invite Gail to close.</a:t>
            </a:r>
            <a:endParaRPr sz="1400" dirty="0"/>
          </a:p>
        </p:txBody>
      </p:sp>
      <p:sp>
        <p:nvSpPr>
          <p:cNvPr id="564" name="Google Shape;5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223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71442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99499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7914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17762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9612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3632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2235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43e0de2d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43e0de2d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71442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81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d31a679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d31a679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263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gov’t credentials are in process, will be scaling up, and the privacy implications are going to be keenly felt by gov’t stakeholders because as they issue these, they are caught up in the privacy debate (e.g., CCPA and its impact on California-generated credentials). In scope - things nominally designed as public good; out of scope - things not designed for public good.</a:t>
            </a:r>
            <a:endParaRPr dirty="0"/>
          </a:p>
        </p:txBody>
      </p:sp>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d2fc2fc16_0_1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d2fc2fc16_0_1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45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677bbd31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18677bbd316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677bbd3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677bbd316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 name="Google Shape;111;g18677bbd316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8677bbd31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8677bbd316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g18677bbd316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3d1f15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3d1f150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7" name="Google Shape;127;g18a3d1f150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677bbd3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677bbd31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8" name="Google Shape;138;g18677bbd31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chemeClr val="bg1"/>
                </a:solidFil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chemeClr val="bg1"/>
                </a:solidFill>
              </a:rPr>
              <a:pPr algn="ctr"/>
              <a:t>‹#›</a:t>
            </a:fld>
            <a:endParaRPr lang="en-US" sz="1000" dirty="0">
              <a:solidFill>
                <a:schemeClr val="bg1"/>
              </a:solidFil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6773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157314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Boxes">
  <p:cSld name="Two Boxe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838200" y="1168400"/>
            <a:ext cx="5181600" cy="499754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2"/>
          <p:cNvSpPr txBox="1">
            <a:spLocks noGrp="1"/>
          </p:cNvSpPr>
          <p:nvPr>
            <p:ph type="body" idx="2"/>
          </p:nvPr>
        </p:nvSpPr>
        <p:spPr>
          <a:xfrm>
            <a:off x="6172200" y="1168400"/>
            <a:ext cx="5181600" cy="499754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3959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wo Boxes (subhead)">
  <p:cSld name="Two Boxes (subhead)">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3"/>
          <p:cNvSpPr txBox="1">
            <a:spLocks noGrp="1"/>
          </p:cNvSpPr>
          <p:nvPr>
            <p:ph type="body" idx="1"/>
          </p:nvPr>
        </p:nvSpPr>
        <p:spPr>
          <a:xfrm>
            <a:off x="838200" y="1856275"/>
            <a:ext cx="5181600" cy="4298914"/>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3"/>
          <p:cNvSpPr txBox="1">
            <a:spLocks noGrp="1"/>
          </p:cNvSpPr>
          <p:nvPr>
            <p:ph type="body" idx="2"/>
          </p:nvPr>
        </p:nvSpPr>
        <p:spPr>
          <a:xfrm>
            <a:off x="6172200" y="1856275"/>
            <a:ext cx="5181600" cy="4298914"/>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3"/>
          <p:cNvSpPr txBox="1">
            <a:spLocks noGrp="1"/>
          </p:cNvSpPr>
          <p:nvPr>
            <p:ph type="body" idx="3"/>
          </p:nvPr>
        </p:nvSpPr>
        <p:spPr>
          <a:xfrm>
            <a:off x="838200" y="1168402"/>
            <a:ext cx="10515600" cy="667555"/>
          </a:xfrm>
          <a:prstGeom prst="rect">
            <a:avLst/>
          </a:prstGeom>
          <a:noFill/>
          <a:ln>
            <a:noFill/>
          </a:ln>
        </p:spPr>
        <p:txBody>
          <a:bodyPr spcFirstLastPara="1" wrap="square" lIns="91400" tIns="45700" rIns="91400" bIns="45700" anchor="t" anchorCtr="0">
            <a:noAutofit/>
          </a:bodyPr>
          <a:lstStyle>
            <a:lvl1pPr marL="457200" lvl="0" indent="-228600" algn="l">
              <a:lnSpc>
                <a:spcPct val="110000"/>
              </a:lnSpc>
              <a:spcBef>
                <a:spcPts val="0"/>
              </a:spcBef>
              <a:spcAft>
                <a:spcPts val="0"/>
              </a:spcAft>
              <a:buClr>
                <a:schemeClr val="dk2"/>
              </a:buClr>
              <a:buSzPts val="2400"/>
              <a:buNone/>
              <a:defRPr sz="2400" b="0">
                <a:solidFill>
                  <a:schemeClr val="dk2"/>
                </a:solidFill>
                <a:latin typeface="Arial"/>
                <a:ea typeface="Arial"/>
                <a:cs typeface="Arial"/>
                <a:sym typeface="Arial"/>
              </a:defRPr>
            </a:lvl1pPr>
            <a:lvl2pPr marL="914400" lvl="1"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2pPr>
            <a:lvl3pPr marL="1371600" lvl="2"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3pPr>
            <a:lvl4pPr marL="1828800" lvl="3"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4pPr>
            <a:lvl5pPr marL="2286000" lvl="4"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1225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ree Boxes">
  <p:cSld name="Three Boxes">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838201"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4"/>
          <p:cNvSpPr txBox="1">
            <a:spLocks noGrp="1"/>
          </p:cNvSpPr>
          <p:nvPr>
            <p:ph type="body" idx="1"/>
          </p:nvPr>
        </p:nvSpPr>
        <p:spPr>
          <a:xfrm>
            <a:off x="838202" y="1148080"/>
            <a:ext cx="343893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4"/>
          <p:cNvSpPr txBox="1">
            <a:spLocks noGrp="1"/>
          </p:cNvSpPr>
          <p:nvPr>
            <p:ph type="body" idx="2"/>
          </p:nvPr>
        </p:nvSpPr>
        <p:spPr>
          <a:xfrm>
            <a:off x="4376532" y="1148080"/>
            <a:ext cx="343893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4"/>
          <p:cNvSpPr txBox="1">
            <a:spLocks noGrp="1"/>
          </p:cNvSpPr>
          <p:nvPr>
            <p:ph type="body" idx="3"/>
          </p:nvPr>
        </p:nvSpPr>
        <p:spPr>
          <a:xfrm>
            <a:off x="7914862" y="1148080"/>
            <a:ext cx="343893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28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hree Boxes (subhead)">
  <p:cSld name="Three Boxes (subhead)">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8201"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838202" y="1835956"/>
            <a:ext cx="3438938" cy="4329991"/>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2"/>
          </p:nvPr>
        </p:nvSpPr>
        <p:spPr>
          <a:xfrm>
            <a:off x="4376532" y="1835956"/>
            <a:ext cx="3438938" cy="4329991"/>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5"/>
          <p:cNvSpPr txBox="1">
            <a:spLocks noGrp="1"/>
          </p:cNvSpPr>
          <p:nvPr>
            <p:ph type="body" idx="3"/>
          </p:nvPr>
        </p:nvSpPr>
        <p:spPr>
          <a:xfrm>
            <a:off x="7914862" y="1835956"/>
            <a:ext cx="3438938" cy="4329991"/>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body" idx="4"/>
          </p:nvPr>
        </p:nvSpPr>
        <p:spPr>
          <a:xfrm>
            <a:off x="838200" y="1168402"/>
            <a:ext cx="10515600" cy="667555"/>
          </a:xfrm>
          <a:prstGeom prst="rect">
            <a:avLst/>
          </a:prstGeom>
          <a:noFill/>
          <a:ln>
            <a:noFill/>
          </a:ln>
        </p:spPr>
        <p:txBody>
          <a:bodyPr spcFirstLastPara="1" wrap="square" lIns="91400" tIns="45700" rIns="91400" bIns="45700" anchor="t" anchorCtr="0">
            <a:noAutofit/>
          </a:bodyPr>
          <a:lstStyle>
            <a:lvl1pPr marL="457200" lvl="0" indent="-228600" algn="l">
              <a:lnSpc>
                <a:spcPct val="110000"/>
              </a:lnSpc>
              <a:spcBef>
                <a:spcPts val="0"/>
              </a:spcBef>
              <a:spcAft>
                <a:spcPts val="0"/>
              </a:spcAft>
              <a:buClr>
                <a:schemeClr val="dk2"/>
              </a:buClr>
              <a:buSzPts val="2400"/>
              <a:buNone/>
              <a:defRPr sz="2400" b="0">
                <a:solidFill>
                  <a:schemeClr val="dk2"/>
                </a:solidFill>
                <a:latin typeface="Arial"/>
                <a:ea typeface="Arial"/>
                <a:cs typeface="Arial"/>
                <a:sym typeface="Arial"/>
              </a:defRPr>
            </a:lvl1pPr>
            <a:lvl2pPr marL="914400" lvl="1"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2pPr>
            <a:lvl3pPr marL="1371600" lvl="2"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3pPr>
            <a:lvl4pPr marL="1828800" lvl="3"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4pPr>
            <a:lvl5pPr marL="2286000" lvl="4"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425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ith Image &amp; Callout">
  <p:cSld name="With Image &amp; Callout">
    <p:spTree>
      <p:nvGrpSpPr>
        <p:cNvPr id="1" name="Shape 64"/>
        <p:cNvGrpSpPr/>
        <p:nvPr/>
      </p:nvGrpSpPr>
      <p:grpSpPr>
        <a:xfrm>
          <a:off x="0" y="0"/>
          <a:ext cx="0" cy="0"/>
          <a:chOff x="0" y="0"/>
          <a:chExt cx="0" cy="0"/>
        </a:xfrm>
      </p:grpSpPr>
      <p:sp>
        <p:nvSpPr>
          <p:cNvPr id="65" name="Google Shape;65;p16"/>
          <p:cNvSpPr>
            <a:spLocks noGrp="1"/>
          </p:cNvSpPr>
          <p:nvPr>
            <p:ph type="pic" idx="2"/>
          </p:nvPr>
        </p:nvSpPr>
        <p:spPr>
          <a:xfrm>
            <a:off x="6911441" y="130631"/>
            <a:ext cx="5166301" cy="6035317"/>
          </a:xfrm>
          <a:prstGeom prst="rect">
            <a:avLst/>
          </a:prstGeom>
          <a:solidFill>
            <a:srgbClr val="D8D8D8"/>
          </a:solidFill>
          <a:ln>
            <a:noFill/>
          </a:ln>
        </p:spPr>
      </p:sp>
      <p:sp>
        <p:nvSpPr>
          <p:cNvPr id="66" name="Google Shape;66;p16"/>
          <p:cNvSpPr txBox="1">
            <a:spLocks noGrp="1"/>
          </p:cNvSpPr>
          <p:nvPr>
            <p:ph type="title"/>
          </p:nvPr>
        </p:nvSpPr>
        <p:spPr>
          <a:xfrm>
            <a:off x="838201" y="146765"/>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body" idx="1"/>
          </p:nvPr>
        </p:nvSpPr>
        <p:spPr>
          <a:xfrm>
            <a:off x="838201" y="1148080"/>
            <a:ext cx="477882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body" idx="3"/>
          </p:nvPr>
        </p:nvSpPr>
        <p:spPr>
          <a:xfrm>
            <a:off x="6340971" y="1838919"/>
            <a:ext cx="3361171" cy="3764167"/>
          </a:xfrm>
          <a:prstGeom prst="rect">
            <a:avLst/>
          </a:prstGeom>
          <a:solidFill>
            <a:schemeClr val="accent1"/>
          </a:solidFill>
          <a:ln w="12700" cap="flat" cmpd="sng">
            <a:solidFill>
              <a:schemeClr val="lt1"/>
            </a:solidFill>
            <a:prstDash val="solid"/>
            <a:round/>
            <a:headEnd type="none" w="sm" len="sm"/>
            <a:tailEnd type="none" w="sm" len="sm"/>
          </a:ln>
          <a:effectLst>
            <a:outerShdw blurRad="190500" sx="102000" sy="102000" algn="ctr" rotWithShape="0">
              <a:srgbClr val="000000">
                <a:alpha val="9803"/>
              </a:srgbClr>
            </a:outerShdw>
          </a:effectLst>
        </p:spPr>
        <p:txBody>
          <a:bodyPr spcFirstLastPara="1" wrap="square" lIns="182825" tIns="182825" rIns="182825" bIns="182825" anchor="t" anchorCtr="0">
            <a:noAutofit/>
          </a:bodyPr>
          <a:lstStyle>
            <a:lvl1pPr marL="457200" lvl="0" indent="-228600" algn="l">
              <a:lnSpc>
                <a:spcPct val="110000"/>
              </a:lnSpc>
              <a:spcBef>
                <a:spcPts val="900"/>
              </a:spcBef>
              <a:spcAft>
                <a:spcPts val="0"/>
              </a:spcAft>
              <a:buClr>
                <a:schemeClr val="lt1"/>
              </a:buClr>
              <a:buSzPts val="2800"/>
              <a:buNone/>
              <a:defRPr>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84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ith Image &amp; Callout 2">
  <p:cSld name="With Image &amp; Callout 2">
    <p:spTree>
      <p:nvGrpSpPr>
        <p:cNvPr id="1" name="Shape 69"/>
        <p:cNvGrpSpPr/>
        <p:nvPr/>
      </p:nvGrpSpPr>
      <p:grpSpPr>
        <a:xfrm>
          <a:off x="0" y="0"/>
          <a:ext cx="0" cy="0"/>
          <a:chOff x="0" y="0"/>
          <a:chExt cx="0" cy="0"/>
        </a:xfrm>
      </p:grpSpPr>
      <p:sp>
        <p:nvSpPr>
          <p:cNvPr id="70" name="Google Shape;70;p17"/>
          <p:cNvSpPr>
            <a:spLocks noGrp="1"/>
          </p:cNvSpPr>
          <p:nvPr>
            <p:ph type="pic" idx="2"/>
          </p:nvPr>
        </p:nvSpPr>
        <p:spPr>
          <a:xfrm>
            <a:off x="104173" y="3171464"/>
            <a:ext cx="11973568" cy="2994483"/>
          </a:xfrm>
          <a:prstGeom prst="rect">
            <a:avLst/>
          </a:prstGeom>
          <a:solidFill>
            <a:srgbClr val="D8D8D8"/>
          </a:solidFill>
          <a:ln>
            <a:noFill/>
          </a:ln>
        </p:spPr>
      </p:sp>
      <p:sp>
        <p:nvSpPr>
          <p:cNvPr id="71" name="Google Shape;71;p17"/>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7"/>
          <p:cNvSpPr txBox="1">
            <a:spLocks noGrp="1"/>
          </p:cNvSpPr>
          <p:nvPr>
            <p:ph type="body" idx="1"/>
          </p:nvPr>
        </p:nvSpPr>
        <p:spPr>
          <a:xfrm>
            <a:off x="838202" y="1148082"/>
            <a:ext cx="7201457" cy="1849763"/>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7"/>
          <p:cNvSpPr txBox="1">
            <a:spLocks noGrp="1"/>
          </p:cNvSpPr>
          <p:nvPr>
            <p:ph type="body" idx="3"/>
          </p:nvPr>
        </p:nvSpPr>
        <p:spPr>
          <a:xfrm>
            <a:off x="8378116" y="1977815"/>
            <a:ext cx="3361171" cy="3764167"/>
          </a:xfrm>
          <a:prstGeom prst="rect">
            <a:avLst/>
          </a:prstGeom>
          <a:solidFill>
            <a:schemeClr val="accent1"/>
          </a:solidFill>
          <a:ln w="12700" cap="flat" cmpd="sng">
            <a:solidFill>
              <a:schemeClr val="lt1"/>
            </a:solidFill>
            <a:prstDash val="solid"/>
            <a:round/>
            <a:headEnd type="none" w="sm" len="sm"/>
            <a:tailEnd type="none" w="sm" len="sm"/>
          </a:ln>
          <a:effectLst>
            <a:outerShdw blurRad="190500" sx="102000" sy="102000" algn="ctr" rotWithShape="0">
              <a:srgbClr val="000000">
                <a:alpha val="9803"/>
              </a:srgbClr>
            </a:outerShdw>
          </a:effectLst>
        </p:spPr>
        <p:txBody>
          <a:bodyPr spcFirstLastPara="1" wrap="square" lIns="182825" tIns="182825" rIns="182825" bIns="182825" anchor="t" anchorCtr="0">
            <a:noAutofit/>
          </a:bodyPr>
          <a:lstStyle>
            <a:lvl1pPr marL="457200" lvl="0" indent="-228600" algn="l">
              <a:lnSpc>
                <a:spcPct val="110000"/>
              </a:lnSpc>
              <a:spcBef>
                <a:spcPts val="900"/>
              </a:spcBef>
              <a:spcAft>
                <a:spcPts val="0"/>
              </a:spcAft>
              <a:buClr>
                <a:schemeClr val="lt1"/>
              </a:buClr>
              <a:buSzPts val="2800"/>
              <a:buNone/>
              <a:defRPr>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7980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harts (2-up)">
  <p:cSld name="Charts (2-up)">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a:spLocks noGrp="1"/>
          </p:cNvSpPr>
          <p:nvPr>
            <p:ph type="chart" idx="2"/>
          </p:nvPr>
        </p:nvSpPr>
        <p:spPr>
          <a:xfrm>
            <a:off x="838200" y="1477927"/>
            <a:ext cx="5257800" cy="4379913"/>
          </a:xfrm>
          <a:prstGeom prst="rect">
            <a:avLst/>
          </a:prstGeom>
          <a:noFill/>
          <a:ln>
            <a:noFill/>
          </a:ln>
        </p:spPr>
        <p:txBody>
          <a:bodyPr spcFirstLastPara="1" wrap="square" lIns="91400" tIns="45700" rIns="91400" bIns="45700" anchor="t" anchorCtr="0">
            <a:noAutofit/>
          </a:bodyPr>
          <a:lstStyle>
            <a:lvl1pPr marR="0" lvl="0" algn="l" rtl="0">
              <a:lnSpc>
                <a:spcPct val="110000"/>
              </a:lnSpc>
              <a:spcBef>
                <a:spcPts val="9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R="0" lvl="1" algn="l" rtl="0">
              <a:lnSpc>
                <a:spcPct val="110000"/>
              </a:lnSpc>
              <a:spcBef>
                <a:spcPts val="9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R="0" lvl="2" algn="l" rtl="0">
              <a:lnSpc>
                <a:spcPct val="110000"/>
              </a:lnSpc>
              <a:spcBef>
                <a:spcPts val="9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R="0" lvl="3"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R="0" lvl="4"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77" name="Google Shape;77;p18"/>
          <p:cNvSpPr>
            <a:spLocks noGrp="1"/>
          </p:cNvSpPr>
          <p:nvPr>
            <p:ph type="chart" idx="3"/>
          </p:nvPr>
        </p:nvSpPr>
        <p:spPr>
          <a:xfrm>
            <a:off x="6096000" y="1477927"/>
            <a:ext cx="5257800" cy="4379913"/>
          </a:xfrm>
          <a:prstGeom prst="rect">
            <a:avLst/>
          </a:prstGeom>
          <a:noFill/>
          <a:ln>
            <a:noFill/>
          </a:ln>
        </p:spPr>
        <p:txBody>
          <a:bodyPr spcFirstLastPara="1" wrap="square" lIns="91400" tIns="45700" rIns="91400" bIns="45700" anchor="t" anchorCtr="0">
            <a:noAutofit/>
          </a:bodyPr>
          <a:lstStyle>
            <a:lvl1pPr marR="0" lvl="0" algn="l" rtl="0">
              <a:lnSpc>
                <a:spcPct val="110000"/>
              </a:lnSpc>
              <a:spcBef>
                <a:spcPts val="9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R="0" lvl="1" algn="l" rtl="0">
              <a:lnSpc>
                <a:spcPct val="110000"/>
              </a:lnSpc>
              <a:spcBef>
                <a:spcPts val="9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R="0" lvl="2" algn="l" rtl="0">
              <a:lnSpc>
                <a:spcPct val="110000"/>
              </a:lnSpc>
              <a:spcBef>
                <a:spcPts val="9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R="0" lvl="3"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R="0" lvl="4"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1156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69618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Tree>
    <p:extLst>
      <p:ext uri="{BB962C8B-B14F-4D97-AF65-F5344CB8AC3E}">
        <p14:creationId xmlns:p14="http://schemas.microsoft.com/office/powerpoint/2010/main" val="9820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p>
          <a:p>
            <a:r>
              <a:rPr lang="en-US"/>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chemeClr val="bg1"/>
                </a:solidFil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chemeClr val="bg1"/>
                </a:solidFill>
              </a:rPr>
              <a:pPr algn="ctr"/>
              <a:t>‹#›</a:t>
            </a:fld>
            <a:endParaRPr lang="en-US" sz="1000" dirty="0">
              <a:solidFill>
                <a:schemeClr val="bg1"/>
              </a:solidFil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17110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endParaRPr lang="en-US" dirty="0"/>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endParaRPr lang="en-US" dirty="0"/>
          </a:p>
        </p:txBody>
      </p:sp>
    </p:spTree>
    <p:extLst>
      <p:ext uri="{BB962C8B-B14F-4D97-AF65-F5344CB8AC3E}">
        <p14:creationId xmlns:p14="http://schemas.microsoft.com/office/powerpoint/2010/main" val="362762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16894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24"/>
            <a:ext cx="10515600" cy="654424"/>
          </a:xfrm>
        </p:spPr>
        <p:txBody>
          <a:bodyPr/>
          <a:lstStyle/>
          <a:p>
            <a:r>
              <a:rPr lang="en-US"/>
              <a:t>Click to edit Master title style</a:t>
            </a:r>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2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76"/>
            <a:ext cx="10515600" cy="708721"/>
          </a:xfrm>
        </p:spPr>
        <p:txBody>
          <a:bodyPr/>
          <a:lstStyle/>
          <a:p>
            <a:r>
              <a:rPr lang="en-US"/>
              <a:t>Click to edit Master title style</a:t>
            </a:r>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265652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1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5935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a:t>Click to edit Master title style</a:t>
            </a:r>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3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a:t>Click to edit Master title style</a:t>
            </a:r>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30137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1" y="146765"/>
            <a:ext cx="10515600" cy="674744"/>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75412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135964"/>
            <a:ext cx="10515600" cy="674744"/>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70833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endParaRPr lang="en-US" dirty="0"/>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endParaRPr lang="en-US" dirty="0"/>
          </a:p>
        </p:txBody>
      </p:sp>
    </p:spTree>
    <p:extLst>
      <p:ext uri="{BB962C8B-B14F-4D97-AF65-F5344CB8AC3E}">
        <p14:creationId xmlns:p14="http://schemas.microsoft.com/office/powerpoint/2010/main" val="339871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dirty="0"/>
          </a:p>
        </p:txBody>
      </p:sp>
    </p:spTree>
    <p:extLst>
      <p:ext uri="{BB962C8B-B14F-4D97-AF65-F5344CB8AC3E}">
        <p14:creationId xmlns:p14="http://schemas.microsoft.com/office/powerpoint/2010/main" val="178595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dirty="0"/>
          </a:p>
        </p:txBody>
      </p:sp>
    </p:spTree>
    <p:extLst>
      <p:ext uri="{BB962C8B-B14F-4D97-AF65-F5344CB8AC3E}">
        <p14:creationId xmlns:p14="http://schemas.microsoft.com/office/powerpoint/2010/main" val="388199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30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タイトルとコンテンツ" type="obj">
  <p:cSld name="タイトルとコンテンツ">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281528" y="303214"/>
            <a:ext cx="11628800" cy="557200"/>
          </a:xfrm>
          <a:prstGeom prst="rect">
            <a:avLst/>
          </a:prstGeom>
          <a:noFill/>
          <a:ln>
            <a:noFill/>
          </a:ln>
        </p:spPr>
        <p:txBody>
          <a:bodyPr spcFirstLastPara="1" wrap="square" lIns="0" tIns="0" rIns="0" bIns="43158"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3" name="Google Shape;303;p30"/>
          <p:cNvSpPr txBox="1">
            <a:spLocks noGrp="1"/>
          </p:cNvSpPr>
          <p:nvPr>
            <p:ph type="body" idx="1"/>
          </p:nvPr>
        </p:nvSpPr>
        <p:spPr>
          <a:xfrm>
            <a:off x="281528" y="1000125"/>
            <a:ext cx="11628800" cy="5458000"/>
          </a:xfrm>
          <a:prstGeom prst="rect">
            <a:avLst/>
          </a:prstGeom>
          <a:noFill/>
          <a:ln>
            <a:noFill/>
          </a:ln>
        </p:spPr>
        <p:txBody>
          <a:bodyPr spcFirstLastPara="1" wrap="square" lIns="88380" tIns="43158" rIns="88380" bIns="43158" anchor="t" anchorCtr="0">
            <a:noAutofit/>
          </a:bodyPr>
          <a:lstStyle>
            <a:lvl1pPr marL="609463" lvl="0" indent="-457098" algn="l" rtl="0">
              <a:spcBef>
                <a:spcPts val="667"/>
              </a:spcBef>
              <a:spcAft>
                <a:spcPts val="0"/>
              </a:spcAft>
              <a:buSzPts val="1800"/>
              <a:buChar char="■"/>
              <a:defRPr>
                <a:latin typeface="Franklin Gothic"/>
                <a:ea typeface="Franklin Gothic"/>
                <a:cs typeface="Franklin Gothic"/>
                <a:sym typeface="Franklin Gothic"/>
              </a:defRPr>
            </a:lvl1pPr>
            <a:lvl2pPr marL="1218926" lvl="1" indent="-431703" algn="l" rtl="0">
              <a:spcBef>
                <a:spcPts val="667"/>
              </a:spcBef>
              <a:spcAft>
                <a:spcPts val="0"/>
              </a:spcAft>
              <a:buSzPts val="1500"/>
              <a:buChar char="●"/>
              <a:defRPr>
                <a:latin typeface="Franklin Gothic"/>
                <a:ea typeface="Franklin Gothic"/>
                <a:cs typeface="Franklin Gothic"/>
                <a:sym typeface="Franklin Gothic"/>
              </a:defRPr>
            </a:lvl2pPr>
            <a:lvl3pPr marL="1828388" lvl="2" indent="-423239" algn="l" rtl="0">
              <a:spcBef>
                <a:spcPts val="400"/>
              </a:spcBef>
              <a:spcAft>
                <a:spcPts val="0"/>
              </a:spcAft>
              <a:buSzPts val="1400"/>
              <a:buFont typeface="Franklin Gothic"/>
              <a:buChar char="▪"/>
              <a:defRPr>
                <a:latin typeface="Franklin Gothic"/>
                <a:ea typeface="Franklin Gothic"/>
                <a:cs typeface="Franklin Gothic"/>
                <a:sym typeface="Franklin Gothic"/>
              </a:defRPr>
            </a:lvl3pPr>
            <a:lvl4pPr marL="2437852" lvl="3" indent="-406309" algn="l" rtl="0">
              <a:spcBef>
                <a:spcPts val="267"/>
              </a:spcBef>
              <a:spcAft>
                <a:spcPts val="0"/>
              </a:spcAft>
              <a:buSzPts val="1200"/>
              <a:buFont typeface="Franklin Gothic"/>
              <a:buChar char="▪"/>
              <a:defRPr>
                <a:latin typeface="Franklin Gothic"/>
                <a:ea typeface="Franklin Gothic"/>
                <a:cs typeface="Franklin Gothic"/>
                <a:sym typeface="Franklin Gothic"/>
              </a:defRPr>
            </a:lvl4pPr>
            <a:lvl5pPr marL="3047315" lvl="4" indent="-397844" algn="l" rtl="0">
              <a:spcBef>
                <a:spcPts val="133"/>
              </a:spcBef>
              <a:spcAft>
                <a:spcPts val="0"/>
              </a:spcAft>
              <a:buSzPts val="1100"/>
              <a:buFont typeface="Franklin Gothic"/>
              <a:buChar char="▪"/>
              <a:defRPr>
                <a:latin typeface="Franklin Gothic"/>
                <a:ea typeface="Franklin Gothic"/>
                <a:cs typeface="Franklin Gothic"/>
                <a:sym typeface="Franklin Gothic"/>
              </a:defRPr>
            </a:lvl5pPr>
            <a:lvl6pPr marL="3656778" lvl="5" indent="-423239" algn="l" rtl="0">
              <a:spcBef>
                <a:spcPts val="133"/>
              </a:spcBef>
              <a:spcAft>
                <a:spcPts val="0"/>
              </a:spcAft>
              <a:buSzPts val="1400"/>
              <a:buChar char="▪"/>
              <a:defRPr/>
            </a:lvl6pPr>
            <a:lvl7pPr marL="4266241" lvl="6" indent="-423239" algn="l" rtl="0">
              <a:spcBef>
                <a:spcPts val="133"/>
              </a:spcBef>
              <a:spcAft>
                <a:spcPts val="0"/>
              </a:spcAft>
              <a:buSzPts val="1400"/>
              <a:buChar char="▪"/>
              <a:defRPr/>
            </a:lvl7pPr>
            <a:lvl8pPr marL="4875702" lvl="7" indent="-423239" algn="l" rtl="0">
              <a:spcBef>
                <a:spcPts val="133"/>
              </a:spcBef>
              <a:spcAft>
                <a:spcPts val="0"/>
              </a:spcAft>
              <a:buSzPts val="1400"/>
              <a:buChar char="▪"/>
              <a:defRPr/>
            </a:lvl8pPr>
            <a:lvl9pPr marL="5485167" lvl="8" indent="-423239" algn="l" rtl="0">
              <a:spcBef>
                <a:spcPts val="133"/>
              </a:spcBef>
              <a:spcAft>
                <a:spcPts val="0"/>
              </a:spcAft>
              <a:buSzPts val="1400"/>
              <a:buChar char="▪"/>
              <a:defRPr/>
            </a:lvl9pPr>
          </a:lstStyle>
          <a:p>
            <a:endParaRPr/>
          </a:p>
        </p:txBody>
      </p:sp>
    </p:spTree>
    <p:extLst>
      <p:ext uri="{BB962C8B-B14F-4D97-AF65-F5344CB8AC3E}">
        <p14:creationId xmlns:p14="http://schemas.microsoft.com/office/powerpoint/2010/main" val="16005360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37"/>
        <p:cNvGrpSpPr/>
        <p:nvPr/>
      </p:nvGrpSpPr>
      <p:grpSpPr>
        <a:xfrm>
          <a:off x="0" y="0"/>
          <a:ext cx="0" cy="0"/>
          <a:chOff x="0" y="0"/>
          <a:chExt cx="0" cy="0"/>
        </a:xfrm>
      </p:grpSpPr>
      <p:sp>
        <p:nvSpPr>
          <p:cNvPr id="38" name="Google Shape;38;p58"/>
          <p:cNvSpPr txBox="1">
            <a:spLocks noGrp="1"/>
          </p:cNvSpPr>
          <p:nvPr>
            <p:ph type="title"/>
          </p:nvPr>
        </p:nvSpPr>
        <p:spPr>
          <a:xfrm>
            <a:off x="609600" y="237150"/>
            <a:ext cx="10972800" cy="822940"/>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3200"/>
              <a:buFont typeface="Avenir"/>
              <a:buNone/>
              <a:defRPr>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8"/>
          <p:cNvSpPr txBox="1">
            <a:spLocks noGrp="1"/>
          </p:cNvSpPr>
          <p:nvPr>
            <p:ph type="body" idx="1"/>
          </p:nvPr>
        </p:nvSpPr>
        <p:spPr>
          <a:xfrm>
            <a:off x="609600" y="1382120"/>
            <a:ext cx="10972800" cy="4938323"/>
          </a:xfrm>
          <a:prstGeom prst="rect">
            <a:avLst/>
          </a:prstGeom>
          <a:noFill/>
          <a:ln>
            <a:noFill/>
          </a:ln>
        </p:spPr>
        <p:txBody>
          <a:bodyPr spcFirstLastPara="1" wrap="square" lIns="91400" tIns="45700" rIns="91400" bIns="45700" anchor="t" anchorCtr="0">
            <a:noAutofit/>
          </a:bodyPr>
          <a:lstStyle>
            <a:lvl1pPr marL="457200" lvl="0" indent="-406400" algn="l">
              <a:lnSpc>
                <a:spcPct val="110000"/>
              </a:lnSpc>
              <a:spcBef>
                <a:spcPts val="900"/>
              </a:spcBef>
              <a:spcAft>
                <a:spcPts val="0"/>
              </a:spcAft>
              <a:buClr>
                <a:srgbClr val="AB3C19"/>
              </a:buClr>
              <a:buSzPts val="2800"/>
              <a:buChar char="•"/>
              <a:defRPr>
                <a:latin typeface="Avenir"/>
                <a:ea typeface="Avenir"/>
                <a:cs typeface="Avenir"/>
                <a:sym typeface="Avenir"/>
              </a:defRPr>
            </a:lvl1pPr>
            <a:lvl2pPr marL="914400" lvl="1" indent="-381000" algn="l">
              <a:lnSpc>
                <a:spcPct val="110000"/>
              </a:lnSpc>
              <a:spcBef>
                <a:spcPts val="900"/>
              </a:spcBef>
              <a:spcAft>
                <a:spcPts val="0"/>
              </a:spcAft>
              <a:buClr>
                <a:srgbClr val="AB3C19"/>
              </a:buClr>
              <a:buSzPts val="2400"/>
              <a:buChar char="−"/>
              <a:defRPr>
                <a:latin typeface="Avenir"/>
                <a:ea typeface="Avenir"/>
                <a:cs typeface="Avenir"/>
                <a:sym typeface="Avenir"/>
              </a:defRPr>
            </a:lvl2pPr>
            <a:lvl3pPr marL="1371600" lvl="2" indent="-355600" algn="l">
              <a:lnSpc>
                <a:spcPct val="110000"/>
              </a:lnSpc>
              <a:spcBef>
                <a:spcPts val="900"/>
              </a:spcBef>
              <a:spcAft>
                <a:spcPts val="0"/>
              </a:spcAft>
              <a:buClr>
                <a:srgbClr val="AB3C19"/>
              </a:buClr>
              <a:buSzPts val="2000"/>
              <a:buChar char="•"/>
              <a:defRPr>
                <a:latin typeface="Avenir"/>
                <a:ea typeface="Avenir"/>
                <a:cs typeface="Avenir"/>
                <a:sym typeface="Avenir"/>
              </a:defRPr>
            </a:lvl3pPr>
            <a:lvl4pPr marL="1828800" lvl="3" indent="-342900" algn="l">
              <a:lnSpc>
                <a:spcPct val="110000"/>
              </a:lnSpc>
              <a:spcBef>
                <a:spcPts val="900"/>
              </a:spcBef>
              <a:spcAft>
                <a:spcPts val="0"/>
              </a:spcAft>
              <a:buClr>
                <a:srgbClr val="AB3C19"/>
              </a:buClr>
              <a:buSzPts val="1800"/>
              <a:buChar char="•"/>
              <a:defRPr>
                <a:latin typeface="Avenir"/>
                <a:ea typeface="Avenir"/>
                <a:cs typeface="Avenir"/>
                <a:sym typeface="Avenir"/>
              </a:defRPr>
            </a:lvl4pPr>
            <a:lvl5pPr marL="2286000" lvl="4" indent="-342900" algn="l">
              <a:lnSpc>
                <a:spcPct val="110000"/>
              </a:lnSpc>
              <a:spcBef>
                <a:spcPts val="900"/>
              </a:spcBef>
              <a:spcAft>
                <a:spcPts val="0"/>
              </a:spcAft>
              <a:buClr>
                <a:srgbClr val="AB3C19"/>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736834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223625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chemeClr val="bg1"/>
                </a:solidFil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chemeClr val="bg1"/>
                </a:solidFill>
              </a:rPr>
              <a:pPr algn="ctr"/>
              <a:t>‹#›</a:t>
            </a:fld>
            <a:endParaRPr lang="en-US" sz="1000" dirty="0">
              <a:solidFill>
                <a:schemeClr val="bg1"/>
              </a:solidFil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291274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35550" y="267133"/>
            <a:ext cx="2120902" cy="2309812"/>
          </a:xfrm>
          <a:prstGeom prst="rect">
            <a:avLst/>
          </a:prstGeom>
        </p:spPr>
      </p:pic>
    </p:spTree>
    <p:extLst>
      <p:ext uri="{BB962C8B-B14F-4D97-AF65-F5344CB8AC3E}">
        <p14:creationId xmlns:p14="http://schemas.microsoft.com/office/powerpoint/2010/main" val="196508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24"/>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2"/>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60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7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66008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641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4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6933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217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45257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1" y="146765"/>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220802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62616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endParaRPr lang="en-US" dirty="0"/>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endParaRPr lang="en-US" dirty="0"/>
          </a:p>
        </p:txBody>
      </p:sp>
    </p:spTree>
    <p:extLst>
      <p:ext uri="{BB962C8B-B14F-4D97-AF65-F5344CB8AC3E}">
        <p14:creationId xmlns:p14="http://schemas.microsoft.com/office/powerpoint/2010/main" val="13582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dirty="0"/>
          </a:p>
        </p:txBody>
      </p:sp>
    </p:spTree>
    <p:extLst>
      <p:ext uri="{BB962C8B-B14F-4D97-AF65-F5344CB8AC3E}">
        <p14:creationId xmlns:p14="http://schemas.microsoft.com/office/powerpoint/2010/main" val="30054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タイトルとコンテンツ" type="obj">
  <p:cSld name="タイトルとコンテンツ">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281528" y="303214"/>
            <a:ext cx="11628800" cy="557200"/>
          </a:xfrm>
          <a:prstGeom prst="rect">
            <a:avLst/>
          </a:prstGeom>
          <a:noFill/>
          <a:ln>
            <a:noFill/>
          </a:ln>
        </p:spPr>
        <p:txBody>
          <a:bodyPr spcFirstLastPara="1" wrap="square" lIns="0" tIns="0" rIns="0" bIns="43158"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3" name="Google Shape;303;p30"/>
          <p:cNvSpPr txBox="1">
            <a:spLocks noGrp="1"/>
          </p:cNvSpPr>
          <p:nvPr>
            <p:ph type="body" idx="1"/>
          </p:nvPr>
        </p:nvSpPr>
        <p:spPr>
          <a:xfrm>
            <a:off x="281528" y="1000125"/>
            <a:ext cx="11628800" cy="5458000"/>
          </a:xfrm>
          <a:prstGeom prst="rect">
            <a:avLst/>
          </a:prstGeom>
          <a:noFill/>
          <a:ln>
            <a:noFill/>
          </a:ln>
        </p:spPr>
        <p:txBody>
          <a:bodyPr spcFirstLastPara="1" wrap="square" lIns="88380" tIns="43158" rIns="88380" bIns="43158" anchor="t" anchorCtr="0">
            <a:noAutofit/>
          </a:bodyPr>
          <a:lstStyle>
            <a:lvl1pPr marL="609463" lvl="0" indent="-457098" algn="l" rtl="0">
              <a:spcBef>
                <a:spcPts val="667"/>
              </a:spcBef>
              <a:spcAft>
                <a:spcPts val="0"/>
              </a:spcAft>
              <a:buSzPts val="1800"/>
              <a:buChar char="■"/>
              <a:defRPr>
                <a:latin typeface="Franklin Gothic"/>
                <a:ea typeface="Franklin Gothic"/>
                <a:cs typeface="Franklin Gothic"/>
                <a:sym typeface="Franklin Gothic"/>
              </a:defRPr>
            </a:lvl1pPr>
            <a:lvl2pPr marL="1218926" lvl="1" indent="-431703" algn="l" rtl="0">
              <a:spcBef>
                <a:spcPts val="667"/>
              </a:spcBef>
              <a:spcAft>
                <a:spcPts val="0"/>
              </a:spcAft>
              <a:buSzPts val="1500"/>
              <a:buChar char="●"/>
              <a:defRPr>
                <a:latin typeface="Franklin Gothic"/>
                <a:ea typeface="Franklin Gothic"/>
                <a:cs typeface="Franklin Gothic"/>
                <a:sym typeface="Franklin Gothic"/>
              </a:defRPr>
            </a:lvl2pPr>
            <a:lvl3pPr marL="1828388" lvl="2" indent="-423239" algn="l" rtl="0">
              <a:spcBef>
                <a:spcPts val="400"/>
              </a:spcBef>
              <a:spcAft>
                <a:spcPts val="0"/>
              </a:spcAft>
              <a:buSzPts val="1400"/>
              <a:buFont typeface="Franklin Gothic"/>
              <a:buChar char="▪"/>
              <a:defRPr>
                <a:latin typeface="Franklin Gothic"/>
                <a:ea typeface="Franklin Gothic"/>
                <a:cs typeface="Franklin Gothic"/>
                <a:sym typeface="Franklin Gothic"/>
              </a:defRPr>
            </a:lvl3pPr>
            <a:lvl4pPr marL="2437852" lvl="3" indent="-406309" algn="l" rtl="0">
              <a:spcBef>
                <a:spcPts val="267"/>
              </a:spcBef>
              <a:spcAft>
                <a:spcPts val="0"/>
              </a:spcAft>
              <a:buSzPts val="1200"/>
              <a:buFont typeface="Franklin Gothic"/>
              <a:buChar char="▪"/>
              <a:defRPr>
                <a:latin typeface="Franklin Gothic"/>
                <a:ea typeface="Franklin Gothic"/>
                <a:cs typeface="Franklin Gothic"/>
                <a:sym typeface="Franklin Gothic"/>
              </a:defRPr>
            </a:lvl4pPr>
            <a:lvl5pPr marL="3047315" lvl="4" indent="-397844" algn="l" rtl="0">
              <a:spcBef>
                <a:spcPts val="133"/>
              </a:spcBef>
              <a:spcAft>
                <a:spcPts val="0"/>
              </a:spcAft>
              <a:buSzPts val="1100"/>
              <a:buFont typeface="Franklin Gothic"/>
              <a:buChar char="▪"/>
              <a:defRPr>
                <a:latin typeface="Franklin Gothic"/>
                <a:ea typeface="Franklin Gothic"/>
                <a:cs typeface="Franklin Gothic"/>
                <a:sym typeface="Franklin Gothic"/>
              </a:defRPr>
            </a:lvl5pPr>
            <a:lvl6pPr marL="3656778" lvl="5" indent="-423239" algn="l" rtl="0">
              <a:spcBef>
                <a:spcPts val="133"/>
              </a:spcBef>
              <a:spcAft>
                <a:spcPts val="0"/>
              </a:spcAft>
              <a:buSzPts val="1400"/>
              <a:buChar char="▪"/>
              <a:defRPr/>
            </a:lvl6pPr>
            <a:lvl7pPr marL="4266241" lvl="6" indent="-423239" algn="l" rtl="0">
              <a:spcBef>
                <a:spcPts val="133"/>
              </a:spcBef>
              <a:spcAft>
                <a:spcPts val="0"/>
              </a:spcAft>
              <a:buSzPts val="1400"/>
              <a:buChar char="▪"/>
              <a:defRPr/>
            </a:lvl7pPr>
            <a:lvl8pPr marL="4875702" lvl="7" indent="-423239" algn="l" rtl="0">
              <a:spcBef>
                <a:spcPts val="133"/>
              </a:spcBef>
              <a:spcAft>
                <a:spcPts val="0"/>
              </a:spcAft>
              <a:buSzPts val="1400"/>
              <a:buChar char="▪"/>
              <a:defRPr/>
            </a:lvl8pPr>
            <a:lvl9pPr marL="5485167" lvl="8" indent="-423239" algn="l" rtl="0">
              <a:spcBef>
                <a:spcPts val="133"/>
              </a:spcBef>
              <a:spcAft>
                <a:spcPts val="0"/>
              </a:spcAft>
              <a:buSzPts val="1400"/>
              <a:buChar char="▪"/>
              <a:defRPr/>
            </a:lvl9pPr>
          </a:lstStyle>
          <a:p>
            <a:endParaRPr/>
          </a:p>
        </p:txBody>
      </p:sp>
    </p:spTree>
    <p:extLst>
      <p:ext uri="{BB962C8B-B14F-4D97-AF65-F5344CB8AC3E}">
        <p14:creationId xmlns:p14="http://schemas.microsoft.com/office/powerpoint/2010/main" val="24687260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5" name="Google Shape;45;p60"/>
          <p:cNvSpPr txBox="1">
            <a:spLocks noGrp="1"/>
          </p:cNvSpPr>
          <p:nvPr>
            <p:ph type="title"/>
          </p:nvPr>
        </p:nvSpPr>
        <p:spPr>
          <a:xfrm>
            <a:off x="415600" y="593367"/>
            <a:ext cx="11360800" cy="763600"/>
          </a:xfrm>
          <a:prstGeom prst="rect">
            <a:avLst/>
          </a:prstGeom>
          <a:noFill/>
          <a:ln>
            <a:noFill/>
          </a:ln>
        </p:spPr>
        <p:txBody>
          <a:bodyPr spcFirstLastPara="1" wrap="square" lIns="121850" tIns="121850" rIns="121850" bIns="121850" anchor="t" anchorCtr="0">
            <a:noAutofit/>
          </a:bodyPr>
          <a:lstStyle>
            <a:lvl1pPr lvl="0" algn="l">
              <a:lnSpc>
                <a:spcPct val="110000"/>
              </a:lnSpc>
              <a:spcBef>
                <a:spcPts val="0"/>
              </a:spcBef>
              <a:spcAft>
                <a:spcPts val="0"/>
              </a:spcAft>
              <a:buClr>
                <a:schemeClr val="accent1"/>
              </a:buClr>
              <a:buSzPts val="2800"/>
              <a:buFont typeface="Arial"/>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60"/>
          <p:cNvSpPr txBox="1">
            <a:spLocks noGrp="1"/>
          </p:cNvSpPr>
          <p:nvPr>
            <p:ph type="body" idx="1"/>
          </p:nvPr>
        </p:nvSpPr>
        <p:spPr>
          <a:xfrm>
            <a:off x="415600" y="1536633"/>
            <a:ext cx="11360800" cy="4555200"/>
          </a:xfrm>
          <a:prstGeom prst="rect">
            <a:avLst/>
          </a:prstGeom>
          <a:noFill/>
          <a:ln>
            <a:noFill/>
          </a:ln>
        </p:spPr>
        <p:txBody>
          <a:bodyPr spcFirstLastPara="1" wrap="square" lIns="121850" tIns="121850" rIns="121850" bIns="121850" anchor="t" anchorCtr="0">
            <a:noAutofit/>
          </a:bodyPr>
          <a:lstStyle>
            <a:lvl1pPr marL="457200" lvl="0" indent="-342900" algn="l">
              <a:lnSpc>
                <a:spcPct val="110000"/>
              </a:lnSpc>
              <a:spcBef>
                <a:spcPts val="0"/>
              </a:spcBef>
              <a:spcAft>
                <a:spcPts val="0"/>
              </a:spcAft>
              <a:buClr>
                <a:schemeClr val="dk2"/>
              </a:buClr>
              <a:buSzPts val="1800"/>
              <a:buChar char="●"/>
              <a:defRPr/>
            </a:lvl1pPr>
            <a:lvl2pPr marL="914400" lvl="1" indent="-317500" algn="l">
              <a:lnSpc>
                <a:spcPct val="110000"/>
              </a:lnSpc>
              <a:spcBef>
                <a:spcPts val="2133"/>
              </a:spcBef>
              <a:spcAft>
                <a:spcPts val="0"/>
              </a:spcAft>
              <a:buClr>
                <a:schemeClr val="dk2"/>
              </a:buClr>
              <a:buSzPts val="1400"/>
              <a:buChar char="○"/>
              <a:defRPr/>
            </a:lvl2pPr>
            <a:lvl3pPr marL="1371600" lvl="2" indent="-317500" algn="l">
              <a:lnSpc>
                <a:spcPct val="110000"/>
              </a:lnSpc>
              <a:spcBef>
                <a:spcPts val="2133"/>
              </a:spcBef>
              <a:spcAft>
                <a:spcPts val="0"/>
              </a:spcAft>
              <a:buClr>
                <a:schemeClr val="dk2"/>
              </a:buClr>
              <a:buSzPts val="1400"/>
              <a:buChar char="■"/>
              <a:defRPr/>
            </a:lvl3pPr>
            <a:lvl4pPr marL="1828800" lvl="3" indent="-317500" algn="l">
              <a:lnSpc>
                <a:spcPct val="110000"/>
              </a:lnSpc>
              <a:spcBef>
                <a:spcPts val="2133"/>
              </a:spcBef>
              <a:spcAft>
                <a:spcPts val="0"/>
              </a:spcAft>
              <a:buClr>
                <a:schemeClr val="dk2"/>
              </a:buClr>
              <a:buSzPts val="1400"/>
              <a:buChar char="●"/>
              <a:defRPr/>
            </a:lvl4pPr>
            <a:lvl5pPr marL="2286000" lvl="4" indent="-317500" algn="l">
              <a:lnSpc>
                <a:spcPct val="110000"/>
              </a:lnSpc>
              <a:spcBef>
                <a:spcPts val="2133"/>
              </a:spcBef>
              <a:spcAft>
                <a:spcPts val="0"/>
              </a:spcAft>
              <a:buClr>
                <a:schemeClr val="dk2"/>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Tree>
    <p:extLst>
      <p:ext uri="{BB962C8B-B14F-4D97-AF65-F5344CB8AC3E}">
        <p14:creationId xmlns:p14="http://schemas.microsoft.com/office/powerpoint/2010/main" val="1359146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タイトルとコンテンツ" type="obj">
  <p:cSld name="タイトルとコンテンツ">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281528" y="303214"/>
            <a:ext cx="11628800" cy="557200"/>
          </a:xfrm>
          <a:prstGeom prst="rect">
            <a:avLst/>
          </a:prstGeom>
          <a:noFill/>
          <a:ln>
            <a:noFill/>
          </a:ln>
        </p:spPr>
        <p:txBody>
          <a:bodyPr spcFirstLastPara="1" wrap="square" lIns="0" tIns="0" rIns="0" bIns="43158"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3" name="Google Shape;303;p30"/>
          <p:cNvSpPr txBox="1">
            <a:spLocks noGrp="1"/>
          </p:cNvSpPr>
          <p:nvPr>
            <p:ph type="body" idx="1"/>
          </p:nvPr>
        </p:nvSpPr>
        <p:spPr>
          <a:xfrm>
            <a:off x="281528" y="1000125"/>
            <a:ext cx="11628800" cy="5458000"/>
          </a:xfrm>
          <a:prstGeom prst="rect">
            <a:avLst/>
          </a:prstGeom>
          <a:noFill/>
          <a:ln>
            <a:noFill/>
          </a:ln>
        </p:spPr>
        <p:txBody>
          <a:bodyPr spcFirstLastPara="1" wrap="square" lIns="88380" tIns="43158" rIns="88380" bIns="43158" anchor="t" anchorCtr="0">
            <a:noAutofit/>
          </a:bodyPr>
          <a:lstStyle>
            <a:lvl1pPr marL="609463" lvl="0" indent="-457098" algn="l" rtl="0">
              <a:spcBef>
                <a:spcPts val="667"/>
              </a:spcBef>
              <a:spcAft>
                <a:spcPts val="0"/>
              </a:spcAft>
              <a:buSzPts val="1800"/>
              <a:buChar char="■"/>
              <a:defRPr>
                <a:latin typeface="Franklin Gothic"/>
                <a:ea typeface="Franklin Gothic"/>
                <a:cs typeface="Franklin Gothic"/>
                <a:sym typeface="Franklin Gothic"/>
              </a:defRPr>
            </a:lvl1pPr>
            <a:lvl2pPr marL="1218926" lvl="1" indent="-431703" algn="l" rtl="0">
              <a:spcBef>
                <a:spcPts val="667"/>
              </a:spcBef>
              <a:spcAft>
                <a:spcPts val="0"/>
              </a:spcAft>
              <a:buSzPts val="1500"/>
              <a:buChar char="●"/>
              <a:defRPr>
                <a:latin typeface="Franklin Gothic"/>
                <a:ea typeface="Franklin Gothic"/>
                <a:cs typeface="Franklin Gothic"/>
                <a:sym typeface="Franklin Gothic"/>
              </a:defRPr>
            </a:lvl2pPr>
            <a:lvl3pPr marL="1828388" lvl="2" indent="-423239" algn="l" rtl="0">
              <a:spcBef>
                <a:spcPts val="400"/>
              </a:spcBef>
              <a:spcAft>
                <a:spcPts val="0"/>
              </a:spcAft>
              <a:buSzPts val="1400"/>
              <a:buFont typeface="Franklin Gothic"/>
              <a:buChar char="▪"/>
              <a:defRPr>
                <a:latin typeface="Franklin Gothic"/>
                <a:ea typeface="Franklin Gothic"/>
                <a:cs typeface="Franklin Gothic"/>
                <a:sym typeface="Franklin Gothic"/>
              </a:defRPr>
            </a:lvl3pPr>
            <a:lvl4pPr marL="2437852" lvl="3" indent="-406309" algn="l" rtl="0">
              <a:spcBef>
                <a:spcPts val="267"/>
              </a:spcBef>
              <a:spcAft>
                <a:spcPts val="0"/>
              </a:spcAft>
              <a:buSzPts val="1200"/>
              <a:buFont typeface="Franklin Gothic"/>
              <a:buChar char="▪"/>
              <a:defRPr>
                <a:latin typeface="Franklin Gothic"/>
                <a:ea typeface="Franklin Gothic"/>
                <a:cs typeface="Franklin Gothic"/>
                <a:sym typeface="Franklin Gothic"/>
              </a:defRPr>
            </a:lvl4pPr>
            <a:lvl5pPr marL="3047315" lvl="4" indent="-397844" algn="l" rtl="0">
              <a:spcBef>
                <a:spcPts val="133"/>
              </a:spcBef>
              <a:spcAft>
                <a:spcPts val="0"/>
              </a:spcAft>
              <a:buSzPts val="1100"/>
              <a:buFont typeface="Franklin Gothic"/>
              <a:buChar char="▪"/>
              <a:defRPr>
                <a:latin typeface="Franklin Gothic"/>
                <a:ea typeface="Franklin Gothic"/>
                <a:cs typeface="Franklin Gothic"/>
                <a:sym typeface="Franklin Gothic"/>
              </a:defRPr>
            </a:lvl5pPr>
            <a:lvl6pPr marL="3656778" lvl="5" indent="-423239" algn="l" rtl="0">
              <a:spcBef>
                <a:spcPts val="133"/>
              </a:spcBef>
              <a:spcAft>
                <a:spcPts val="0"/>
              </a:spcAft>
              <a:buSzPts val="1400"/>
              <a:buChar char="▪"/>
              <a:defRPr/>
            </a:lvl6pPr>
            <a:lvl7pPr marL="4266241" lvl="6" indent="-423239" algn="l" rtl="0">
              <a:spcBef>
                <a:spcPts val="133"/>
              </a:spcBef>
              <a:spcAft>
                <a:spcPts val="0"/>
              </a:spcAft>
              <a:buSzPts val="1400"/>
              <a:buChar char="▪"/>
              <a:defRPr/>
            </a:lvl7pPr>
            <a:lvl8pPr marL="4875702" lvl="7" indent="-423239" algn="l" rtl="0">
              <a:spcBef>
                <a:spcPts val="133"/>
              </a:spcBef>
              <a:spcAft>
                <a:spcPts val="0"/>
              </a:spcAft>
              <a:buSzPts val="1400"/>
              <a:buChar char="▪"/>
              <a:defRPr/>
            </a:lvl8pPr>
            <a:lvl9pPr marL="5485167" lvl="8" indent="-423239" algn="l" rtl="0">
              <a:spcBef>
                <a:spcPts val="133"/>
              </a:spcBef>
              <a:spcAft>
                <a:spcPts val="0"/>
              </a:spcAft>
              <a:buSzPts val="1400"/>
              <a:buChar char="▪"/>
              <a:defRPr/>
            </a:lvl9pPr>
          </a:lstStyle>
          <a:p>
            <a:endParaRPr/>
          </a:p>
        </p:txBody>
      </p:sp>
    </p:spTree>
    <p:extLst>
      <p:ext uri="{BB962C8B-B14F-4D97-AF65-F5344CB8AC3E}">
        <p14:creationId xmlns:p14="http://schemas.microsoft.com/office/powerpoint/2010/main" val="27860380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2_Title and Bullets">
  <p:cSld name="2_Title and Bullets">
    <p:spTree>
      <p:nvGrpSpPr>
        <p:cNvPr id="1" name="Shape 40"/>
        <p:cNvGrpSpPr/>
        <p:nvPr/>
      </p:nvGrpSpPr>
      <p:grpSpPr>
        <a:xfrm>
          <a:off x="0" y="0"/>
          <a:ext cx="0" cy="0"/>
          <a:chOff x="0" y="0"/>
          <a:chExt cx="0" cy="0"/>
        </a:xfrm>
      </p:grpSpPr>
      <p:sp>
        <p:nvSpPr>
          <p:cNvPr id="41" name="Google Shape;41;p59"/>
          <p:cNvSpPr txBox="1">
            <a:spLocks noGrp="1"/>
          </p:cNvSpPr>
          <p:nvPr>
            <p:ph type="title"/>
          </p:nvPr>
        </p:nvSpPr>
        <p:spPr>
          <a:xfrm>
            <a:off x="838200" y="146124"/>
            <a:ext cx="10515600" cy="65442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9"/>
          <p:cNvSpPr txBox="1">
            <a:spLocks noGrp="1"/>
          </p:cNvSpPr>
          <p:nvPr>
            <p:ph type="body" idx="1"/>
          </p:nvPr>
        </p:nvSpPr>
        <p:spPr>
          <a:xfrm>
            <a:off x="838200" y="1148080"/>
            <a:ext cx="10515600" cy="4855559"/>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9"/>
          <p:cNvSpPr txBox="1">
            <a:spLocks noGrp="1"/>
          </p:cNvSpPr>
          <p:nvPr>
            <p:ph type="body" idx="2"/>
          </p:nvPr>
        </p:nvSpPr>
        <p:spPr>
          <a:xfrm>
            <a:off x="7528956" y="6594475"/>
            <a:ext cx="4551284" cy="263525"/>
          </a:xfrm>
          <a:prstGeom prst="rect">
            <a:avLst/>
          </a:prstGeom>
          <a:noFill/>
          <a:ln>
            <a:noFill/>
          </a:ln>
        </p:spPr>
        <p:txBody>
          <a:bodyPr spcFirstLastPara="1" wrap="square" lIns="91400" tIns="45700" rIns="91400" bIns="45700" anchor="t" anchorCtr="0">
            <a:noAutofit/>
          </a:bodyPr>
          <a:lstStyle>
            <a:lvl1pPr marL="457200" lvl="0" indent="-228600" algn="r">
              <a:lnSpc>
                <a:spcPct val="110000"/>
              </a:lnSpc>
              <a:spcBef>
                <a:spcPts val="900"/>
              </a:spcBef>
              <a:spcAft>
                <a:spcPts val="0"/>
              </a:spcAft>
              <a:buClr>
                <a:schemeClr val="lt1"/>
              </a:buClr>
              <a:buSzPts val="1000"/>
              <a:buNone/>
              <a:defRPr sz="1000">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228600" algn="l">
              <a:lnSpc>
                <a:spcPct val="110000"/>
              </a:lnSpc>
              <a:spcBef>
                <a:spcPts val="900"/>
              </a:spcBef>
              <a:spcAft>
                <a:spcPts val="0"/>
              </a:spcAft>
              <a:buClr>
                <a:schemeClr val="dk2"/>
              </a:buClr>
              <a:buSzPts val="2000"/>
              <a:buNone/>
              <a:defRPr/>
            </a:lvl3pPr>
            <a:lvl4pPr marL="1828800" lvl="3" indent="-228600" algn="l">
              <a:lnSpc>
                <a:spcPct val="110000"/>
              </a:lnSpc>
              <a:spcBef>
                <a:spcPts val="900"/>
              </a:spcBef>
              <a:spcAft>
                <a:spcPts val="0"/>
              </a:spcAft>
              <a:buClr>
                <a:schemeClr val="dk2"/>
              </a:buClr>
              <a:buSzPts val="1800"/>
              <a:buNone/>
              <a:defRPr/>
            </a:lvl4pPr>
            <a:lvl5pPr marL="2286000" lvl="4" indent="-228600" algn="l">
              <a:lnSpc>
                <a:spcPct val="110000"/>
              </a:lnSpc>
              <a:spcBef>
                <a:spcPts val="9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9488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37"/>
        <p:cNvGrpSpPr/>
        <p:nvPr/>
      </p:nvGrpSpPr>
      <p:grpSpPr>
        <a:xfrm>
          <a:off x="0" y="0"/>
          <a:ext cx="0" cy="0"/>
          <a:chOff x="0" y="0"/>
          <a:chExt cx="0" cy="0"/>
        </a:xfrm>
      </p:grpSpPr>
      <p:sp>
        <p:nvSpPr>
          <p:cNvPr id="38" name="Google Shape;38;p58"/>
          <p:cNvSpPr txBox="1">
            <a:spLocks noGrp="1"/>
          </p:cNvSpPr>
          <p:nvPr>
            <p:ph type="title"/>
          </p:nvPr>
        </p:nvSpPr>
        <p:spPr>
          <a:xfrm>
            <a:off x="609600" y="237150"/>
            <a:ext cx="10972800" cy="822940"/>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3200"/>
              <a:buFont typeface="Avenir"/>
              <a:buNone/>
              <a:defRPr>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8"/>
          <p:cNvSpPr txBox="1">
            <a:spLocks noGrp="1"/>
          </p:cNvSpPr>
          <p:nvPr>
            <p:ph type="body" idx="1"/>
          </p:nvPr>
        </p:nvSpPr>
        <p:spPr>
          <a:xfrm>
            <a:off x="609600" y="1382120"/>
            <a:ext cx="10972800" cy="4938323"/>
          </a:xfrm>
          <a:prstGeom prst="rect">
            <a:avLst/>
          </a:prstGeom>
          <a:noFill/>
          <a:ln>
            <a:noFill/>
          </a:ln>
        </p:spPr>
        <p:txBody>
          <a:bodyPr spcFirstLastPara="1" wrap="square" lIns="91400" tIns="45700" rIns="91400" bIns="45700" anchor="t" anchorCtr="0">
            <a:noAutofit/>
          </a:bodyPr>
          <a:lstStyle>
            <a:lvl1pPr marL="457200" lvl="0" indent="-406400" algn="l">
              <a:lnSpc>
                <a:spcPct val="110000"/>
              </a:lnSpc>
              <a:spcBef>
                <a:spcPts val="900"/>
              </a:spcBef>
              <a:spcAft>
                <a:spcPts val="0"/>
              </a:spcAft>
              <a:buClr>
                <a:srgbClr val="AB3C19"/>
              </a:buClr>
              <a:buSzPts val="2800"/>
              <a:buChar char="•"/>
              <a:defRPr>
                <a:latin typeface="Avenir"/>
                <a:ea typeface="Avenir"/>
                <a:cs typeface="Avenir"/>
                <a:sym typeface="Avenir"/>
              </a:defRPr>
            </a:lvl1pPr>
            <a:lvl2pPr marL="914400" lvl="1" indent="-381000" algn="l">
              <a:lnSpc>
                <a:spcPct val="110000"/>
              </a:lnSpc>
              <a:spcBef>
                <a:spcPts val="900"/>
              </a:spcBef>
              <a:spcAft>
                <a:spcPts val="0"/>
              </a:spcAft>
              <a:buClr>
                <a:srgbClr val="AB3C19"/>
              </a:buClr>
              <a:buSzPts val="2400"/>
              <a:buChar char="−"/>
              <a:defRPr>
                <a:latin typeface="Avenir"/>
                <a:ea typeface="Avenir"/>
                <a:cs typeface="Avenir"/>
                <a:sym typeface="Avenir"/>
              </a:defRPr>
            </a:lvl2pPr>
            <a:lvl3pPr marL="1371600" lvl="2" indent="-355600" algn="l">
              <a:lnSpc>
                <a:spcPct val="110000"/>
              </a:lnSpc>
              <a:spcBef>
                <a:spcPts val="900"/>
              </a:spcBef>
              <a:spcAft>
                <a:spcPts val="0"/>
              </a:spcAft>
              <a:buClr>
                <a:srgbClr val="AB3C19"/>
              </a:buClr>
              <a:buSzPts val="2000"/>
              <a:buChar char="•"/>
              <a:defRPr>
                <a:latin typeface="Avenir"/>
                <a:ea typeface="Avenir"/>
                <a:cs typeface="Avenir"/>
                <a:sym typeface="Avenir"/>
              </a:defRPr>
            </a:lvl3pPr>
            <a:lvl4pPr marL="1828800" lvl="3" indent="-342900" algn="l">
              <a:lnSpc>
                <a:spcPct val="110000"/>
              </a:lnSpc>
              <a:spcBef>
                <a:spcPts val="900"/>
              </a:spcBef>
              <a:spcAft>
                <a:spcPts val="0"/>
              </a:spcAft>
              <a:buClr>
                <a:srgbClr val="AB3C19"/>
              </a:buClr>
              <a:buSzPts val="1800"/>
              <a:buChar char="•"/>
              <a:defRPr>
                <a:latin typeface="Avenir"/>
                <a:ea typeface="Avenir"/>
                <a:cs typeface="Avenir"/>
                <a:sym typeface="Avenir"/>
              </a:defRPr>
            </a:lvl4pPr>
            <a:lvl5pPr marL="2286000" lvl="4" indent="-342900" algn="l">
              <a:lnSpc>
                <a:spcPct val="110000"/>
              </a:lnSpc>
              <a:spcBef>
                <a:spcPts val="900"/>
              </a:spcBef>
              <a:spcAft>
                <a:spcPts val="0"/>
              </a:spcAft>
              <a:buClr>
                <a:srgbClr val="AB3C19"/>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6935691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Slide (orange)" type="title">
  <p:cSld name="Title Slide (orange)">
    <p:spTree>
      <p:nvGrpSpPr>
        <p:cNvPr id="1" name="Shape 20"/>
        <p:cNvGrpSpPr/>
        <p:nvPr/>
      </p:nvGrpSpPr>
      <p:grpSpPr>
        <a:xfrm>
          <a:off x="0" y="0"/>
          <a:ext cx="0" cy="0"/>
          <a:chOff x="0" y="0"/>
          <a:chExt cx="0" cy="0"/>
        </a:xfrm>
      </p:grpSpPr>
      <p:sp>
        <p:nvSpPr>
          <p:cNvPr id="21" name="Google Shape;21;p55"/>
          <p:cNvSpPr/>
          <p:nvPr/>
        </p:nvSpPr>
        <p:spPr>
          <a:xfrm>
            <a:off x="536028" y="942970"/>
            <a:ext cx="11119944" cy="4059610"/>
          </a:xfrm>
          <a:prstGeom prst="rect">
            <a:avLst/>
          </a:prstGeom>
          <a:solidFill>
            <a:schemeClr val="accent1"/>
          </a:solidFill>
          <a:ln w="25400" cap="flat" cmpd="sng">
            <a:solidFill>
              <a:schemeClr val="lt1"/>
            </a:solidFill>
            <a:prstDash val="solid"/>
            <a:miter lim="800000"/>
            <a:headEnd type="none" w="sm" len="sm"/>
            <a:tailEnd type="none" w="sm" len="sm"/>
          </a:ln>
          <a:effectLst>
            <a:outerShdw blurRad="211568" sx="102000" sy="102000" algn="ctr" rotWithShape="0">
              <a:srgbClr val="000000">
                <a:alpha val="9411"/>
              </a:srgbClr>
            </a:outerShdw>
          </a:effectLst>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22" name="Google Shape;22;p55"/>
          <p:cNvSpPr txBox="1">
            <a:spLocks noGrp="1"/>
          </p:cNvSpPr>
          <p:nvPr>
            <p:ph type="ctrTitle"/>
          </p:nvPr>
        </p:nvSpPr>
        <p:spPr>
          <a:xfrm>
            <a:off x="914400" y="867155"/>
            <a:ext cx="10363200" cy="2387600"/>
          </a:xfrm>
          <a:prstGeom prst="rect">
            <a:avLst/>
          </a:prstGeom>
          <a:noFill/>
          <a:ln>
            <a:noFill/>
          </a:ln>
        </p:spPr>
        <p:txBody>
          <a:bodyPr spcFirstLastPara="1" wrap="square" lIns="91400" tIns="45700" rIns="91400" bIns="45700" anchor="b" anchorCtr="0">
            <a:noAutofit/>
          </a:bodyPr>
          <a:lstStyle>
            <a:lvl1pPr lvl="0" algn="ctr">
              <a:lnSpc>
                <a:spcPct val="11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subTitle" idx="1"/>
          </p:nvPr>
        </p:nvSpPr>
        <p:spPr>
          <a:xfrm>
            <a:off x="1524000" y="3346829"/>
            <a:ext cx="9144000" cy="1655762"/>
          </a:xfrm>
          <a:prstGeom prst="rect">
            <a:avLst/>
          </a:prstGeom>
          <a:noFill/>
          <a:ln>
            <a:noFill/>
          </a:ln>
        </p:spPr>
        <p:txBody>
          <a:bodyPr spcFirstLastPara="1" wrap="square" lIns="91400" tIns="45700" rIns="91400" bIns="45700" anchor="t" anchorCtr="0">
            <a:noAutofit/>
          </a:bodyPr>
          <a:lstStyle>
            <a:lvl1pPr lvl="0" algn="ctr">
              <a:lnSpc>
                <a:spcPct val="110000"/>
              </a:lnSpc>
              <a:spcBef>
                <a:spcPts val="900"/>
              </a:spcBef>
              <a:spcAft>
                <a:spcPts val="0"/>
              </a:spcAft>
              <a:buClr>
                <a:schemeClr val="lt1"/>
              </a:buClr>
              <a:buSzPts val="2400"/>
              <a:buNone/>
              <a:defRPr sz="2400">
                <a:solidFill>
                  <a:schemeClr val="lt1"/>
                </a:solidFill>
              </a:defRPr>
            </a:lvl1pPr>
            <a:lvl2pPr lvl="1" algn="ctr">
              <a:lnSpc>
                <a:spcPct val="110000"/>
              </a:lnSpc>
              <a:spcBef>
                <a:spcPts val="900"/>
              </a:spcBef>
              <a:spcAft>
                <a:spcPts val="0"/>
              </a:spcAft>
              <a:buClr>
                <a:schemeClr val="dk2"/>
              </a:buClr>
              <a:buSzPts val="2000"/>
              <a:buNone/>
              <a:defRPr sz="2000"/>
            </a:lvl2pPr>
            <a:lvl3pPr lvl="2" algn="ctr">
              <a:lnSpc>
                <a:spcPct val="110000"/>
              </a:lnSpc>
              <a:spcBef>
                <a:spcPts val="900"/>
              </a:spcBef>
              <a:spcAft>
                <a:spcPts val="0"/>
              </a:spcAft>
              <a:buClr>
                <a:schemeClr val="dk2"/>
              </a:buClr>
              <a:buSzPts val="1800"/>
              <a:buNone/>
              <a:defRPr sz="1800"/>
            </a:lvl3pPr>
            <a:lvl4pPr lvl="3" algn="ctr">
              <a:lnSpc>
                <a:spcPct val="110000"/>
              </a:lnSpc>
              <a:spcBef>
                <a:spcPts val="900"/>
              </a:spcBef>
              <a:spcAft>
                <a:spcPts val="0"/>
              </a:spcAft>
              <a:buClr>
                <a:schemeClr val="dk2"/>
              </a:buClr>
              <a:buSzPts val="1600"/>
              <a:buNone/>
              <a:defRPr sz="1600"/>
            </a:lvl4pPr>
            <a:lvl5pPr lvl="4" algn="ctr">
              <a:lnSpc>
                <a:spcPct val="110000"/>
              </a:lnSpc>
              <a:spcBef>
                <a:spcPts val="9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55"/>
          <p:cNvSpPr txBox="1"/>
          <p:nvPr/>
        </p:nvSpPr>
        <p:spPr>
          <a:xfrm>
            <a:off x="265545" y="6576535"/>
            <a:ext cx="1775129" cy="246221"/>
          </a:xfrm>
          <a:prstGeom prst="rect">
            <a:avLst/>
          </a:prstGeom>
          <a:noFill/>
          <a:ln>
            <a:noFill/>
          </a:ln>
        </p:spPr>
        <p:txBody>
          <a:bodyPr spcFirstLastPara="1" wrap="square" lIns="91400" tIns="45700" rIns="91400"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   openid.net</a:t>
            </a:r>
            <a:endParaRPr sz="1000" b="0" i="0" u="none" strike="noStrike" cap="none" dirty="0">
              <a:solidFill>
                <a:schemeClr val="lt1"/>
              </a:solidFill>
              <a:latin typeface="Arial"/>
              <a:ea typeface="Arial"/>
              <a:cs typeface="Arial"/>
              <a:sym typeface="Arial"/>
            </a:endParaRPr>
          </a:p>
        </p:txBody>
      </p:sp>
      <p:sp>
        <p:nvSpPr>
          <p:cNvPr id="25" name="Google Shape;25;p55"/>
          <p:cNvSpPr txBox="1"/>
          <p:nvPr/>
        </p:nvSpPr>
        <p:spPr>
          <a:xfrm>
            <a:off x="-33453" y="6576535"/>
            <a:ext cx="450166" cy="246221"/>
          </a:xfrm>
          <a:prstGeom prst="rect">
            <a:avLst/>
          </a:prstGeom>
          <a:no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a:t>
            </a:fld>
            <a:endParaRPr sz="1000" b="0" i="0" u="none" strike="noStrike" cap="none" dirty="0">
              <a:solidFill>
                <a:schemeClr val="lt1"/>
              </a:solidFill>
              <a:latin typeface="Arial"/>
              <a:ea typeface="Arial"/>
              <a:cs typeface="Arial"/>
              <a:sym typeface="Arial"/>
            </a:endParaRPr>
          </a:p>
        </p:txBody>
      </p:sp>
      <p:cxnSp>
        <p:nvCxnSpPr>
          <p:cNvPr id="26" name="Google Shape;26;p55"/>
          <p:cNvCxnSpPr/>
          <p:nvPr/>
        </p:nvCxnSpPr>
        <p:spPr>
          <a:xfrm>
            <a:off x="1288799" y="6701882"/>
            <a:ext cx="9614405" cy="0"/>
          </a:xfrm>
          <a:prstGeom prst="straightConnector1">
            <a:avLst/>
          </a:prstGeom>
          <a:noFill/>
          <a:ln w="12700" cap="flat" cmpd="sng">
            <a:solidFill>
              <a:schemeClr val="lt1"/>
            </a:solidFill>
            <a:prstDash val="solid"/>
            <a:miter lim="800000"/>
            <a:headEnd type="none" w="sm" len="sm"/>
            <a:tailEnd type="none" w="sm" len="sm"/>
          </a:ln>
        </p:spPr>
      </p:cxnSp>
      <p:pic>
        <p:nvPicPr>
          <p:cNvPr id="27" name="Google Shape;27;p55" descr="A picture containing text, clipart&#10;&#10;Description automatically generated"/>
          <p:cNvPicPr preferRelativeResize="0"/>
          <p:nvPr/>
        </p:nvPicPr>
        <p:blipFill rotWithShape="1">
          <a:blip r:embed="rId2">
            <a:alphaModFix/>
          </a:blip>
          <a:srcRect/>
          <a:stretch/>
        </p:blipFill>
        <p:spPr>
          <a:xfrm>
            <a:off x="11067046" y="6438521"/>
            <a:ext cx="1056640" cy="384233"/>
          </a:xfrm>
          <a:prstGeom prst="rect">
            <a:avLst/>
          </a:prstGeom>
          <a:noFill/>
          <a:ln>
            <a:noFill/>
          </a:ln>
        </p:spPr>
      </p:pic>
      <p:sp>
        <p:nvSpPr>
          <p:cNvPr id="28" name="Google Shape;28;p55"/>
          <p:cNvSpPr/>
          <p:nvPr/>
        </p:nvSpPr>
        <p:spPr>
          <a:xfrm>
            <a:off x="0" y="5691351"/>
            <a:ext cx="12192000" cy="1174520"/>
          </a:xfrm>
          <a:prstGeom prst="rect">
            <a:avLst/>
          </a:prstGeom>
          <a:solidFill>
            <a:schemeClr val="lt1"/>
          </a:soli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pic>
        <p:nvPicPr>
          <p:cNvPr id="29" name="Google Shape;29;p55" descr="Logo&#10;&#10;Description automatically generated"/>
          <p:cNvPicPr preferRelativeResize="0"/>
          <p:nvPr/>
        </p:nvPicPr>
        <p:blipFill rotWithShape="1">
          <a:blip r:embed="rId3">
            <a:alphaModFix/>
          </a:blip>
          <a:srcRect/>
          <a:stretch/>
        </p:blipFill>
        <p:spPr>
          <a:xfrm>
            <a:off x="4484232" y="5414078"/>
            <a:ext cx="3223536" cy="1172194"/>
          </a:xfrm>
          <a:prstGeom prst="rect">
            <a:avLst/>
          </a:prstGeom>
          <a:noFill/>
          <a:ln>
            <a:noFill/>
          </a:ln>
        </p:spPr>
      </p:pic>
    </p:spTree>
    <p:extLst>
      <p:ext uri="{BB962C8B-B14F-4D97-AF65-F5344CB8AC3E}">
        <p14:creationId xmlns:p14="http://schemas.microsoft.com/office/powerpoint/2010/main" val="43658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_Title and Bullets">
  <p:cSld name="1_Title and Bullets">
    <p:spTree>
      <p:nvGrpSpPr>
        <p:cNvPr id="1" name="Shape 30"/>
        <p:cNvGrpSpPr/>
        <p:nvPr/>
      </p:nvGrpSpPr>
      <p:grpSpPr>
        <a:xfrm>
          <a:off x="0" y="0"/>
          <a:ext cx="0" cy="0"/>
          <a:chOff x="0" y="0"/>
          <a:chExt cx="0" cy="0"/>
        </a:xfrm>
      </p:grpSpPr>
      <p:sp>
        <p:nvSpPr>
          <p:cNvPr id="31" name="Google Shape;31;p56"/>
          <p:cNvSpPr txBox="1">
            <a:spLocks noGrp="1"/>
          </p:cNvSpPr>
          <p:nvPr>
            <p:ph type="title"/>
          </p:nvPr>
        </p:nvSpPr>
        <p:spPr>
          <a:xfrm>
            <a:off x="838200" y="473336"/>
            <a:ext cx="10515600" cy="65442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6"/>
          <p:cNvSpPr txBox="1">
            <a:spLocks noGrp="1"/>
          </p:cNvSpPr>
          <p:nvPr>
            <p:ph type="body" idx="1"/>
          </p:nvPr>
        </p:nvSpPr>
        <p:spPr>
          <a:xfrm>
            <a:off x="838200" y="1148080"/>
            <a:ext cx="10515600" cy="4855559"/>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6"/>
          <p:cNvSpPr txBox="1">
            <a:spLocks noGrp="1"/>
          </p:cNvSpPr>
          <p:nvPr>
            <p:ph type="body" idx="2"/>
          </p:nvPr>
        </p:nvSpPr>
        <p:spPr>
          <a:xfrm>
            <a:off x="7528956" y="6594475"/>
            <a:ext cx="4551284" cy="263525"/>
          </a:xfrm>
          <a:prstGeom prst="rect">
            <a:avLst/>
          </a:prstGeom>
          <a:noFill/>
          <a:ln>
            <a:noFill/>
          </a:ln>
        </p:spPr>
        <p:txBody>
          <a:bodyPr spcFirstLastPara="1" wrap="square" lIns="91400" tIns="45700" rIns="91400" bIns="45700" anchor="t" anchorCtr="0">
            <a:noAutofit/>
          </a:bodyPr>
          <a:lstStyle>
            <a:lvl1pPr marL="457200" lvl="0" indent="-228600" algn="r">
              <a:lnSpc>
                <a:spcPct val="110000"/>
              </a:lnSpc>
              <a:spcBef>
                <a:spcPts val="900"/>
              </a:spcBef>
              <a:spcAft>
                <a:spcPts val="0"/>
              </a:spcAft>
              <a:buClr>
                <a:schemeClr val="lt1"/>
              </a:buClr>
              <a:buSzPts val="1000"/>
              <a:buNone/>
              <a:defRPr sz="1000">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228600" algn="l">
              <a:lnSpc>
                <a:spcPct val="110000"/>
              </a:lnSpc>
              <a:spcBef>
                <a:spcPts val="900"/>
              </a:spcBef>
              <a:spcAft>
                <a:spcPts val="0"/>
              </a:spcAft>
              <a:buClr>
                <a:schemeClr val="dk2"/>
              </a:buClr>
              <a:buSzPts val="2000"/>
              <a:buNone/>
              <a:defRPr/>
            </a:lvl3pPr>
            <a:lvl4pPr marL="1828800" lvl="3" indent="-228600" algn="l">
              <a:lnSpc>
                <a:spcPct val="110000"/>
              </a:lnSpc>
              <a:spcBef>
                <a:spcPts val="900"/>
              </a:spcBef>
              <a:spcAft>
                <a:spcPts val="0"/>
              </a:spcAft>
              <a:buClr>
                <a:schemeClr val="dk2"/>
              </a:buClr>
              <a:buSzPts val="1800"/>
              <a:buNone/>
              <a:defRPr/>
            </a:lvl4pPr>
            <a:lvl5pPr marL="2286000" lvl="4" indent="-228600" algn="l">
              <a:lnSpc>
                <a:spcPct val="110000"/>
              </a:lnSpc>
              <a:spcBef>
                <a:spcPts val="9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667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4"/>
        <p:cNvGrpSpPr/>
        <p:nvPr/>
      </p:nvGrpSpPr>
      <p:grpSpPr>
        <a:xfrm>
          <a:off x="0" y="0"/>
          <a:ext cx="0" cy="0"/>
          <a:chOff x="0" y="0"/>
          <a:chExt cx="0" cy="0"/>
        </a:xfrm>
      </p:grpSpPr>
      <p:sp>
        <p:nvSpPr>
          <p:cNvPr id="35" name="Google Shape;35;p57"/>
          <p:cNvSpPr txBox="1">
            <a:spLocks noGrp="1"/>
          </p:cNvSpPr>
          <p:nvPr>
            <p:ph type="title"/>
          </p:nvPr>
        </p:nvSpPr>
        <p:spPr>
          <a:xfrm>
            <a:off x="838200" y="473336"/>
            <a:ext cx="10515600" cy="1023710"/>
          </a:xfrm>
          <a:prstGeom prst="rect">
            <a:avLst/>
          </a:prstGeom>
          <a:noFill/>
          <a:ln>
            <a:noFill/>
          </a:ln>
        </p:spPr>
        <p:txBody>
          <a:bodyPr spcFirstLastPara="1" wrap="square" lIns="91400" tIns="45700" rIns="91400" bIns="45700" anchor="t" anchorCtr="0">
            <a:normAutofit/>
          </a:bodyPr>
          <a:lstStyle>
            <a:lvl1pPr lvl="0" algn="l">
              <a:lnSpc>
                <a:spcPct val="110000"/>
              </a:lnSpc>
              <a:spcBef>
                <a:spcPts val="0"/>
              </a:spcBef>
              <a:spcAft>
                <a:spcPts val="0"/>
              </a:spcAft>
              <a:buClr>
                <a:schemeClr val="accent1"/>
              </a:buClr>
              <a:buSzPts val="3200"/>
              <a:buFont typeface="Arial Black"/>
              <a:buNone/>
              <a:defRPr sz="3200" b="1" i="0">
                <a:solidFill>
                  <a:schemeClr val="accent1"/>
                </a:solidFill>
                <a:latin typeface="Arial Black"/>
                <a:ea typeface="Arial Black"/>
                <a:cs typeface="Arial Black"/>
                <a:sym typeface="Arial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body" idx="1"/>
          </p:nvPr>
        </p:nvSpPr>
        <p:spPr>
          <a:xfrm>
            <a:off x="838200" y="1631981"/>
            <a:ext cx="10515600" cy="4351338"/>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988310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37"/>
        <p:cNvGrpSpPr/>
        <p:nvPr/>
      </p:nvGrpSpPr>
      <p:grpSpPr>
        <a:xfrm>
          <a:off x="0" y="0"/>
          <a:ext cx="0" cy="0"/>
          <a:chOff x="0" y="0"/>
          <a:chExt cx="0" cy="0"/>
        </a:xfrm>
      </p:grpSpPr>
      <p:sp>
        <p:nvSpPr>
          <p:cNvPr id="38" name="Google Shape;38;p58"/>
          <p:cNvSpPr txBox="1">
            <a:spLocks noGrp="1"/>
          </p:cNvSpPr>
          <p:nvPr>
            <p:ph type="title"/>
          </p:nvPr>
        </p:nvSpPr>
        <p:spPr>
          <a:xfrm>
            <a:off x="609600" y="237150"/>
            <a:ext cx="10972800" cy="822940"/>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3200"/>
              <a:buFont typeface="Avenir"/>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8"/>
          <p:cNvSpPr txBox="1">
            <a:spLocks noGrp="1"/>
          </p:cNvSpPr>
          <p:nvPr>
            <p:ph type="body" idx="1"/>
          </p:nvPr>
        </p:nvSpPr>
        <p:spPr>
          <a:xfrm>
            <a:off x="609600" y="1382120"/>
            <a:ext cx="10972800" cy="4938323"/>
          </a:xfrm>
          <a:prstGeom prst="rect">
            <a:avLst/>
          </a:prstGeom>
          <a:noFill/>
          <a:ln>
            <a:noFill/>
          </a:ln>
        </p:spPr>
        <p:txBody>
          <a:bodyPr spcFirstLastPara="1" wrap="square" lIns="91400" tIns="45700" rIns="91400" bIns="45700" anchor="t" anchorCtr="0">
            <a:noAutofit/>
          </a:bodyPr>
          <a:lstStyle>
            <a:lvl1pPr marL="457200" lvl="0" indent="-406400" algn="l">
              <a:lnSpc>
                <a:spcPct val="110000"/>
              </a:lnSpc>
              <a:spcBef>
                <a:spcPts val="900"/>
              </a:spcBef>
              <a:spcAft>
                <a:spcPts val="0"/>
              </a:spcAft>
              <a:buClr>
                <a:srgbClr val="AB3C19"/>
              </a:buClr>
              <a:buSzPts val="2800"/>
              <a:buChar char="•"/>
              <a:defRPr>
                <a:latin typeface="Avenir"/>
                <a:ea typeface="Avenir"/>
                <a:cs typeface="Avenir"/>
                <a:sym typeface="Avenir"/>
              </a:defRPr>
            </a:lvl1pPr>
            <a:lvl2pPr marL="914400" lvl="1" indent="-381000" algn="l">
              <a:lnSpc>
                <a:spcPct val="110000"/>
              </a:lnSpc>
              <a:spcBef>
                <a:spcPts val="900"/>
              </a:spcBef>
              <a:spcAft>
                <a:spcPts val="0"/>
              </a:spcAft>
              <a:buClr>
                <a:srgbClr val="AB3C19"/>
              </a:buClr>
              <a:buSzPts val="2400"/>
              <a:buChar char="−"/>
              <a:defRPr>
                <a:latin typeface="Avenir"/>
                <a:ea typeface="Avenir"/>
                <a:cs typeface="Avenir"/>
                <a:sym typeface="Avenir"/>
              </a:defRPr>
            </a:lvl2pPr>
            <a:lvl3pPr marL="1371600" lvl="2" indent="-355600" algn="l">
              <a:lnSpc>
                <a:spcPct val="110000"/>
              </a:lnSpc>
              <a:spcBef>
                <a:spcPts val="900"/>
              </a:spcBef>
              <a:spcAft>
                <a:spcPts val="0"/>
              </a:spcAft>
              <a:buClr>
                <a:srgbClr val="AB3C19"/>
              </a:buClr>
              <a:buSzPts val="2000"/>
              <a:buChar char="•"/>
              <a:defRPr>
                <a:latin typeface="Avenir"/>
                <a:ea typeface="Avenir"/>
                <a:cs typeface="Avenir"/>
                <a:sym typeface="Avenir"/>
              </a:defRPr>
            </a:lvl3pPr>
            <a:lvl4pPr marL="1828800" lvl="3" indent="-342900" algn="l">
              <a:lnSpc>
                <a:spcPct val="110000"/>
              </a:lnSpc>
              <a:spcBef>
                <a:spcPts val="900"/>
              </a:spcBef>
              <a:spcAft>
                <a:spcPts val="0"/>
              </a:spcAft>
              <a:buClr>
                <a:srgbClr val="AB3C19"/>
              </a:buClr>
              <a:buSzPts val="1800"/>
              <a:buChar char="•"/>
              <a:defRPr>
                <a:latin typeface="Avenir"/>
                <a:ea typeface="Avenir"/>
                <a:cs typeface="Avenir"/>
                <a:sym typeface="Avenir"/>
              </a:defRPr>
            </a:lvl4pPr>
            <a:lvl5pPr marL="2286000" lvl="4" indent="-342900" algn="l">
              <a:lnSpc>
                <a:spcPct val="110000"/>
              </a:lnSpc>
              <a:spcBef>
                <a:spcPts val="900"/>
              </a:spcBef>
              <a:spcAft>
                <a:spcPts val="0"/>
              </a:spcAft>
              <a:buClr>
                <a:srgbClr val="AB3C19"/>
              </a:buClr>
              <a:buSzPts val="1800"/>
              <a:buChar char="•"/>
              <a:defRPr>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3499808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_Title and Bullets">
  <p:cSld name="2_Title and Bullets">
    <p:spTree>
      <p:nvGrpSpPr>
        <p:cNvPr id="1" name="Shape 40"/>
        <p:cNvGrpSpPr/>
        <p:nvPr/>
      </p:nvGrpSpPr>
      <p:grpSpPr>
        <a:xfrm>
          <a:off x="0" y="0"/>
          <a:ext cx="0" cy="0"/>
          <a:chOff x="0" y="0"/>
          <a:chExt cx="0" cy="0"/>
        </a:xfrm>
      </p:grpSpPr>
      <p:sp>
        <p:nvSpPr>
          <p:cNvPr id="41" name="Google Shape;41;p59"/>
          <p:cNvSpPr txBox="1">
            <a:spLocks noGrp="1"/>
          </p:cNvSpPr>
          <p:nvPr>
            <p:ph type="title"/>
          </p:nvPr>
        </p:nvSpPr>
        <p:spPr>
          <a:xfrm>
            <a:off x="838200" y="146124"/>
            <a:ext cx="10515600" cy="65442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1"/>
          </p:nvPr>
        </p:nvSpPr>
        <p:spPr>
          <a:xfrm>
            <a:off x="838200" y="1148080"/>
            <a:ext cx="10515600" cy="4855559"/>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9"/>
          <p:cNvSpPr txBox="1">
            <a:spLocks noGrp="1"/>
          </p:cNvSpPr>
          <p:nvPr>
            <p:ph type="body" idx="2"/>
          </p:nvPr>
        </p:nvSpPr>
        <p:spPr>
          <a:xfrm>
            <a:off x="7528956" y="6594475"/>
            <a:ext cx="4551284" cy="263525"/>
          </a:xfrm>
          <a:prstGeom prst="rect">
            <a:avLst/>
          </a:prstGeom>
          <a:noFill/>
          <a:ln>
            <a:noFill/>
          </a:ln>
        </p:spPr>
        <p:txBody>
          <a:bodyPr spcFirstLastPara="1" wrap="square" lIns="91400" tIns="45700" rIns="91400" bIns="45700" anchor="t" anchorCtr="0">
            <a:noAutofit/>
          </a:bodyPr>
          <a:lstStyle>
            <a:lvl1pPr marL="457200" lvl="0" indent="-228600" algn="r">
              <a:lnSpc>
                <a:spcPct val="110000"/>
              </a:lnSpc>
              <a:spcBef>
                <a:spcPts val="900"/>
              </a:spcBef>
              <a:spcAft>
                <a:spcPts val="0"/>
              </a:spcAft>
              <a:buClr>
                <a:schemeClr val="lt1"/>
              </a:buClr>
              <a:buSzPts val="1000"/>
              <a:buNone/>
              <a:defRPr sz="1000">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228600" algn="l">
              <a:lnSpc>
                <a:spcPct val="110000"/>
              </a:lnSpc>
              <a:spcBef>
                <a:spcPts val="900"/>
              </a:spcBef>
              <a:spcAft>
                <a:spcPts val="0"/>
              </a:spcAft>
              <a:buClr>
                <a:schemeClr val="dk2"/>
              </a:buClr>
              <a:buSzPts val="2000"/>
              <a:buNone/>
              <a:defRPr/>
            </a:lvl3pPr>
            <a:lvl4pPr marL="1828800" lvl="3" indent="-228600" algn="l">
              <a:lnSpc>
                <a:spcPct val="110000"/>
              </a:lnSpc>
              <a:spcBef>
                <a:spcPts val="900"/>
              </a:spcBef>
              <a:spcAft>
                <a:spcPts val="0"/>
              </a:spcAft>
              <a:buClr>
                <a:schemeClr val="dk2"/>
              </a:buClr>
              <a:buSzPts val="1800"/>
              <a:buNone/>
              <a:defRPr/>
            </a:lvl4pPr>
            <a:lvl5pPr marL="2286000" lvl="4" indent="-228600" algn="l">
              <a:lnSpc>
                <a:spcPct val="110000"/>
              </a:lnSpc>
              <a:spcBef>
                <a:spcPts val="9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8933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5" name="Google Shape;45;p60"/>
          <p:cNvSpPr txBox="1">
            <a:spLocks noGrp="1"/>
          </p:cNvSpPr>
          <p:nvPr>
            <p:ph type="title"/>
          </p:nvPr>
        </p:nvSpPr>
        <p:spPr>
          <a:xfrm>
            <a:off x="415600" y="593367"/>
            <a:ext cx="11360800" cy="763600"/>
          </a:xfrm>
          <a:prstGeom prst="rect">
            <a:avLst/>
          </a:prstGeom>
          <a:noFill/>
          <a:ln>
            <a:noFill/>
          </a:ln>
        </p:spPr>
        <p:txBody>
          <a:bodyPr spcFirstLastPara="1" wrap="square" lIns="121850" tIns="121850" rIns="121850" bIns="121850" anchor="t" anchorCtr="0">
            <a:noAutofit/>
          </a:bodyPr>
          <a:lstStyle>
            <a:lvl1pPr lvl="0" algn="l">
              <a:lnSpc>
                <a:spcPct val="110000"/>
              </a:lnSpc>
              <a:spcBef>
                <a:spcPts val="0"/>
              </a:spcBef>
              <a:spcAft>
                <a:spcPts val="0"/>
              </a:spcAft>
              <a:buClr>
                <a:schemeClr val="accen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6" name="Google Shape;46;p60"/>
          <p:cNvSpPr txBox="1">
            <a:spLocks noGrp="1"/>
          </p:cNvSpPr>
          <p:nvPr>
            <p:ph type="body" idx="1"/>
          </p:nvPr>
        </p:nvSpPr>
        <p:spPr>
          <a:xfrm>
            <a:off x="415600" y="1536633"/>
            <a:ext cx="11360800" cy="4555200"/>
          </a:xfrm>
          <a:prstGeom prst="rect">
            <a:avLst/>
          </a:prstGeom>
          <a:noFill/>
          <a:ln>
            <a:noFill/>
          </a:ln>
        </p:spPr>
        <p:txBody>
          <a:bodyPr spcFirstLastPara="1" wrap="square" lIns="121850" tIns="121850" rIns="121850" bIns="121850" anchor="t" anchorCtr="0">
            <a:noAutofit/>
          </a:bodyPr>
          <a:lstStyle>
            <a:lvl1pPr marL="457200" lvl="0" indent="-342900" algn="l">
              <a:lnSpc>
                <a:spcPct val="110000"/>
              </a:lnSpc>
              <a:spcBef>
                <a:spcPts val="0"/>
              </a:spcBef>
              <a:spcAft>
                <a:spcPts val="0"/>
              </a:spcAft>
              <a:buClr>
                <a:schemeClr val="dk2"/>
              </a:buClr>
              <a:buSzPts val="1800"/>
              <a:buChar char="●"/>
              <a:defRPr/>
            </a:lvl1pPr>
            <a:lvl2pPr marL="914400" lvl="1" indent="-317500" algn="l">
              <a:lnSpc>
                <a:spcPct val="110000"/>
              </a:lnSpc>
              <a:spcBef>
                <a:spcPts val="2133"/>
              </a:spcBef>
              <a:spcAft>
                <a:spcPts val="0"/>
              </a:spcAft>
              <a:buClr>
                <a:schemeClr val="dk2"/>
              </a:buClr>
              <a:buSzPts val="1400"/>
              <a:buChar char="○"/>
              <a:defRPr/>
            </a:lvl2pPr>
            <a:lvl3pPr marL="1371600" lvl="2" indent="-317500" algn="l">
              <a:lnSpc>
                <a:spcPct val="110000"/>
              </a:lnSpc>
              <a:spcBef>
                <a:spcPts val="2133"/>
              </a:spcBef>
              <a:spcAft>
                <a:spcPts val="0"/>
              </a:spcAft>
              <a:buClr>
                <a:schemeClr val="dk2"/>
              </a:buClr>
              <a:buSzPts val="1400"/>
              <a:buChar char="■"/>
              <a:defRPr/>
            </a:lvl3pPr>
            <a:lvl4pPr marL="1828800" lvl="3" indent="-317500" algn="l">
              <a:lnSpc>
                <a:spcPct val="110000"/>
              </a:lnSpc>
              <a:spcBef>
                <a:spcPts val="2133"/>
              </a:spcBef>
              <a:spcAft>
                <a:spcPts val="0"/>
              </a:spcAft>
              <a:buClr>
                <a:schemeClr val="dk2"/>
              </a:buClr>
              <a:buSzPts val="1400"/>
              <a:buChar char="●"/>
              <a:defRPr/>
            </a:lvl4pPr>
            <a:lvl5pPr marL="2286000" lvl="4" indent="-317500" algn="l">
              <a:lnSpc>
                <a:spcPct val="110000"/>
              </a:lnSpc>
              <a:spcBef>
                <a:spcPts val="2133"/>
              </a:spcBef>
              <a:spcAft>
                <a:spcPts val="0"/>
              </a:spcAft>
              <a:buClr>
                <a:schemeClr val="dk2"/>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Tree>
    <p:extLst>
      <p:ext uri="{BB962C8B-B14F-4D97-AF65-F5344CB8AC3E}">
        <p14:creationId xmlns:p14="http://schemas.microsoft.com/office/powerpoint/2010/main" val="36012210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標準">
  <p:cSld name="標準">
    <p:spTree>
      <p:nvGrpSpPr>
        <p:cNvPr id="1" name="Shape 47"/>
        <p:cNvGrpSpPr/>
        <p:nvPr/>
      </p:nvGrpSpPr>
      <p:grpSpPr>
        <a:xfrm>
          <a:off x="0" y="0"/>
          <a:ext cx="0" cy="0"/>
          <a:chOff x="0" y="0"/>
          <a:chExt cx="0" cy="0"/>
        </a:xfrm>
      </p:grpSpPr>
      <p:sp>
        <p:nvSpPr>
          <p:cNvPr id="48" name="Google Shape;48;p61"/>
          <p:cNvSpPr txBox="1">
            <a:spLocks noGrp="1"/>
          </p:cNvSpPr>
          <p:nvPr>
            <p:ph type="title"/>
          </p:nvPr>
        </p:nvSpPr>
        <p:spPr>
          <a:xfrm>
            <a:off x="246735" y="188551"/>
            <a:ext cx="11698400" cy="360000"/>
          </a:xfrm>
          <a:prstGeom prst="rect">
            <a:avLst/>
          </a:prstGeom>
          <a:noFill/>
          <a:ln>
            <a:noFill/>
          </a:ln>
        </p:spPr>
        <p:txBody>
          <a:bodyPr spcFirstLastPara="1" wrap="square" lIns="0" tIns="0" rIns="0" bIns="43150" anchor="b" anchorCtr="0">
            <a:normAutofit/>
          </a:bodyPr>
          <a:lstStyle>
            <a:lvl1pPr lvl="0" algn="l">
              <a:lnSpc>
                <a:spcPct val="110000"/>
              </a:lnSpc>
              <a:spcBef>
                <a:spcPts val="0"/>
              </a:spcBef>
              <a:spcAft>
                <a:spcPts val="0"/>
              </a:spcAft>
              <a:buClr>
                <a:schemeClr val="accent1"/>
              </a:buClr>
              <a:buSzPts val="1100"/>
              <a:buFont typeface="Arial Rounded"/>
              <a:buNone/>
              <a:defRPr sz="1500" b="1">
                <a:latin typeface="Arial Rounded"/>
                <a:ea typeface="Arial Rounded"/>
                <a:cs typeface="Arial Rounded"/>
                <a:sym typeface="Arial Round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 name="Google Shape;49;p61"/>
          <p:cNvSpPr txBox="1">
            <a:spLocks noGrp="1"/>
          </p:cNvSpPr>
          <p:nvPr>
            <p:ph type="body" idx="1"/>
          </p:nvPr>
        </p:nvSpPr>
        <p:spPr>
          <a:xfrm>
            <a:off x="246185" y="1556740"/>
            <a:ext cx="11699600" cy="4968000"/>
          </a:xfrm>
          <a:prstGeom prst="rect">
            <a:avLst/>
          </a:prstGeom>
          <a:noFill/>
          <a:ln>
            <a:noFill/>
          </a:ln>
        </p:spPr>
        <p:txBody>
          <a:bodyPr spcFirstLastPara="1" wrap="square" lIns="88375" tIns="43150" rIns="88375" bIns="43150" anchor="t" anchorCtr="0">
            <a:noAutofit/>
          </a:bodyPr>
          <a:lstStyle>
            <a:lvl1pPr marL="457200" lvl="0" indent="-304800" algn="l">
              <a:lnSpc>
                <a:spcPct val="110000"/>
              </a:lnSpc>
              <a:spcBef>
                <a:spcPts val="533"/>
              </a:spcBef>
              <a:spcAft>
                <a:spcPts val="0"/>
              </a:spcAft>
              <a:buClr>
                <a:schemeClr val="dk2"/>
              </a:buClr>
              <a:buSzPts val="1200"/>
              <a:buChar char="■"/>
              <a:defRPr sz="1600" b="1">
                <a:latin typeface="Arial Rounded"/>
                <a:ea typeface="Arial Rounded"/>
                <a:cs typeface="Arial Rounded"/>
                <a:sym typeface="Arial Rounded"/>
              </a:defRPr>
            </a:lvl1pPr>
            <a:lvl2pPr marL="914400" lvl="1" indent="-298450" algn="l">
              <a:lnSpc>
                <a:spcPct val="110000"/>
              </a:lnSpc>
              <a:spcBef>
                <a:spcPts val="400"/>
              </a:spcBef>
              <a:spcAft>
                <a:spcPts val="0"/>
              </a:spcAft>
              <a:buClr>
                <a:schemeClr val="dk2"/>
              </a:buClr>
              <a:buSzPts val="1100"/>
              <a:buChar char="●"/>
              <a:defRPr sz="1500" b="1">
                <a:latin typeface="Arial Rounded"/>
                <a:ea typeface="Arial Rounded"/>
                <a:cs typeface="Arial Rounded"/>
                <a:sym typeface="Arial Rounded"/>
              </a:defRPr>
            </a:lvl2pPr>
            <a:lvl3pPr marL="1371600" lvl="2" indent="-298450" algn="l">
              <a:lnSpc>
                <a:spcPct val="110000"/>
              </a:lnSpc>
              <a:spcBef>
                <a:spcPts val="267"/>
              </a:spcBef>
              <a:spcAft>
                <a:spcPts val="0"/>
              </a:spcAft>
              <a:buClr>
                <a:schemeClr val="dk2"/>
              </a:buClr>
              <a:buSzPts val="1100"/>
              <a:buFont typeface="Arial Rounded"/>
              <a:buChar char="▪"/>
              <a:defRPr sz="1500" b="1">
                <a:latin typeface="Arial Rounded"/>
                <a:ea typeface="Arial Rounded"/>
                <a:cs typeface="Arial Rounded"/>
                <a:sym typeface="Arial Rounded"/>
              </a:defRPr>
            </a:lvl3pPr>
            <a:lvl4pPr marL="1828800" lvl="3" indent="-285750" algn="l">
              <a:lnSpc>
                <a:spcPct val="110000"/>
              </a:lnSpc>
              <a:spcBef>
                <a:spcPts val="133"/>
              </a:spcBef>
              <a:spcAft>
                <a:spcPts val="0"/>
              </a:spcAft>
              <a:buClr>
                <a:schemeClr val="dk2"/>
              </a:buClr>
              <a:buSzPts val="900"/>
              <a:buFont typeface="Arial Rounded"/>
              <a:buChar char="▪"/>
              <a:defRPr sz="1200" b="1">
                <a:latin typeface="Arial Rounded"/>
                <a:ea typeface="Arial Rounded"/>
                <a:cs typeface="Arial Rounded"/>
                <a:sym typeface="Arial Rounded"/>
              </a:defRPr>
            </a:lvl4pPr>
            <a:lvl5pPr marL="2286000" lvl="4" indent="-285750" algn="l">
              <a:lnSpc>
                <a:spcPct val="110000"/>
              </a:lnSpc>
              <a:spcBef>
                <a:spcPts val="133"/>
              </a:spcBef>
              <a:spcAft>
                <a:spcPts val="0"/>
              </a:spcAft>
              <a:buClr>
                <a:schemeClr val="dk2"/>
              </a:buClr>
              <a:buSzPts val="900"/>
              <a:buFont typeface="Arial Rounded"/>
              <a:buChar char="▪"/>
              <a:defRPr sz="1200" b="1">
                <a:latin typeface="Arial Rounded"/>
                <a:ea typeface="Arial Rounded"/>
                <a:cs typeface="Arial Rounded"/>
                <a:sym typeface="Arial Rounded"/>
              </a:defRPr>
            </a:lvl5pPr>
            <a:lvl6pPr marL="2743200" lvl="5" indent="-317500" algn="l">
              <a:lnSpc>
                <a:spcPct val="90000"/>
              </a:lnSpc>
              <a:spcBef>
                <a:spcPts val="133"/>
              </a:spcBef>
              <a:spcAft>
                <a:spcPts val="0"/>
              </a:spcAft>
              <a:buClr>
                <a:schemeClr val="dk1"/>
              </a:buClr>
              <a:buSzPts val="1400"/>
              <a:buChar char="▪"/>
              <a:defRPr/>
            </a:lvl6pPr>
            <a:lvl7pPr marL="3200400" lvl="6" indent="-317500" algn="l">
              <a:lnSpc>
                <a:spcPct val="90000"/>
              </a:lnSpc>
              <a:spcBef>
                <a:spcPts val="133"/>
              </a:spcBef>
              <a:spcAft>
                <a:spcPts val="0"/>
              </a:spcAft>
              <a:buClr>
                <a:schemeClr val="dk1"/>
              </a:buClr>
              <a:buSzPts val="1400"/>
              <a:buChar char="▪"/>
              <a:defRPr/>
            </a:lvl7pPr>
            <a:lvl8pPr marL="3657600" lvl="7" indent="-317500" algn="l">
              <a:lnSpc>
                <a:spcPct val="90000"/>
              </a:lnSpc>
              <a:spcBef>
                <a:spcPts val="133"/>
              </a:spcBef>
              <a:spcAft>
                <a:spcPts val="0"/>
              </a:spcAft>
              <a:buClr>
                <a:schemeClr val="dk1"/>
              </a:buClr>
              <a:buSzPts val="1400"/>
              <a:buChar char="▪"/>
              <a:defRPr/>
            </a:lvl8pPr>
            <a:lvl9pPr marL="4114800" lvl="8" indent="-317500" algn="l">
              <a:lnSpc>
                <a:spcPct val="90000"/>
              </a:lnSpc>
              <a:spcBef>
                <a:spcPts val="133"/>
              </a:spcBef>
              <a:spcAft>
                <a:spcPts val="0"/>
              </a:spcAft>
              <a:buClr>
                <a:schemeClr val="dk1"/>
              </a:buClr>
              <a:buSzPts val="1400"/>
              <a:buChar char="▪"/>
              <a:defRPr/>
            </a:lvl9pPr>
          </a:lstStyle>
          <a:p>
            <a:endParaRPr/>
          </a:p>
        </p:txBody>
      </p:sp>
      <p:cxnSp>
        <p:nvCxnSpPr>
          <p:cNvPr id="50" name="Google Shape;50;p61"/>
          <p:cNvCxnSpPr/>
          <p:nvPr/>
        </p:nvCxnSpPr>
        <p:spPr>
          <a:xfrm>
            <a:off x="246735" y="1340688"/>
            <a:ext cx="11699200" cy="0"/>
          </a:xfrm>
          <a:prstGeom prst="straightConnector1">
            <a:avLst/>
          </a:prstGeom>
          <a:noFill/>
          <a:ln w="9525" cap="flat" cmpd="sng">
            <a:solidFill>
              <a:srgbClr val="7F7F7F"/>
            </a:solidFill>
            <a:prstDash val="solid"/>
            <a:round/>
            <a:headEnd type="none" w="sm" len="sm"/>
            <a:tailEnd type="none" w="sm" len="sm"/>
          </a:ln>
        </p:spPr>
      </p:cxnSp>
      <p:sp>
        <p:nvSpPr>
          <p:cNvPr id="51" name="Google Shape;51;p61"/>
          <p:cNvSpPr txBox="1">
            <a:spLocks noGrp="1"/>
          </p:cNvSpPr>
          <p:nvPr>
            <p:ph type="body" idx="2"/>
          </p:nvPr>
        </p:nvSpPr>
        <p:spPr>
          <a:xfrm>
            <a:off x="246185" y="549275"/>
            <a:ext cx="11699600" cy="719200"/>
          </a:xfrm>
          <a:prstGeom prst="rect">
            <a:avLst/>
          </a:prstGeom>
          <a:noFill/>
          <a:ln>
            <a:noFill/>
          </a:ln>
        </p:spPr>
        <p:txBody>
          <a:bodyPr spcFirstLastPara="1" wrap="square" lIns="88375" tIns="43150" rIns="88375" bIns="43150" anchor="b" anchorCtr="0">
            <a:noAutofit/>
          </a:bodyPr>
          <a:lstStyle>
            <a:lvl1pPr marL="457200" lvl="0" indent="-228600" algn="l">
              <a:lnSpc>
                <a:spcPct val="110000"/>
              </a:lnSpc>
              <a:spcBef>
                <a:spcPts val="0"/>
              </a:spcBef>
              <a:spcAft>
                <a:spcPts val="0"/>
              </a:spcAft>
              <a:buClr>
                <a:schemeClr val="dk2"/>
              </a:buClr>
              <a:buSzPts val="1500"/>
              <a:buNone/>
              <a:defRPr sz="2000" b="1">
                <a:latin typeface="Arial Rounded"/>
                <a:ea typeface="Arial Rounded"/>
                <a:cs typeface="Arial Rounded"/>
                <a:sym typeface="Arial Rounded"/>
              </a:defRPr>
            </a:lvl1pPr>
            <a:lvl2pPr marL="914400" lvl="1" indent="-228600" algn="l">
              <a:lnSpc>
                <a:spcPct val="110000"/>
              </a:lnSpc>
              <a:spcBef>
                <a:spcPts val="0"/>
              </a:spcBef>
              <a:spcAft>
                <a:spcPts val="0"/>
              </a:spcAft>
              <a:buClr>
                <a:schemeClr val="dk2"/>
              </a:buClr>
              <a:buSzPts val="1500"/>
              <a:buNone/>
              <a:defRPr sz="2000" b="1">
                <a:latin typeface="Arial Rounded"/>
                <a:ea typeface="Arial Rounded"/>
                <a:cs typeface="Arial Rounded"/>
                <a:sym typeface="Arial Rounded"/>
              </a:defRPr>
            </a:lvl2pPr>
            <a:lvl3pPr marL="1371600" lvl="2" indent="-228600" algn="l">
              <a:lnSpc>
                <a:spcPct val="110000"/>
              </a:lnSpc>
              <a:spcBef>
                <a:spcPts val="0"/>
              </a:spcBef>
              <a:spcAft>
                <a:spcPts val="0"/>
              </a:spcAft>
              <a:buClr>
                <a:schemeClr val="dk2"/>
              </a:buClr>
              <a:buSzPts val="1500"/>
              <a:buFont typeface="Arial"/>
              <a:buNone/>
              <a:defRPr sz="2000">
                <a:latin typeface="Arial"/>
                <a:ea typeface="Arial"/>
                <a:cs typeface="Arial"/>
                <a:sym typeface="Arial"/>
              </a:defRPr>
            </a:lvl3pPr>
            <a:lvl4pPr marL="1828800" lvl="3" indent="-228600" algn="l">
              <a:lnSpc>
                <a:spcPct val="110000"/>
              </a:lnSpc>
              <a:spcBef>
                <a:spcPts val="0"/>
              </a:spcBef>
              <a:spcAft>
                <a:spcPts val="0"/>
              </a:spcAft>
              <a:buClr>
                <a:schemeClr val="dk2"/>
              </a:buClr>
              <a:buSzPts val="1500"/>
              <a:buFont typeface="Arial"/>
              <a:buNone/>
              <a:defRPr sz="2000">
                <a:latin typeface="Arial"/>
                <a:ea typeface="Arial"/>
                <a:cs typeface="Arial"/>
                <a:sym typeface="Arial"/>
              </a:defRPr>
            </a:lvl4pPr>
            <a:lvl5pPr marL="2286000" lvl="4" indent="-228600" algn="l">
              <a:lnSpc>
                <a:spcPct val="110000"/>
              </a:lnSpc>
              <a:spcBef>
                <a:spcPts val="0"/>
              </a:spcBef>
              <a:spcAft>
                <a:spcPts val="0"/>
              </a:spcAft>
              <a:buClr>
                <a:schemeClr val="dk2"/>
              </a:buClr>
              <a:buSzPts val="1500"/>
              <a:buFont typeface="Arial"/>
              <a:buNone/>
              <a:defRPr sz="2000">
                <a:latin typeface="Arial"/>
                <a:ea typeface="Arial"/>
                <a:cs typeface="Arial"/>
                <a:sym typeface="Arial"/>
              </a:defRPr>
            </a:lvl5pPr>
            <a:lvl6pPr marL="2743200" lvl="5" indent="-317500" algn="l">
              <a:lnSpc>
                <a:spcPct val="90000"/>
              </a:lnSpc>
              <a:spcBef>
                <a:spcPts val="133"/>
              </a:spcBef>
              <a:spcAft>
                <a:spcPts val="0"/>
              </a:spcAft>
              <a:buClr>
                <a:schemeClr val="dk1"/>
              </a:buClr>
              <a:buSzPts val="1400"/>
              <a:buChar char="▪"/>
              <a:defRPr/>
            </a:lvl6pPr>
            <a:lvl7pPr marL="3200400" lvl="6" indent="-317500" algn="l">
              <a:lnSpc>
                <a:spcPct val="90000"/>
              </a:lnSpc>
              <a:spcBef>
                <a:spcPts val="133"/>
              </a:spcBef>
              <a:spcAft>
                <a:spcPts val="0"/>
              </a:spcAft>
              <a:buClr>
                <a:schemeClr val="dk1"/>
              </a:buClr>
              <a:buSzPts val="1400"/>
              <a:buChar char="▪"/>
              <a:defRPr/>
            </a:lvl7pPr>
            <a:lvl8pPr marL="3657600" lvl="7" indent="-317500" algn="l">
              <a:lnSpc>
                <a:spcPct val="90000"/>
              </a:lnSpc>
              <a:spcBef>
                <a:spcPts val="133"/>
              </a:spcBef>
              <a:spcAft>
                <a:spcPts val="0"/>
              </a:spcAft>
              <a:buClr>
                <a:schemeClr val="dk1"/>
              </a:buClr>
              <a:buSzPts val="1400"/>
              <a:buChar char="▪"/>
              <a:defRPr/>
            </a:lvl8pPr>
            <a:lvl9pPr marL="4114800" lvl="8" indent="-317500" algn="l">
              <a:lnSpc>
                <a:spcPct val="90000"/>
              </a:lnSpc>
              <a:spcBef>
                <a:spcPts val="1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62634590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62"/>
          <p:cNvSpPr txBox="1">
            <a:spLocks noGrp="1"/>
          </p:cNvSpPr>
          <p:nvPr>
            <p:ph type="title"/>
          </p:nvPr>
        </p:nvSpPr>
        <p:spPr>
          <a:xfrm>
            <a:off x="415600" y="593367"/>
            <a:ext cx="11360800" cy="763600"/>
          </a:xfrm>
          <a:prstGeom prst="rect">
            <a:avLst/>
          </a:prstGeom>
          <a:noFill/>
          <a:ln>
            <a:noFill/>
          </a:ln>
        </p:spPr>
        <p:txBody>
          <a:bodyPr spcFirstLastPara="1" wrap="square" lIns="121850" tIns="121850" rIns="121850" bIns="121850" anchor="t" anchorCtr="0">
            <a:noAutofit/>
          </a:bodyPr>
          <a:lstStyle>
            <a:lvl1pPr lvl="0" algn="l">
              <a:lnSpc>
                <a:spcPct val="110000"/>
              </a:lnSpc>
              <a:spcBef>
                <a:spcPts val="0"/>
              </a:spcBef>
              <a:spcAft>
                <a:spcPts val="0"/>
              </a:spcAft>
              <a:buClr>
                <a:schemeClr val="accen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2859763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298717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_Table">
  <p:cSld name="1_Table">
    <p:spTree>
      <p:nvGrpSpPr>
        <p:cNvPr id="1" name="Shape 54"/>
        <p:cNvGrpSpPr/>
        <p:nvPr/>
      </p:nvGrpSpPr>
      <p:grpSpPr>
        <a:xfrm>
          <a:off x="0" y="0"/>
          <a:ext cx="0" cy="0"/>
          <a:chOff x="0" y="0"/>
          <a:chExt cx="0" cy="0"/>
        </a:xfrm>
      </p:grpSpPr>
      <p:sp>
        <p:nvSpPr>
          <p:cNvPr id="55" name="Google Shape;55;p64"/>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4"/>
          <p:cNvSpPr txBox="1">
            <a:spLocks noGrp="1"/>
          </p:cNvSpPr>
          <p:nvPr>
            <p:ph type="body" idx="1"/>
          </p:nvPr>
        </p:nvSpPr>
        <p:spPr>
          <a:xfrm>
            <a:off x="7528956" y="6594475"/>
            <a:ext cx="4551284" cy="263525"/>
          </a:xfrm>
          <a:prstGeom prst="rect">
            <a:avLst/>
          </a:prstGeom>
          <a:noFill/>
          <a:ln>
            <a:noFill/>
          </a:ln>
        </p:spPr>
        <p:txBody>
          <a:bodyPr spcFirstLastPara="1" wrap="square" lIns="91400" tIns="45700" rIns="91400" bIns="45700" anchor="t" anchorCtr="0">
            <a:noAutofit/>
          </a:bodyPr>
          <a:lstStyle>
            <a:lvl1pPr marL="457200" lvl="0" indent="-228600" algn="r">
              <a:lnSpc>
                <a:spcPct val="110000"/>
              </a:lnSpc>
              <a:spcBef>
                <a:spcPts val="900"/>
              </a:spcBef>
              <a:spcAft>
                <a:spcPts val="0"/>
              </a:spcAft>
              <a:buClr>
                <a:schemeClr val="lt1"/>
              </a:buClr>
              <a:buSzPts val="1000"/>
              <a:buNone/>
              <a:defRPr sz="1000">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228600" algn="l">
              <a:lnSpc>
                <a:spcPct val="110000"/>
              </a:lnSpc>
              <a:spcBef>
                <a:spcPts val="900"/>
              </a:spcBef>
              <a:spcAft>
                <a:spcPts val="0"/>
              </a:spcAft>
              <a:buClr>
                <a:schemeClr val="dk2"/>
              </a:buClr>
              <a:buSzPts val="2000"/>
              <a:buNone/>
              <a:defRPr/>
            </a:lvl3pPr>
            <a:lvl4pPr marL="1828800" lvl="3" indent="-228600" algn="l">
              <a:lnSpc>
                <a:spcPct val="110000"/>
              </a:lnSpc>
              <a:spcBef>
                <a:spcPts val="900"/>
              </a:spcBef>
              <a:spcAft>
                <a:spcPts val="0"/>
              </a:spcAft>
              <a:buClr>
                <a:schemeClr val="dk2"/>
              </a:buClr>
              <a:buSzPts val="1800"/>
              <a:buNone/>
              <a:defRPr/>
            </a:lvl4pPr>
            <a:lvl5pPr marL="2286000" lvl="4" indent="-228600" algn="l">
              <a:lnSpc>
                <a:spcPct val="110000"/>
              </a:lnSpc>
              <a:spcBef>
                <a:spcPts val="9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3458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7"/>
        <p:cNvGrpSpPr/>
        <p:nvPr/>
      </p:nvGrpSpPr>
      <p:grpSpPr>
        <a:xfrm>
          <a:off x="0" y="0"/>
          <a:ext cx="0" cy="0"/>
          <a:chOff x="0" y="0"/>
          <a:chExt cx="0" cy="0"/>
        </a:xfrm>
      </p:grpSpPr>
      <p:sp>
        <p:nvSpPr>
          <p:cNvPr id="58" name="Google Shape;58;p63"/>
          <p:cNvSpPr/>
          <p:nvPr/>
        </p:nvSpPr>
        <p:spPr>
          <a:xfrm>
            <a:off x="6096000" y="-167"/>
            <a:ext cx="6096000" cy="6858000"/>
          </a:xfrm>
          <a:prstGeom prst="rect">
            <a:avLst/>
          </a:prstGeom>
          <a:solidFill>
            <a:srgbClr val="FADE16"/>
          </a:solidFill>
          <a:ln>
            <a:noFill/>
          </a:ln>
        </p:spPr>
        <p:txBody>
          <a:bodyPr spcFirstLastPara="1" wrap="square" lIns="121850" tIns="121850" rIns="121850" bIns="12185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59" name="Google Shape;59;p63"/>
          <p:cNvSpPr txBox="1">
            <a:spLocks noGrp="1"/>
          </p:cNvSpPr>
          <p:nvPr>
            <p:ph type="title"/>
          </p:nvPr>
        </p:nvSpPr>
        <p:spPr>
          <a:xfrm>
            <a:off x="354000" y="1644233"/>
            <a:ext cx="5393600" cy="1976400"/>
          </a:xfrm>
          <a:prstGeom prst="rect">
            <a:avLst/>
          </a:prstGeom>
          <a:noFill/>
          <a:ln>
            <a:noFill/>
          </a:ln>
        </p:spPr>
        <p:txBody>
          <a:bodyPr spcFirstLastPara="1" wrap="square" lIns="121850" tIns="121850" rIns="121850" bIns="121850" anchor="b" anchorCtr="0">
            <a:noAutofit/>
          </a:bodyPr>
          <a:lstStyle>
            <a:lvl1pPr lvl="0" algn="ctr">
              <a:lnSpc>
                <a:spcPct val="110000"/>
              </a:lnSpc>
              <a:spcBef>
                <a:spcPts val="0"/>
              </a:spcBef>
              <a:spcAft>
                <a:spcPts val="0"/>
              </a:spcAft>
              <a:buClr>
                <a:schemeClr val="accent1"/>
              </a:buClr>
              <a:buSzPts val="4200"/>
              <a:buFont typeface="Arial"/>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60" name="Google Shape;60;p63"/>
          <p:cNvSpPr txBox="1">
            <a:spLocks noGrp="1"/>
          </p:cNvSpPr>
          <p:nvPr>
            <p:ph type="subTitle" idx="1"/>
          </p:nvPr>
        </p:nvSpPr>
        <p:spPr>
          <a:xfrm>
            <a:off x="354000" y="3737433"/>
            <a:ext cx="5393600" cy="1646800"/>
          </a:xfrm>
          <a:prstGeom prst="rect">
            <a:avLst/>
          </a:prstGeom>
          <a:noFill/>
          <a:ln>
            <a:noFill/>
          </a:ln>
        </p:spPr>
        <p:txBody>
          <a:bodyPr spcFirstLastPara="1" wrap="square" lIns="121850" tIns="121850" rIns="121850" bIns="121850" anchor="t" anchorCtr="0">
            <a:noAutofit/>
          </a:bodyPr>
          <a:lstStyle>
            <a:lvl1pPr lvl="0" algn="ctr">
              <a:lnSpc>
                <a:spcPct val="100000"/>
              </a:lnSpc>
              <a:spcBef>
                <a:spcPts val="0"/>
              </a:spcBef>
              <a:spcAft>
                <a:spcPts val="0"/>
              </a:spcAft>
              <a:buClr>
                <a:schemeClr val="dk2"/>
              </a:buClr>
              <a:buSzPts val="2100"/>
              <a:buNone/>
              <a:defRPr sz="2800"/>
            </a:lvl1pPr>
            <a:lvl2pPr lvl="1" algn="ctr">
              <a:lnSpc>
                <a:spcPct val="100000"/>
              </a:lnSpc>
              <a:spcBef>
                <a:spcPts val="0"/>
              </a:spcBef>
              <a:spcAft>
                <a:spcPts val="0"/>
              </a:spcAft>
              <a:buClr>
                <a:schemeClr val="dk2"/>
              </a:buClr>
              <a:buSzPts val="2100"/>
              <a:buNone/>
              <a:defRPr sz="2800"/>
            </a:lvl2pPr>
            <a:lvl3pPr lvl="2" algn="ctr">
              <a:lnSpc>
                <a:spcPct val="100000"/>
              </a:lnSpc>
              <a:spcBef>
                <a:spcPts val="0"/>
              </a:spcBef>
              <a:spcAft>
                <a:spcPts val="0"/>
              </a:spcAft>
              <a:buClr>
                <a:schemeClr val="dk2"/>
              </a:buClr>
              <a:buSzPts val="2100"/>
              <a:buNone/>
              <a:defRPr sz="2800"/>
            </a:lvl3pPr>
            <a:lvl4pPr lvl="3" algn="ctr">
              <a:lnSpc>
                <a:spcPct val="100000"/>
              </a:lnSpc>
              <a:spcBef>
                <a:spcPts val="0"/>
              </a:spcBef>
              <a:spcAft>
                <a:spcPts val="0"/>
              </a:spcAft>
              <a:buClr>
                <a:schemeClr val="dk2"/>
              </a:buClr>
              <a:buSzPts val="2100"/>
              <a:buNone/>
              <a:defRPr sz="2800"/>
            </a:lvl4pPr>
            <a:lvl5pPr lvl="4" algn="ctr">
              <a:lnSpc>
                <a:spcPct val="100000"/>
              </a:lnSpc>
              <a:spcBef>
                <a:spcPts val="0"/>
              </a:spcBef>
              <a:spcAft>
                <a:spcPts val="0"/>
              </a:spcAft>
              <a:buClr>
                <a:schemeClr val="dk2"/>
              </a:buClr>
              <a:buSzPts val="2100"/>
              <a:buNone/>
              <a:defRPr sz="2800"/>
            </a:lvl5pPr>
            <a:lvl6pPr lvl="5" algn="ctr">
              <a:lnSpc>
                <a:spcPct val="100000"/>
              </a:lnSpc>
              <a:spcBef>
                <a:spcPts val="0"/>
              </a:spcBef>
              <a:spcAft>
                <a:spcPts val="0"/>
              </a:spcAft>
              <a:buClr>
                <a:schemeClr val="dk1"/>
              </a:buClr>
              <a:buSzPts val="2100"/>
              <a:buNone/>
              <a:defRPr sz="2800"/>
            </a:lvl6pPr>
            <a:lvl7pPr lvl="6" algn="ctr">
              <a:lnSpc>
                <a:spcPct val="100000"/>
              </a:lnSpc>
              <a:spcBef>
                <a:spcPts val="0"/>
              </a:spcBef>
              <a:spcAft>
                <a:spcPts val="0"/>
              </a:spcAft>
              <a:buClr>
                <a:schemeClr val="dk1"/>
              </a:buClr>
              <a:buSzPts val="2100"/>
              <a:buNone/>
              <a:defRPr sz="2800"/>
            </a:lvl7pPr>
            <a:lvl8pPr lvl="7" algn="ctr">
              <a:lnSpc>
                <a:spcPct val="100000"/>
              </a:lnSpc>
              <a:spcBef>
                <a:spcPts val="0"/>
              </a:spcBef>
              <a:spcAft>
                <a:spcPts val="0"/>
              </a:spcAft>
              <a:buClr>
                <a:schemeClr val="dk1"/>
              </a:buClr>
              <a:buSzPts val="2100"/>
              <a:buNone/>
              <a:defRPr sz="2800"/>
            </a:lvl8pPr>
            <a:lvl9pPr lvl="8" algn="ctr">
              <a:lnSpc>
                <a:spcPct val="100000"/>
              </a:lnSpc>
              <a:spcBef>
                <a:spcPts val="0"/>
              </a:spcBef>
              <a:spcAft>
                <a:spcPts val="0"/>
              </a:spcAft>
              <a:buClr>
                <a:schemeClr val="dk1"/>
              </a:buClr>
              <a:buSzPts val="2100"/>
              <a:buNone/>
              <a:defRPr sz="2800"/>
            </a:lvl9pPr>
          </a:lstStyle>
          <a:p>
            <a:endParaRPr/>
          </a:p>
        </p:txBody>
      </p:sp>
      <p:sp>
        <p:nvSpPr>
          <p:cNvPr id="61" name="Google Shape;61;p63"/>
          <p:cNvSpPr txBox="1">
            <a:spLocks noGrp="1"/>
          </p:cNvSpPr>
          <p:nvPr>
            <p:ph type="body" idx="2"/>
          </p:nvPr>
        </p:nvSpPr>
        <p:spPr>
          <a:xfrm>
            <a:off x="6586000" y="965433"/>
            <a:ext cx="5116000" cy="4926800"/>
          </a:xfrm>
          <a:prstGeom prst="rect">
            <a:avLst/>
          </a:prstGeom>
          <a:noFill/>
          <a:ln>
            <a:noFill/>
          </a:ln>
        </p:spPr>
        <p:txBody>
          <a:bodyPr spcFirstLastPara="1" wrap="square" lIns="121850" tIns="121850" rIns="121850" bIns="121850" anchor="ctr" anchorCtr="0">
            <a:noAutofit/>
          </a:bodyPr>
          <a:lstStyle>
            <a:lvl1pPr marL="457200" lvl="0" indent="-342900" algn="l">
              <a:lnSpc>
                <a:spcPct val="110000"/>
              </a:lnSpc>
              <a:spcBef>
                <a:spcPts val="0"/>
              </a:spcBef>
              <a:spcAft>
                <a:spcPts val="0"/>
              </a:spcAft>
              <a:buClr>
                <a:schemeClr val="dk2"/>
              </a:buClr>
              <a:buSzPts val="1800"/>
              <a:buChar char="●"/>
              <a:defRPr/>
            </a:lvl1pPr>
            <a:lvl2pPr marL="914400" lvl="1" indent="-317500" algn="l">
              <a:lnSpc>
                <a:spcPct val="110000"/>
              </a:lnSpc>
              <a:spcBef>
                <a:spcPts val="2133"/>
              </a:spcBef>
              <a:spcAft>
                <a:spcPts val="0"/>
              </a:spcAft>
              <a:buClr>
                <a:schemeClr val="dk2"/>
              </a:buClr>
              <a:buSzPts val="1400"/>
              <a:buChar char="○"/>
              <a:defRPr/>
            </a:lvl2pPr>
            <a:lvl3pPr marL="1371600" lvl="2" indent="-317500" algn="l">
              <a:lnSpc>
                <a:spcPct val="110000"/>
              </a:lnSpc>
              <a:spcBef>
                <a:spcPts val="2133"/>
              </a:spcBef>
              <a:spcAft>
                <a:spcPts val="0"/>
              </a:spcAft>
              <a:buClr>
                <a:schemeClr val="dk2"/>
              </a:buClr>
              <a:buSzPts val="1400"/>
              <a:buChar char="■"/>
              <a:defRPr/>
            </a:lvl3pPr>
            <a:lvl4pPr marL="1828800" lvl="3" indent="-317500" algn="l">
              <a:lnSpc>
                <a:spcPct val="110000"/>
              </a:lnSpc>
              <a:spcBef>
                <a:spcPts val="2133"/>
              </a:spcBef>
              <a:spcAft>
                <a:spcPts val="0"/>
              </a:spcAft>
              <a:buClr>
                <a:schemeClr val="dk2"/>
              </a:buClr>
              <a:buSzPts val="1400"/>
              <a:buChar char="●"/>
              <a:defRPr/>
            </a:lvl4pPr>
            <a:lvl5pPr marL="2286000" lvl="4" indent="-317500" algn="l">
              <a:lnSpc>
                <a:spcPct val="110000"/>
              </a:lnSpc>
              <a:spcBef>
                <a:spcPts val="2133"/>
              </a:spcBef>
              <a:spcAft>
                <a:spcPts val="0"/>
              </a:spcAft>
              <a:buClr>
                <a:schemeClr val="dk2"/>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62" name="Google Shape;62;p63"/>
          <p:cNvSpPr/>
          <p:nvPr/>
        </p:nvSpPr>
        <p:spPr>
          <a:xfrm>
            <a:off x="0" y="6217633"/>
            <a:ext cx="6096000" cy="640400"/>
          </a:xfrm>
          <a:prstGeom prst="rect">
            <a:avLst/>
          </a:prstGeom>
          <a:solidFill>
            <a:srgbClr val="3B76C4"/>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45303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ection Transition">
  <p:cSld name="Section Transition">
    <p:spTree>
      <p:nvGrpSpPr>
        <p:cNvPr id="1" name="Shape 63"/>
        <p:cNvGrpSpPr/>
        <p:nvPr/>
      </p:nvGrpSpPr>
      <p:grpSpPr>
        <a:xfrm>
          <a:off x="0" y="0"/>
          <a:ext cx="0" cy="0"/>
          <a:chOff x="0" y="0"/>
          <a:chExt cx="0" cy="0"/>
        </a:xfrm>
      </p:grpSpPr>
      <p:sp>
        <p:nvSpPr>
          <p:cNvPr id="64" name="Google Shape;64;p65"/>
          <p:cNvSpPr txBox="1">
            <a:spLocks noGrp="1"/>
          </p:cNvSpPr>
          <p:nvPr>
            <p:ph type="subTitle" idx="1"/>
          </p:nvPr>
        </p:nvSpPr>
        <p:spPr>
          <a:xfrm>
            <a:off x="914400" y="3778606"/>
            <a:ext cx="10363200" cy="502450"/>
          </a:xfrm>
          <a:prstGeom prst="rect">
            <a:avLst/>
          </a:prstGeom>
          <a:noFill/>
          <a:ln>
            <a:noFill/>
          </a:ln>
        </p:spPr>
        <p:txBody>
          <a:bodyPr spcFirstLastPara="1" wrap="square" lIns="91400" tIns="45700" rIns="91400" bIns="45700" anchor="t" anchorCtr="0">
            <a:noAutofit/>
          </a:bodyPr>
          <a:lstStyle>
            <a:lvl1pPr lvl="0" algn="ctr">
              <a:lnSpc>
                <a:spcPct val="110000"/>
              </a:lnSpc>
              <a:spcBef>
                <a:spcPts val="900"/>
              </a:spcBef>
              <a:spcAft>
                <a:spcPts val="0"/>
              </a:spcAft>
              <a:buClr>
                <a:schemeClr val="dk2"/>
              </a:buClr>
              <a:buSzPts val="1800"/>
              <a:buNone/>
              <a:defRPr sz="1800">
                <a:solidFill>
                  <a:schemeClr val="dk2"/>
                </a:solidFill>
              </a:defRPr>
            </a:lvl1pPr>
            <a:lvl2pPr lvl="1" algn="ctr">
              <a:lnSpc>
                <a:spcPct val="110000"/>
              </a:lnSpc>
              <a:spcBef>
                <a:spcPts val="900"/>
              </a:spcBef>
              <a:spcAft>
                <a:spcPts val="0"/>
              </a:spcAft>
              <a:buClr>
                <a:schemeClr val="dk2"/>
              </a:buClr>
              <a:buSzPts val="2000"/>
              <a:buNone/>
              <a:defRPr sz="2000"/>
            </a:lvl2pPr>
            <a:lvl3pPr lvl="2" algn="ctr">
              <a:lnSpc>
                <a:spcPct val="110000"/>
              </a:lnSpc>
              <a:spcBef>
                <a:spcPts val="900"/>
              </a:spcBef>
              <a:spcAft>
                <a:spcPts val="0"/>
              </a:spcAft>
              <a:buClr>
                <a:schemeClr val="dk2"/>
              </a:buClr>
              <a:buSzPts val="1800"/>
              <a:buNone/>
              <a:defRPr sz="1800"/>
            </a:lvl3pPr>
            <a:lvl4pPr lvl="3" algn="ctr">
              <a:lnSpc>
                <a:spcPct val="110000"/>
              </a:lnSpc>
              <a:spcBef>
                <a:spcPts val="900"/>
              </a:spcBef>
              <a:spcAft>
                <a:spcPts val="0"/>
              </a:spcAft>
              <a:buClr>
                <a:schemeClr val="dk2"/>
              </a:buClr>
              <a:buSzPts val="1600"/>
              <a:buNone/>
              <a:defRPr sz="1600"/>
            </a:lvl4pPr>
            <a:lvl5pPr lvl="4" algn="ctr">
              <a:lnSpc>
                <a:spcPct val="110000"/>
              </a:lnSpc>
              <a:spcBef>
                <a:spcPts val="9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 name="Google Shape;65;p65"/>
          <p:cNvSpPr txBox="1">
            <a:spLocks noGrp="1"/>
          </p:cNvSpPr>
          <p:nvPr>
            <p:ph type="body" idx="2"/>
          </p:nvPr>
        </p:nvSpPr>
        <p:spPr>
          <a:xfrm>
            <a:off x="914400" y="2931549"/>
            <a:ext cx="10363200" cy="847059"/>
          </a:xfrm>
          <a:prstGeom prst="rect">
            <a:avLst/>
          </a:prstGeom>
          <a:noFill/>
          <a:ln>
            <a:noFill/>
          </a:ln>
        </p:spPr>
        <p:txBody>
          <a:bodyPr spcFirstLastPara="1" wrap="square" lIns="91400" tIns="45700" rIns="91400" bIns="45700" anchor="t" anchorCtr="0">
            <a:noAutofit/>
          </a:bodyPr>
          <a:lstStyle>
            <a:lvl1pPr marL="457200" lvl="0" indent="-228600" algn="ctr">
              <a:lnSpc>
                <a:spcPct val="110000"/>
              </a:lnSpc>
              <a:spcBef>
                <a:spcPts val="0"/>
              </a:spcBef>
              <a:spcAft>
                <a:spcPts val="0"/>
              </a:spcAft>
              <a:buClr>
                <a:schemeClr val="accent1"/>
              </a:buClr>
              <a:buSzPts val="4400"/>
              <a:buNone/>
              <a:defRPr sz="4400" b="0">
                <a:solidFill>
                  <a:schemeClr val="accent1"/>
                </a:solidFill>
                <a:latin typeface="Arial"/>
                <a:ea typeface="Arial"/>
                <a:cs typeface="Arial"/>
                <a:sym typeface="Arial"/>
              </a:defRPr>
            </a:lvl1pPr>
            <a:lvl2pPr marL="914400" lvl="1"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2pPr>
            <a:lvl3pPr marL="1371600" lvl="2"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3pPr>
            <a:lvl4pPr marL="1828800" lvl="3"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4pPr>
            <a:lvl5pPr marL="2286000" lvl="4"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65" descr="Logo&#10;&#10;Description automatically generated"/>
          <p:cNvPicPr preferRelativeResize="0"/>
          <p:nvPr/>
        </p:nvPicPr>
        <p:blipFill rotWithShape="1">
          <a:blip r:embed="rId2">
            <a:alphaModFix/>
          </a:blip>
          <a:srcRect l="4587" r="62022"/>
          <a:stretch/>
        </p:blipFill>
        <p:spPr>
          <a:xfrm>
            <a:off x="5035550" y="267133"/>
            <a:ext cx="2120902" cy="2309812"/>
          </a:xfrm>
          <a:prstGeom prst="rect">
            <a:avLst/>
          </a:prstGeom>
          <a:noFill/>
          <a:ln>
            <a:noFill/>
          </a:ln>
        </p:spPr>
      </p:pic>
    </p:spTree>
    <p:extLst>
      <p:ext uri="{BB962C8B-B14F-4D97-AF65-F5344CB8AC3E}">
        <p14:creationId xmlns:p14="http://schemas.microsoft.com/office/powerpoint/2010/main" val="308612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67"/>
        <p:cNvGrpSpPr/>
        <p:nvPr/>
      </p:nvGrpSpPr>
      <p:grpSpPr>
        <a:xfrm>
          <a:off x="0" y="0"/>
          <a:ext cx="0" cy="0"/>
          <a:chOff x="0" y="0"/>
          <a:chExt cx="0" cy="0"/>
        </a:xfrm>
      </p:grpSpPr>
      <p:sp>
        <p:nvSpPr>
          <p:cNvPr id="68" name="Google Shape;68;p66"/>
          <p:cNvSpPr txBox="1">
            <a:spLocks noGrp="1"/>
          </p:cNvSpPr>
          <p:nvPr>
            <p:ph type="title"/>
          </p:nvPr>
        </p:nvSpPr>
        <p:spPr>
          <a:xfrm>
            <a:off x="838200" y="146124"/>
            <a:ext cx="10515600" cy="65442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6"/>
          <p:cNvSpPr txBox="1">
            <a:spLocks noGrp="1"/>
          </p:cNvSpPr>
          <p:nvPr>
            <p:ph type="body" idx="1"/>
          </p:nvPr>
        </p:nvSpPr>
        <p:spPr>
          <a:xfrm>
            <a:off x="838200" y="1148082"/>
            <a:ext cx="10515600" cy="4855559"/>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63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Bullets (subhead)">
  <p:cSld name="Title and Bullets (subhead)">
    <p:spTree>
      <p:nvGrpSpPr>
        <p:cNvPr id="1" name="Shape 70"/>
        <p:cNvGrpSpPr/>
        <p:nvPr/>
      </p:nvGrpSpPr>
      <p:grpSpPr>
        <a:xfrm>
          <a:off x="0" y="0"/>
          <a:ext cx="0" cy="0"/>
          <a:chOff x="0" y="0"/>
          <a:chExt cx="0" cy="0"/>
        </a:xfrm>
      </p:grpSpPr>
      <p:sp>
        <p:nvSpPr>
          <p:cNvPr id="71" name="Google Shape;71;p67"/>
          <p:cNvSpPr txBox="1">
            <a:spLocks noGrp="1"/>
          </p:cNvSpPr>
          <p:nvPr>
            <p:ph type="title"/>
          </p:nvPr>
        </p:nvSpPr>
        <p:spPr>
          <a:xfrm>
            <a:off x="838200" y="118976"/>
            <a:ext cx="10515600" cy="708721"/>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67"/>
          <p:cNvSpPr txBox="1">
            <a:spLocks noGrp="1"/>
          </p:cNvSpPr>
          <p:nvPr>
            <p:ph type="body" idx="1"/>
          </p:nvPr>
        </p:nvSpPr>
        <p:spPr>
          <a:xfrm>
            <a:off x="838200" y="1832356"/>
            <a:ext cx="10515600" cy="4150965"/>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67"/>
          <p:cNvSpPr txBox="1">
            <a:spLocks noGrp="1"/>
          </p:cNvSpPr>
          <p:nvPr>
            <p:ph type="body" idx="2"/>
          </p:nvPr>
        </p:nvSpPr>
        <p:spPr>
          <a:xfrm>
            <a:off x="838200" y="1182059"/>
            <a:ext cx="10515600" cy="629977"/>
          </a:xfrm>
          <a:prstGeom prst="rect">
            <a:avLst/>
          </a:prstGeom>
          <a:noFill/>
          <a:ln>
            <a:noFill/>
          </a:ln>
        </p:spPr>
        <p:txBody>
          <a:bodyPr spcFirstLastPara="1" wrap="square" lIns="91400" tIns="45700" rIns="91400" bIns="45700" anchor="t" anchorCtr="0">
            <a:noAutofit/>
          </a:bodyPr>
          <a:lstStyle>
            <a:lvl1pPr marL="457200" lvl="0" indent="-228600" algn="l">
              <a:lnSpc>
                <a:spcPct val="110000"/>
              </a:lnSpc>
              <a:spcBef>
                <a:spcPts val="0"/>
              </a:spcBef>
              <a:spcAft>
                <a:spcPts val="0"/>
              </a:spcAft>
              <a:buClr>
                <a:schemeClr val="accent2"/>
              </a:buClr>
              <a:buSzPts val="2400"/>
              <a:buNone/>
              <a:defRPr sz="2400" b="0">
                <a:solidFill>
                  <a:schemeClr val="accent2"/>
                </a:solidFill>
                <a:latin typeface="Arial"/>
                <a:ea typeface="Arial"/>
                <a:cs typeface="Arial"/>
                <a:sym typeface="Arial"/>
              </a:defRPr>
            </a:lvl1pPr>
            <a:lvl2pPr marL="914400" lvl="1"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2pPr>
            <a:lvl3pPr marL="1371600" lvl="2"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3pPr>
            <a:lvl4pPr marL="1828800" lvl="3"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4pPr>
            <a:lvl5pPr marL="2286000" lvl="4"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0639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wo Boxes">
  <p:cSld name="Two Boxes">
    <p:spTree>
      <p:nvGrpSpPr>
        <p:cNvPr id="1" name="Shape 74"/>
        <p:cNvGrpSpPr/>
        <p:nvPr/>
      </p:nvGrpSpPr>
      <p:grpSpPr>
        <a:xfrm>
          <a:off x="0" y="0"/>
          <a:ext cx="0" cy="0"/>
          <a:chOff x="0" y="0"/>
          <a:chExt cx="0" cy="0"/>
        </a:xfrm>
      </p:grpSpPr>
      <p:sp>
        <p:nvSpPr>
          <p:cNvPr id="75" name="Google Shape;75;p68"/>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8"/>
          <p:cNvSpPr txBox="1">
            <a:spLocks noGrp="1"/>
          </p:cNvSpPr>
          <p:nvPr>
            <p:ph type="body" idx="1"/>
          </p:nvPr>
        </p:nvSpPr>
        <p:spPr>
          <a:xfrm>
            <a:off x="838200" y="1168400"/>
            <a:ext cx="5181600" cy="499754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68"/>
          <p:cNvSpPr txBox="1">
            <a:spLocks noGrp="1"/>
          </p:cNvSpPr>
          <p:nvPr>
            <p:ph type="body" idx="2"/>
          </p:nvPr>
        </p:nvSpPr>
        <p:spPr>
          <a:xfrm>
            <a:off x="6172200" y="1168400"/>
            <a:ext cx="5181600" cy="499754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1841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wo Boxes (subhead)">
  <p:cSld name="Two Boxes (subhead)">
    <p:spTree>
      <p:nvGrpSpPr>
        <p:cNvPr id="1" name="Shape 78"/>
        <p:cNvGrpSpPr/>
        <p:nvPr/>
      </p:nvGrpSpPr>
      <p:grpSpPr>
        <a:xfrm>
          <a:off x="0" y="0"/>
          <a:ext cx="0" cy="0"/>
          <a:chOff x="0" y="0"/>
          <a:chExt cx="0" cy="0"/>
        </a:xfrm>
      </p:grpSpPr>
      <p:sp>
        <p:nvSpPr>
          <p:cNvPr id="79" name="Google Shape;79;p69"/>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9"/>
          <p:cNvSpPr txBox="1">
            <a:spLocks noGrp="1"/>
          </p:cNvSpPr>
          <p:nvPr>
            <p:ph type="body" idx="1"/>
          </p:nvPr>
        </p:nvSpPr>
        <p:spPr>
          <a:xfrm>
            <a:off x="838200" y="1856275"/>
            <a:ext cx="5181600" cy="4298914"/>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9"/>
          <p:cNvSpPr txBox="1">
            <a:spLocks noGrp="1"/>
          </p:cNvSpPr>
          <p:nvPr>
            <p:ph type="body" idx="2"/>
          </p:nvPr>
        </p:nvSpPr>
        <p:spPr>
          <a:xfrm>
            <a:off x="6172200" y="1856275"/>
            <a:ext cx="5181600" cy="4298914"/>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69"/>
          <p:cNvSpPr txBox="1">
            <a:spLocks noGrp="1"/>
          </p:cNvSpPr>
          <p:nvPr>
            <p:ph type="body" idx="3"/>
          </p:nvPr>
        </p:nvSpPr>
        <p:spPr>
          <a:xfrm>
            <a:off x="838200" y="1168402"/>
            <a:ext cx="10515600" cy="667555"/>
          </a:xfrm>
          <a:prstGeom prst="rect">
            <a:avLst/>
          </a:prstGeom>
          <a:noFill/>
          <a:ln>
            <a:noFill/>
          </a:ln>
        </p:spPr>
        <p:txBody>
          <a:bodyPr spcFirstLastPara="1" wrap="square" lIns="91400" tIns="45700" rIns="91400" bIns="45700" anchor="t" anchorCtr="0">
            <a:noAutofit/>
          </a:bodyPr>
          <a:lstStyle>
            <a:lvl1pPr marL="457200" lvl="0" indent="-228600" algn="l">
              <a:lnSpc>
                <a:spcPct val="110000"/>
              </a:lnSpc>
              <a:spcBef>
                <a:spcPts val="0"/>
              </a:spcBef>
              <a:spcAft>
                <a:spcPts val="0"/>
              </a:spcAft>
              <a:buClr>
                <a:schemeClr val="dk2"/>
              </a:buClr>
              <a:buSzPts val="2400"/>
              <a:buNone/>
              <a:defRPr sz="2400" b="0">
                <a:solidFill>
                  <a:schemeClr val="dk2"/>
                </a:solidFill>
                <a:latin typeface="Arial"/>
                <a:ea typeface="Arial"/>
                <a:cs typeface="Arial"/>
                <a:sym typeface="Arial"/>
              </a:defRPr>
            </a:lvl1pPr>
            <a:lvl2pPr marL="914400" lvl="1"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2pPr>
            <a:lvl3pPr marL="1371600" lvl="2"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3pPr>
            <a:lvl4pPr marL="1828800" lvl="3"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4pPr>
            <a:lvl5pPr marL="2286000" lvl="4"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6653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hree Boxes">
  <p:cSld name="Three Boxes">
    <p:spTree>
      <p:nvGrpSpPr>
        <p:cNvPr id="1" name="Shape 83"/>
        <p:cNvGrpSpPr/>
        <p:nvPr/>
      </p:nvGrpSpPr>
      <p:grpSpPr>
        <a:xfrm>
          <a:off x="0" y="0"/>
          <a:ext cx="0" cy="0"/>
          <a:chOff x="0" y="0"/>
          <a:chExt cx="0" cy="0"/>
        </a:xfrm>
      </p:grpSpPr>
      <p:sp>
        <p:nvSpPr>
          <p:cNvPr id="84" name="Google Shape;84;p70"/>
          <p:cNvSpPr txBox="1">
            <a:spLocks noGrp="1"/>
          </p:cNvSpPr>
          <p:nvPr>
            <p:ph type="title"/>
          </p:nvPr>
        </p:nvSpPr>
        <p:spPr>
          <a:xfrm>
            <a:off x="838201"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0"/>
          <p:cNvSpPr txBox="1">
            <a:spLocks noGrp="1"/>
          </p:cNvSpPr>
          <p:nvPr>
            <p:ph type="body" idx="1"/>
          </p:nvPr>
        </p:nvSpPr>
        <p:spPr>
          <a:xfrm>
            <a:off x="838202" y="1148080"/>
            <a:ext cx="343893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70"/>
          <p:cNvSpPr txBox="1">
            <a:spLocks noGrp="1"/>
          </p:cNvSpPr>
          <p:nvPr>
            <p:ph type="body" idx="2"/>
          </p:nvPr>
        </p:nvSpPr>
        <p:spPr>
          <a:xfrm>
            <a:off x="4376532" y="1148080"/>
            <a:ext cx="343893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0"/>
          <p:cNvSpPr txBox="1">
            <a:spLocks noGrp="1"/>
          </p:cNvSpPr>
          <p:nvPr>
            <p:ph type="body" idx="3"/>
          </p:nvPr>
        </p:nvSpPr>
        <p:spPr>
          <a:xfrm>
            <a:off x="7914862" y="1148080"/>
            <a:ext cx="343893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7377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hree Boxes (subhead)">
  <p:cSld name="Three Boxes (subhead)">
    <p:spTree>
      <p:nvGrpSpPr>
        <p:cNvPr id="1" name="Shape 88"/>
        <p:cNvGrpSpPr/>
        <p:nvPr/>
      </p:nvGrpSpPr>
      <p:grpSpPr>
        <a:xfrm>
          <a:off x="0" y="0"/>
          <a:ext cx="0" cy="0"/>
          <a:chOff x="0" y="0"/>
          <a:chExt cx="0" cy="0"/>
        </a:xfrm>
      </p:grpSpPr>
      <p:sp>
        <p:nvSpPr>
          <p:cNvPr id="89" name="Google Shape;89;p71"/>
          <p:cNvSpPr txBox="1">
            <a:spLocks noGrp="1"/>
          </p:cNvSpPr>
          <p:nvPr>
            <p:ph type="title"/>
          </p:nvPr>
        </p:nvSpPr>
        <p:spPr>
          <a:xfrm>
            <a:off x="838201"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1"/>
          <p:cNvSpPr txBox="1">
            <a:spLocks noGrp="1"/>
          </p:cNvSpPr>
          <p:nvPr>
            <p:ph type="body" idx="1"/>
          </p:nvPr>
        </p:nvSpPr>
        <p:spPr>
          <a:xfrm>
            <a:off x="838202" y="1835956"/>
            <a:ext cx="3438938" cy="4329991"/>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71"/>
          <p:cNvSpPr txBox="1">
            <a:spLocks noGrp="1"/>
          </p:cNvSpPr>
          <p:nvPr>
            <p:ph type="body" idx="2"/>
          </p:nvPr>
        </p:nvSpPr>
        <p:spPr>
          <a:xfrm>
            <a:off x="4376532" y="1835956"/>
            <a:ext cx="3438938" cy="4329991"/>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71"/>
          <p:cNvSpPr txBox="1">
            <a:spLocks noGrp="1"/>
          </p:cNvSpPr>
          <p:nvPr>
            <p:ph type="body" idx="3"/>
          </p:nvPr>
        </p:nvSpPr>
        <p:spPr>
          <a:xfrm>
            <a:off x="7914862" y="1835956"/>
            <a:ext cx="3438938" cy="4329991"/>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71"/>
          <p:cNvSpPr txBox="1">
            <a:spLocks noGrp="1"/>
          </p:cNvSpPr>
          <p:nvPr>
            <p:ph type="body" idx="4"/>
          </p:nvPr>
        </p:nvSpPr>
        <p:spPr>
          <a:xfrm>
            <a:off x="838200" y="1168402"/>
            <a:ext cx="10515600" cy="667555"/>
          </a:xfrm>
          <a:prstGeom prst="rect">
            <a:avLst/>
          </a:prstGeom>
          <a:noFill/>
          <a:ln>
            <a:noFill/>
          </a:ln>
        </p:spPr>
        <p:txBody>
          <a:bodyPr spcFirstLastPara="1" wrap="square" lIns="91400" tIns="45700" rIns="91400" bIns="45700" anchor="t" anchorCtr="0">
            <a:noAutofit/>
          </a:bodyPr>
          <a:lstStyle>
            <a:lvl1pPr marL="457200" lvl="0" indent="-228600" algn="l">
              <a:lnSpc>
                <a:spcPct val="110000"/>
              </a:lnSpc>
              <a:spcBef>
                <a:spcPts val="0"/>
              </a:spcBef>
              <a:spcAft>
                <a:spcPts val="0"/>
              </a:spcAft>
              <a:buClr>
                <a:schemeClr val="dk2"/>
              </a:buClr>
              <a:buSzPts val="2400"/>
              <a:buNone/>
              <a:defRPr sz="2400" b="0">
                <a:solidFill>
                  <a:schemeClr val="dk2"/>
                </a:solidFill>
                <a:latin typeface="Arial"/>
                <a:ea typeface="Arial"/>
                <a:cs typeface="Arial"/>
                <a:sym typeface="Arial"/>
              </a:defRPr>
            </a:lvl1pPr>
            <a:lvl2pPr marL="914400" lvl="1"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2pPr>
            <a:lvl3pPr marL="1371600" lvl="2"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3pPr>
            <a:lvl4pPr marL="1828800" lvl="3"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4pPr>
            <a:lvl5pPr marL="2286000" lvl="4"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4614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With Image &amp; Callout">
  <p:cSld name="With Image &amp; Callout">
    <p:spTree>
      <p:nvGrpSpPr>
        <p:cNvPr id="1" name="Shape 94"/>
        <p:cNvGrpSpPr/>
        <p:nvPr/>
      </p:nvGrpSpPr>
      <p:grpSpPr>
        <a:xfrm>
          <a:off x="0" y="0"/>
          <a:ext cx="0" cy="0"/>
          <a:chOff x="0" y="0"/>
          <a:chExt cx="0" cy="0"/>
        </a:xfrm>
      </p:grpSpPr>
      <p:sp>
        <p:nvSpPr>
          <p:cNvPr id="95" name="Google Shape;95;p72"/>
          <p:cNvSpPr>
            <a:spLocks noGrp="1"/>
          </p:cNvSpPr>
          <p:nvPr>
            <p:ph type="pic" idx="2"/>
          </p:nvPr>
        </p:nvSpPr>
        <p:spPr>
          <a:xfrm>
            <a:off x="6911441" y="130631"/>
            <a:ext cx="5166301" cy="6035317"/>
          </a:xfrm>
          <a:prstGeom prst="rect">
            <a:avLst/>
          </a:prstGeom>
          <a:solidFill>
            <a:srgbClr val="D8D8D8"/>
          </a:solidFill>
          <a:ln>
            <a:noFill/>
          </a:ln>
        </p:spPr>
      </p:sp>
      <p:sp>
        <p:nvSpPr>
          <p:cNvPr id="96" name="Google Shape;96;p72"/>
          <p:cNvSpPr txBox="1">
            <a:spLocks noGrp="1"/>
          </p:cNvSpPr>
          <p:nvPr>
            <p:ph type="title"/>
          </p:nvPr>
        </p:nvSpPr>
        <p:spPr>
          <a:xfrm>
            <a:off x="838201" y="146765"/>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72"/>
          <p:cNvSpPr txBox="1">
            <a:spLocks noGrp="1"/>
          </p:cNvSpPr>
          <p:nvPr>
            <p:ph type="body" idx="1"/>
          </p:nvPr>
        </p:nvSpPr>
        <p:spPr>
          <a:xfrm>
            <a:off x="838201" y="1148080"/>
            <a:ext cx="4778828" cy="5017866"/>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72"/>
          <p:cNvSpPr txBox="1">
            <a:spLocks noGrp="1"/>
          </p:cNvSpPr>
          <p:nvPr>
            <p:ph type="body" idx="3"/>
          </p:nvPr>
        </p:nvSpPr>
        <p:spPr>
          <a:xfrm>
            <a:off x="6340971" y="1838919"/>
            <a:ext cx="3361171" cy="3764167"/>
          </a:xfrm>
          <a:prstGeom prst="rect">
            <a:avLst/>
          </a:prstGeom>
          <a:solidFill>
            <a:schemeClr val="accent1"/>
          </a:solidFill>
          <a:ln w="12700" cap="flat" cmpd="sng">
            <a:solidFill>
              <a:schemeClr val="lt1"/>
            </a:solidFill>
            <a:prstDash val="solid"/>
            <a:round/>
            <a:headEnd type="none" w="sm" len="sm"/>
            <a:tailEnd type="none" w="sm" len="sm"/>
          </a:ln>
          <a:effectLst>
            <a:outerShdw blurRad="190500" sx="102000" sy="102000" algn="ctr" rotWithShape="0">
              <a:srgbClr val="000000">
                <a:alpha val="9411"/>
              </a:srgbClr>
            </a:outerShdw>
          </a:effectLst>
        </p:spPr>
        <p:txBody>
          <a:bodyPr spcFirstLastPara="1" wrap="square" lIns="182825" tIns="182825" rIns="182825" bIns="182825" anchor="t" anchorCtr="0">
            <a:noAutofit/>
          </a:bodyPr>
          <a:lstStyle>
            <a:lvl1pPr marL="457200" lvl="0" indent="-228600" algn="l">
              <a:lnSpc>
                <a:spcPct val="110000"/>
              </a:lnSpc>
              <a:spcBef>
                <a:spcPts val="900"/>
              </a:spcBef>
              <a:spcAft>
                <a:spcPts val="0"/>
              </a:spcAft>
              <a:buClr>
                <a:schemeClr val="lt1"/>
              </a:buClr>
              <a:buSzPts val="2800"/>
              <a:buNone/>
              <a:defRPr>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9091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7" name="Google Shape;3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19694801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With Image &amp; Callout 2">
  <p:cSld name="With Image &amp; Callout 2">
    <p:spTree>
      <p:nvGrpSpPr>
        <p:cNvPr id="1" name="Shape 99"/>
        <p:cNvGrpSpPr/>
        <p:nvPr/>
      </p:nvGrpSpPr>
      <p:grpSpPr>
        <a:xfrm>
          <a:off x="0" y="0"/>
          <a:ext cx="0" cy="0"/>
          <a:chOff x="0" y="0"/>
          <a:chExt cx="0" cy="0"/>
        </a:xfrm>
      </p:grpSpPr>
      <p:sp>
        <p:nvSpPr>
          <p:cNvPr id="100" name="Google Shape;100;p73"/>
          <p:cNvSpPr>
            <a:spLocks noGrp="1"/>
          </p:cNvSpPr>
          <p:nvPr>
            <p:ph type="pic" idx="2"/>
          </p:nvPr>
        </p:nvSpPr>
        <p:spPr>
          <a:xfrm>
            <a:off x="104173" y="3171464"/>
            <a:ext cx="11973568" cy="2994483"/>
          </a:xfrm>
          <a:prstGeom prst="rect">
            <a:avLst/>
          </a:prstGeom>
          <a:solidFill>
            <a:srgbClr val="D8D8D8"/>
          </a:solidFill>
          <a:ln>
            <a:noFill/>
          </a:ln>
        </p:spPr>
      </p:sp>
      <p:sp>
        <p:nvSpPr>
          <p:cNvPr id="101" name="Google Shape;101;p73"/>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73"/>
          <p:cNvSpPr txBox="1">
            <a:spLocks noGrp="1"/>
          </p:cNvSpPr>
          <p:nvPr>
            <p:ph type="body" idx="1"/>
          </p:nvPr>
        </p:nvSpPr>
        <p:spPr>
          <a:xfrm>
            <a:off x="838202" y="1148082"/>
            <a:ext cx="7201457" cy="1849763"/>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sz="1800"/>
            </a:lvl1pPr>
            <a:lvl2pPr marL="914400" lvl="1" indent="-330200" algn="l">
              <a:lnSpc>
                <a:spcPct val="110000"/>
              </a:lnSpc>
              <a:spcBef>
                <a:spcPts val="900"/>
              </a:spcBef>
              <a:spcAft>
                <a:spcPts val="0"/>
              </a:spcAft>
              <a:buClr>
                <a:schemeClr val="dk2"/>
              </a:buClr>
              <a:buSzPts val="1600"/>
              <a:buChar char="−"/>
              <a:defRPr sz="1600"/>
            </a:lvl2pPr>
            <a:lvl3pPr marL="1371600" lvl="2" indent="-317500" algn="l">
              <a:lnSpc>
                <a:spcPct val="110000"/>
              </a:lnSpc>
              <a:spcBef>
                <a:spcPts val="900"/>
              </a:spcBef>
              <a:spcAft>
                <a:spcPts val="0"/>
              </a:spcAft>
              <a:buClr>
                <a:schemeClr val="dk2"/>
              </a:buClr>
              <a:buSzPts val="1400"/>
              <a:buChar char="•"/>
              <a:defRPr sz="1400"/>
            </a:lvl3pPr>
            <a:lvl4pPr marL="1828800" lvl="3" indent="-304800" algn="l">
              <a:lnSpc>
                <a:spcPct val="110000"/>
              </a:lnSpc>
              <a:spcBef>
                <a:spcPts val="900"/>
              </a:spcBef>
              <a:spcAft>
                <a:spcPts val="0"/>
              </a:spcAft>
              <a:buClr>
                <a:schemeClr val="dk2"/>
              </a:buClr>
              <a:buSzPts val="1200"/>
              <a:buChar char="•"/>
              <a:defRPr sz="1200"/>
            </a:lvl4pPr>
            <a:lvl5pPr marL="2286000" lvl="4" indent="-304800" algn="l">
              <a:lnSpc>
                <a:spcPct val="110000"/>
              </a:lnSpc>
              <a:spcBef>
                <a:spcPts val="900"/>
              </a:spcBef>
              <a:spcAft>
                <a:spcPts val="0"/>
              </a:spcAft>
              <a:buClr>
                <a:schemeClr val="dk2"/>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73"/>
          <p:cNvSpPr txBox="1">
            <a:spLocks noGrp="1"/>
          </p:cNvSpPr>
          <p:nvPr>
            <p:ph type="body" idx="3"/>
          </p:nvPr>
        </p:nvSpPr>
        <p:spPr>
          <a:xfrm>
            <a:off x="8378116" y="1977815"/>
            <a:ext cx="3361171" cy="3764167"/>
          </a:xfrm>
          <a:prstGeom prst="rect">
            <a:avLst/>
          </a:prstGeom>
          <a:solidFill>
            <a:schemeClr val="accent1"/>
          </a:solidFill>
          <a:ln w="12700" cap="flat" cmpd="sng">
            <a:solidFill>
              <a:schemeClr val="lt1"/>
            </a:solidFill>
            <a:prstDash val="solid"/>
            <a:round/>
            <a:headEnd type="none" w="sm" len="sm"/>
            <a:tailEnd type="none" w="sm" len="sm"/>
          </a:ln>
          <a:effectLst>
            <a:outerShdw blurRad="190500" sx="102000" sy="102000" algn="ctr" rotWithShape="0">
              <a:srgbClr val="000000">
                <a:alpha val="9411"/>
              </a:srgbClr>
            </a:outerShdw>
          </a:effectLst>
        </p:spPr>
        <p:txBody>
          <a:bodyPr spcFirstLastPara="1" wrap="square" lIns="182825" tIns="182825" rIns="182825" bIns="182825" anchor="t" anchorCtr="0">
            <a:noAutofit/>
          </a:bodyPr>
          <a:lstStyle>
            <a:lvl1pPr marL="457200" lvl="0" indent="-228600" algn="l">
              <a:lnSpc>
                <a:spcPct val="110000"/>
              </a:lnSpc>
              <a:spcBef>
                <a:spcPts val="900"/>
              </a:spcBef>
              <a:spcAft>
                <a:spcPts val="0"/>
              </a:spcAft>
              <a:buClr>
                <a:schemeClr val="lt1"/>
              </a:buClr>
              <a:buSzPts val="2800"/>
              <a:buNone/>
              <a:defRPr>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6327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harts (2-up)">
  <p:cSld name="Charts (2-up)">
    <p:spTree>
      <p:nvGrpSpPr>
        <p:cNvPr id="1" name="Shape 104"/>
        <p:cNvGrpSpPr/>
        <p:nvPr/>
      </p:nvGrpSpPr>
      <p:grpSpPr>
        <a:xfrm>
          <a:off x="0" y="0"/>
          <a:ext cx="0" cy="0"/>
          <a:chOff x="0" y="0"/>
          <a:chExt cx="0" cy="0"/>
        </a:xfrm>
      </p:grpSpPr>
      <p:sp>
        <p:nvSpPr>
          <p:cNvPr id="105" name="Google Shape;105;p74"/>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74"/>
          <p:cNvSpPr>
            <a:spLocks noGrp="1"/>
          </p:cNvSpPr>
          <p:nvPr>
            <p:ph type="chart" idx="2"/>
          </p:nvPr>
        </p:nvSpPr>
        <p:spPr>
          <a:xfrm>
            <a:off x="838200" y="1477927"/>
            <a:ext cx="5257800" cy="4379913"/>
          </a:xfrm>
          <a:prstGeom prst="rect">
            <a:avLst/>
          </a:prstGeom>
          <a:noFill/>
          <a:ln>
            <a:noFill/>
          </a:ln>
        </p:spPr>
        <p:txBody>
          <a:bodyPr spcFirstLastPara="1" wrap="square" lIns="91400" tIns="45700" rIns="91400" bIns="45700" anchor="t" anchorCtr="0">
            <a:noAutofit/>
          </a:bodyPr>
          <a:lstStyle>
            <a:lvl1pPr marR="0" lvl="0" algn="l" rtl="0">
              <a:lnSpc>
                <a:spcPct val="110000"/>
              </a:lnSpc>
              <a:spcBef>
                <a:spcPts val="9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R="0" lvl="1" algn="l" rtl="0">
              <a:lnSpc>
                <a:spcPct val="110000"/>
              </a:lnSpc>
              <a:spcBef>
                <a:spcPts val="9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R="0" lvl="2" algn="l" rtl="0">
              <a:lnSpc>
                <a:spcPct val="110000"/>
              </a:lnSpc>
              <a:spcBef>
                <a:spcPts val="9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R="0" lvl="3"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R="0" lvl="4"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07" name="Google Shape;107;p74"/>
          <p:cNvSpPr>
            <a:spLocks noGrp="1"/>
          </p:cNvSpPr>
          <p:nvPr>
            <p:ph type="chart" idx="3"/>
          </p:nvPr>
        </p:nvSpPr>
        <p:spPr>
          <a:xfrm>
            <a:off x="6096000" y="1477927"/>
            <a:ext cx="5257800" cy="4379913"/>
          </a:xfrm>
          <a:prstGeom prst="rect">
            <a:avLst/>
          </a:prstGeom>
          <a:noFill/>
          <a:ln>
            <a:noFill/>
          </a:ln>
        </p:spPr>
        <p:txBody>
          <a:bodyPr spcFirstLastPara="1" wrap="square" lIns="91400" tIns="45700" rIns="91400" bIns="45700" anchor="t" anchorCtr="0">
            <a:noAutofit/>
          </a:bodyPr>
          <a:lstStyle>
            <a:lvl1pPr marR="0" lvl="0" algn="l" rtl="0">
              <a:lnSpc>
                <a:spcPct val="110000"/>
              </a:lnSpc>
              <a:spcBef>
                <a:spcPts val="9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R="0" lvl="1" algn="l" rtl="0">
              <a:lnSpc>
                <a:spcPct val="110000"/>
              </a:lnSpc>
              <a:spcBef>
                <a:spcPts val="9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R="0" lvl="2" algn="l" rtl="0">
              <a:lnSpc>
                <a:spcPct val="110000"/>
              </a:lnSpc>
              <a:spcBef>
                <a:spcPts val="9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R="0" lvl="3"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R="0" lvl="4"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12261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08"/>
        <p:cNvGrpSpPr/>
        <p:nvPr/>
      </p:nvGrpSpPr>
      <p:grpSpPr>
        <a:xfrm>
          <a:off x="0" y="0"/>
          <a:ext cx="0" cy="0"/>
          <a:chOff x="0" y="0"/>
          <a:chExt cx="0" cy="0"/>
        </a:xfrm>
      </p:grpSpPr>
      <p:sp>
        <p:nvSpPr>
          <p:cNvPr id="109" name="Google Shape;109;p75"/>
          <p:cNvSpPr txBox="1">
            <a:spLocks noGrp="1"/>
          </p:cNvSpPr>
          <p:nvPr>
            <p:ph type="title"/>
          </p:nvPr>
        </p:nvSpPr>
        <p:spPr>
          <a:xfrm>
            <a:off x="838200" y="135964"/>
            <a:ext cx="10515600" cy="67474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422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0"/>
        <p:cNvGrpSpPr/>
        <p:nvPr/>
      </p:nvGrpSpPr>
      <p:grpSpPr>
        <a:xfrm>
          <a:off x="0" y="0"/>
          <a:ext cx="0" cy="0"/>
          <a:chOff x="0" y="0"/>
          <a:chExt cx="0" cy="0"/>
        </a:xfrm>
      </p:grpSpPr>
    </p:spTree>
    <p:extLst>
      <p:ext uri="{BB962C8B-B14F-4D97-AF65-F5344CB8AC3E}">
        <p14:creationId xmlns:p14="http://schemas.microsoft.com/office/powerpoint/2010/main" val="92385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imple">
  <p:cSld name="Simple">
    <p:spTree>
      <p:nvGrpSpPr>
        <p:cNvPr id="1" name="Shape 111"/>
        <p:cNvGrpSpPr/>
        <p:nvPr/>
      </p:nvGrpSpPr>
      <p:grpSpPr>
        <a:xfrm>
          <a:off x="0" y="0"/>
          <a:ext cx="0" cy="0"/>
          <a:chOff x="0" y="0"/>
          <a:chExt cx="0" cy="0"/>
        </a:xfrm>
      </p:grpSpPr>
      <p:sp>
        <p:nvSpPr>
          <p:cNvPr id="112" name="Google Shape;112;g168649d83ac_0_45"/>
          <p:cNvSpPr txBox="1">
            <a:spLocks noGrp="1"/>
          </p:cNvSpPr>
          <p:nvPr>
            <p:ph type="sldNum" idx="12"/>
          </p:nvPr>
        </p:nvSpPr>
        <p:spPr>
          <a:xfrm>
            <a:off x="11399520" y="6303264"/>
            <a:ext cx="609600" cy="4875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1790251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13"/>
        <p:cNvGrpSpPr/>
        <p:nvPr/>
      </p:nvGrpSpPr>
      <p:grpSpPr>
        <a:xfrm>
          <a:off x="0" y="0"/>
          <a:ext cx="0" cy="0"/>
          <a:chOff x="0" y="0"/>
          <a:chExt cx="0" cy="0"/>
        </a:xfrm>
      </p:grpSpPr>
    </p:spTree>
    <p:extLst>
      <p:ext uri="{BB962C8B-B14F-4D97-AF65-F5344CB8AC3E}">
        <p14:creationId xmlns:p14="http://schemas.microsoft.com/office/powerpoint/2010/main" val="14619302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able 1">
  <p:cSld name="Table 1">
    <p:spTree>
      <p:nvGrpSpPr>
        <p:cNvPr id="1" name="Shape 114"/>
        <p:cNvGrpSpPr/>
        <p:nvPr/>
      </p:nvGrpSpPr>
      <p:grpSpPr>
        <a:xfrm>
          <a:off x="0" y="0"/>
          <a:ext cx="0" cy="0"/>
          <a:chOff x="0" y="0"/>
          <a:chExt cx="0" cy="0"/>
        </a:xfrm>
      </p:grpSpPr>
      <p:sp>
        <p:nvSpPr>
          <p:cNvPr id="115" name="Google Shape;115;g169f8e41693_0_2299"/>
          <p:cNvSpPr txBox="1">
            <a:spLocks noGrp="1"/>
          </p:cNvSpPr>
          <p:nvPr>
            <p:ph type="title"/>
          </p:nvPr>
        </p:nvSpPr>
        <p:spPr>
          <a:xfrm>
            <a:off x="838200" y="473336"/>
            <a:ext cx="10515600" cy="674700"/>
          </a:xfrm>
          <a:prstGeom prst="rect">
            <a:avLst/>
          </a:prstGeom>
          <a:noFill/>
          <a:ln>
            <a:noFill/>
          </a:ln>
        </p:spPr>
        <p:txBody>
          <a:bodyPr spcFirstLastPara="1" wrap="square" lIns="91425" tIns="45700" rIns="91425" bIns="45700" anchor="t" anchorCtr="0">
            <a:noAutofit/>
          </a:bodyPr>
          <a:lstStyle>
            <a:lvl1pPr lvl="0" algn="l" rtl="0">
              <a:lnSpc>
                <a:spcPct val="11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g169f8e41693_0_2299"/>
          <p:cNvSpPr txBox="1">
            <a:spLocks noGrp="1"/>
          </p:cNvSpPr>
          <p:nvPr>
            <p:ph type="body" idx="1"/>
          </p:nvPr>
        </p:nvSpPr>
        <p:spPr>
          <a:xfrm>
            <a:off x="7528956" y="6594475"/>
            <a:ext cx="4551300" cy="263400"/>
          </a:xfrm>
          <a:prstGeom prst="rect">
            <a:avLst/>
          </a:prstGeom>
          <a:noFill/>
          <a:ln>
            <a:noFill/>
          </a:ln>
        </p:spPr>
        <p:txBody>
          <a:bodyPr spcFirstLastPara="1" wrap="square" lIns="91425" tIns="45700" rIns="91425" bIns="45700" anchor="t" anchorCtr="0">
            <a:noAutofit/>
          </a:bodyPr>
          <a:lstStyle>
            <a:lvl1pPr marL="457200" lvl="0" indent="-228600" algn="r" rtl="0">
              <a:lnSpc>
                <a:spcPct val="110000"/>
              </a:lnSpc>
              <a:spcBef>
                <a:spcPts val="900"/>
              </a:spcBef>
              <a:spcAft>
                <a:spcPts val="0"/>
              </a:spcAft>
              <a:buClr>
                <a:schemeClr val="lt1"/>
              </a:buClr>
              <a:buSzPts val="1000"/>
              <a:buNone/>
              <a:defRPr sz="1000">
                <a:solidFill>
                  <a:schemeClr val="lt1"/>
                </a:solidFill>
              </a:defRPr>
            </a:lvl1pPr>
            <a:lvl2pPr marL="914400" lvl="1" indent="-228600" algn="l" rtl="0">
              <a:lnSpc>
                <a:spcPct val="110000"/>
              </a:lnSpc>
              <a:spcBef>
                <a:spcPts val="900"/>
              </a:spcBef>
              <a:spcAft>
                <a:spcPts val="0"/>
              </a:spcAft>
              <a:buClr>
                <a:schemeClr val="dk2"/>
              </a:buClr>
              <a:buSzPts val="2400"/>
              <a:buNone/>
              <a:defRPr/>
            </a:lvl2pPr>
            <a:lvl3pPr marL="1371600" lvl="2" indent="-228600" algn="l" rtl="0">
              <a:lnSpc>
                <a:spcPct val="110000"/>
              </a:lnSpc>
              <a:spcBef>
                <a:spcPts val="900"/>
              </a:spcBef>
              <a:spcAft>
                <a:spcPts val="0"/>
              </a:spcAft>
              <a:buClr>
                <a:schemeClr val="dk2"/>
              </a:buClr>
              <a:buSzPts val="2000"/>
              <a:buNone/>
              <a:defRPr/>
            </a:lvl3pPr>
            <a:lvl4pPr marL="1828800" lvl="3" indent="-228600" algn="l" rtl="0">
              <a:lnSpc>
                <a:spcPct val="110000"/>
              </a:lnSpc>
              <a:spcBef>
                <a:spcPts val="900"/>
              </a:spcBef>
              <a:spcAft>
                <a:spcPts val="0"/>
              </a:spcAft>
              <a:buClr>
                <a:schemeClr val="dk2"/>
              </a:buClr>
              <a:buSzPts val="1800"/>
              <a:buNone/>
              <a:defRPr/>
            </a:lvl4pPr>
            <a:lvl5pPr marL="2286000" lvl="4" indent="-228600" algn="l" rtl="0">
              <a:lnSpc>
                <a:spcPct val="110000"/>
              </a:lnSpc>
              <a:spcBef>
                <a:spcPts val="900"/>
              </a:spcBef>
              <a:spcAft>
                <a:spcPts val="0"/>
              </a:spcAft>
              <a:buClr>
                <a:schemeClr val="dk2"/>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1896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17"/>
        <p:cNvGrpSpPr/>
        <p:nvPr/>
      </p:nvGrpSpPr>
      <p:grpSpPr>
        <a:xfrm>
          <a:off x="0" y="0"/>
          <a:ext cx="0" cy="0"/>
          <a:chOff x="0" y="0"/>
          <a:chExt cx="0" cy="0"/>
        </a:xfrm>
      </p:grpSpPr>
      <p:sp>
        <p:nvSpPr>
          <p:cNvPr id="118" name="Google Shape;118;g16df9dcdb0e_0_480"/>
          <p:cNvSpPr txBox="1">
            <a:spLocks noGrp="1"/>
          </p:cNvSpPr>
          <p:nvPr>
            <p:ph type="title"/>
          </p:nvPr>
        </p:nvSpPr>
        <p:spPr>
          <a:xfrm>
            <a:off x="839788" y="457200"/>
            <a:ext cx="3932400" cy="1600500"/>
          </a:xfrm>
          <a:prstGeom prst="rect">
            <a:avLst/>
          </a:prstGeom>
          <a:noFill/>
          <a:ln>
            <a:noFill/>
          </a:ln>
        </p:spPr>
        <p:txBody>
          <a:bodyPr spcFirstLastPara="1" wrap="square" lIns="121900" tIns="60925" rIns="121900" bIns="60925" anchor="b" anchorCtr="0">
            <a:normAutofit/>
          </a:bodyPr>
          <a:lstStyle>
            <a:lvl1pPr lvl="0" algn="l" rtl="0">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g16df9dcdb0e_0_480"/>
          <p:cNvSpPr txBox="1">
            <a:spLocks noGrp="1"/>
          </p:cNvSpPr>
          <p:nvPr>
            <p:ph type="body" idx="1"/>
          </p:nvPr>
        </p:nvSpPr>
        <p:spPr>
          <a:xfrm>
            <a:off x="5183188" y="987425"/>
            <a:ext cx="6172500" cy="4873500"/>
          </a:xfrm>
          <a:prstGeom prst="rect">
            <a:avLst/>
          </a:prstGeom>
          <a:noFill/>
          <a:ln>
            <a:noFill/>
          </a:ln>
        </p:spPr>
        <p:txBody>
          <a:bodyPr spcFirstLastPara="1" wrap="square" lIns="121900" tIns="60925" rIns="121900" bIns="60925"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20" name="Google Shape;120;g16df9dcdb0e_0_480"/>
          <p:cNvSpPr txBox="1">
            <a:spLocks noGrp="1"/>
          </p:cNvSpPr>
          <p:nvPr>
            <p:ph type="body" idx="2"/>
          </p:nvPr>
        </p:nvSpPr>
        <p:spPr>
          <a:xfrm>
            <a:off x="839788" y="2057400"/>
            <a:ext cx="3932400" cy="3811500"/>
          </a:xfrm>
          <a:prstGeom prst="rect">
            <a:avLst/>
          </a:prstGeom>
          <a:noFill/>
          <a:ln>
            <a:noFill/>
          </a:ln>
        </p:spPr>
        <p:txBody>
          <a:bodyPr spcFirstLastPara="1" wrap="square" lIns="121900" tIns="60925" rIns="121900" bIns="60925"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21" name="Google Shape;121;g16df9dcdb0e_0_480"/>
          <p:cNvSpPr txBox="1">
            <a:spLocks noGrp="1"/>
          </p:cNvSpPr>
          <p:nvPr>
            <p:ph type="dt" idx="10"/>
          </p:nvPr>
        </p:nvSpPr>
        <p:spPr>
          <a:xfrm>
            <a:off x="838200" y="6356351"/>
            <a:ext cx="2743200" cy="365100"/>
          </a:xfrm>
          <a:prstGeom prst="rect">
            <a:avLst/>
          </a:prstGeom>
          <a:noFill/>
          <a:ln>
            <a:noFill/>
          </a:ln>
        </p:spPr>
        <p:txBody>
          <a:bodyPr spcFirstLastPara="1" wrap="square" lIns="121900" tIns="60925" rIns="121900" bIns="60925" anchor="ctr" anchorCtr="0">
            <a:noAutofit/>
          </a:bodyPr>
          <a:lstStyle>
            <a:lvl1pPr lvl="0" algn="l"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dirty="0"/>
          </a:p>
        </p:txBody>
      </p:sp>
      <p:sp>
        <p:nvSpPr>
          <p:cNvPr id="122" name="Google Shape;122;g16df9dcdb0e_0_480"/>
          <p:cNvSpPr txBox="1">
            <a:spLocks noGrp="1"/>
          </p:cNvSpPr>
          <p:nvPr>
            <p:ph type="ftr" idx="11"/>
          </p:nvPr>
        </p:nvSpPr>
        <p:spPr>
          <a:xfrm>
            <a:off x="4038600" y="6356351"/>
            <a:ext cx="4114800" cy="365100"/>
          </a:xfrm>
          <a:prstGeom prst="rect">
            <a:avLst/>
          </a:prstGeom>
          <a:noFill/>
          <a:ln>
            <a:noFill/>
          </a:ln>
        </p:spPr>
        <p:txBody>
          <a:bodyPr spcFirstLastPara="1" wrap="square" lIns="121900" tIns="60925" rIns="121900" bIns="60925" anchor="ctr" anchorCtr="0">
            <a:noAutofit/>
          </a:bodyPr>
          <a:lstStyle>
            <a:lvl1pPr lvl="0" algn="ctr" rtl="0">
              <a:spcBef>
                <a:spcPts val="0"/>
              </a:spcBef>
              <a:spcAft>
                <a:spcPts val="0"/>
              </a:spcAft>
              <a:buSzPts val="1900"/>
              <a:buNone/>
              <a:defRPr sz="19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dirty="0"/>
          </a:p>
        </p:txBody>
      </p:sp>
      <p:sp>
        <p:nvSpPr>
          <p:cNvPr id="123" name="Google Shape;123;g16df9dcdb0e_0_480"/>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lvl="0" indent="0" algn="r" rtl="0">
              <a:spcBef>
                <a:spcPts val="0"/>
              </a:spcBef>
              <a:spcAft>
                <a:spcPts val="0"/>
              </a:spcAft>
              <a:buClr>
                <a:srgbClr val="888888"/>
              </a:buClr>
              <a:buSzPts val="1200"/>
              <a:buFont typeface="Arial"/>
              <a:buNone/>
              <a:defRPr sz="1900"/>
            </a:lvl1pPr>
            <a:lvl2pPr marL="0" lvl="1" indent="0" algn="r" rtl="0">
              <a:spcBef>
                <a:spcPts val="0"/>
              </a:spcBef>
              <a:spcAft>
                <a:spcPts val="0"/>
              </a:spcAft>
              <a:buClr>
                <a:srgbClr val="888888"/>
              </a:buClr>
              <a:buSzPts val="1200"/>
              <a:buFont typeface="Arial"/>
              <a:buNone/>
              <a:defRPr sz="1900"/>
            </a:lvl2pPr>
            <a:lvl3pPr marL="0" lvl="2" indent="0" algn="r" rtl="0">
              <a:spcBef>
                <a:spcPts val="0"/>
              </a:spcBef>
              <a:spcAft>
                <a:spcPts val="0"/>
              </a:spcAft>
              <a:buClr>
                <a:srgbClr val="888888"/>
              </a:buClr>
              <a:buSzPts val="1200"/>
              <a:buFont typeface="Arial"/>
              <a:buNone/>
              <a:defRPr sz="1900"/>
            </a:lvl3pPr>
            <a:lvl4pPr marL="0" lvl="3" indent="0" algn="r" rtl="0">
              <a:spcBef>
                <a:spcPts val="0"/>
              </a:spcBef>
              <a:spcAft>
                <a:spcPts val="0"/>
              </a:spcAft>
              <a:buClr>
                <a:srgbClr val="888888"/>
              </a:buClr>
              <a:buSzPts val="1200"/>
              <a:buFont typeface="Arial"/>
              <a:buNone/>
              <a:defRPr sz="1900"/>
            </a:lvl4pPr>
            <a:lvl5pPr marL="0" lvl="4" indent="0" algn="r" rtl="0">
              <a:spcBef>
                <a:spcPts val="0"/>
              </a:spcBef>
              <a:spcAft>
                <a:spcPts val="0"/>
              </a:spcAft>
              <a:buClr>
                <a:srgbClr val="888888"/>
              </a:buClr>
              <a:buSzPts val="1200"/>
              <a:buFont typeface="Arial"/>
              <a:buNone/>
              <a:defRPr sz="1900"/>
            </a:lvl5pPr>
            <a:lvl6pPr marL="0" lvl="5" indent="0" algn="r" rtl="0">
              <a:spcBef>
                <a:spcPts val="0"/>
              </a:spcBef>
              <a:spcAft>
                <a:spcPts val="0"/>
              </a:spcAft>
              <a:buClr>
                <a:srgbClr val="888888"/>
              </a:buClr>
              <a:buSzPts val="1200"/>
              <a:buFont typeface="Arial"/>
              <a:buNone/>
              <a:defRPr sz="1900"/>
            </a:lvl6pPr>
            <a:lvl7pPr marL="0" lvl="6" indent="0" algn="r" rtl="0">
              <a:spcBef>
                <a:spcPts val="0"/>
              </a:spcBef>
              <a:spcAft>
                <a:spcPts val="0"/>
              </a:spcAft>
              <a:buClr>
                <a:srgbClr val="888888"/>
              </a:buClr>
              <a:buSzPts val="1200"/>
              <a:buFont typeface="Arial"/>
              <a:buNone/>
              <a:defRPr sz="1900"/>
            </a:lvl7pPr>
            <a:lvl8pPr marL="0" lvl="7" indent="0" algn="r" rtl="0">
              <a:spcBef>
                <a:spcPts val="0"/>
              </a:spcBef>
              <a:spcAft>
                <a:spcPts val="0"/>
              </a:spcAft>
              <a:buClr>
                <a:srgbClr val="888888"/>
              </a:buClr>
              <a:buSzPts val="1200"/>
              <a:buFont typeface="Arial"/>
              <a:buNone/>
              <a:defRPr sz="1900"/>
            </a:lvl8pPr>
            <a:lvl9pPr marL="0" lvl="8" indent="0" algn="r" rtl="0">
              <a:spcBef>
                <a:spcPts val="0"/>
              </a:spcBef>
              <a:spcAft>
                <a:spcPts val="0"/>
              </a:spcAft>
              <a:buClr>
                <a:srgbClr val="888888"/>
              </a:buClr>
              <a:buSzPts val="1200"/>
              <a:buFont typeface="Arial"/>
              <a:buNone/>
              <a:defRPr sz="1900"/>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115125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8"/>
        <p:cNvGrpSpPr/>
        <p:nvPr/>
      </p:nvGrpSpPr>
      <p:grpSpPr>
        <a:xfrm>
          <a:off x="0" y="0"/>
          <a:ext cx="0" cy="0"/>
          <a:chOff x="0" y="0"/>
          <a:chExt cx="0" cy="0"/>
        </a:xfrm>
      </p:grpSpPr>
      <p:sp>
        <p:nvSpPr>
          <p:cNvPr id="39" name="Google Shape;39;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5" name="Google Shape;4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6" name="Google Shape;4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550013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ransition">
  <p:cSld name="1_Section Transition">
    <p:spTree>
      <p:nvGrpSpPr>
        <p:cNvPr id="1" name="Shape 20"/>
        <p:cNvGrpSpPr/>
        <p:nvPr/>
      </p:nvGrpSpPr>
      <p:grpSpPr>
        <a:xfrm>
          <a:off x="0" y="0"/>
          <a:ext cx="0" cy="0"/>
          <a:chOff x="0" y="0"/>
          <a:chExt cx="0" cy="0"/>
        </a:xfrm>
      </p:grpSpPr>
      <p:sp>
        <p:nvSpPr>
          <p:cNvPr id="21" name="Google Shape;21;p7"/>
          <p:cNvSpPr txBox="1">
            <a:spLocks noGrp="1"/>
          </p:cNvSpPr>
          <p:nvPr>
            <p:ph type="subTitle" idx="1"/>
          </p:nvPr>
        </p:nvSpPr>
        <p:spPr>
          <a:xfrm>
            <a:off x="914400" y="3778606"/>
            <a:ext cx="10363200" cy="502450"/>
          </a:xfrm>
          <a:prstGeom prst="rect">
            <a:avLst/>
          </a:prstGeom>
          <a:noFill/>
          <a:ln>
            <a:noFill/>
          </a:ln>
        </p:spPr>
        <p:txBody>
          <a:bodyPr spcFirstLastPara="1" wrap="square" lIns="91400" tIns="45700" rIns="91400" bIns="45700" anchor="t" anchorCtr="0">
            <a:noAutofit/>
          </a:bodyPr>
          <a:lstStyle>
            <a:lvl1pPr lvl="0" algn="ctr">
              <a:lnSpc>
                <a:spcPct val="110000"/>
              </a:lnSpc>
              <a:spcBef>
                <a:spcPts val="900"/>
              </a:spcBef>
              <a:spcAft>
                <a:spcPts val="0"/>
              </a:spcAft>
              <a:buClr>
                <a:schemeClr val="dk2"/>
              </a:buClr>
              <a:buSzPts val="1800"/>
              <a:buNone/>
              <a:defRPr sz="1800">
                <a:solidFill>
                  <a:schemeClr val="dk2"/>
                </a:solidFill>
              </a:defRPr>
            </a:lvl1pPr>
            <a:lvl2pPr lvl="1" algn="ctr">
              <a:lnSpc>
                <a:spcPct val="110000"/>
              </a:lnSpc>
              <a:spcBef>
                <a:spcPts val="900"/>
              </a:spcBef>
              <a:spcAft>
                <a:spcPts val="0"/>
              </a:spcAft>
              <a:buClr>
                <a:schemeClr val="dk2"/>
              </a:buClr>
              <a:buSzPts val="2000"/>
              <a:buNone/>
              <a:defRPr sz="2000"/>
            </a:lvl2pPr>
            <a:lvl3pPr lvl="2" algn="ctr">
              <a:lnSpc>
                <a:spcPct val="110000"/>
              </a:lnSpc>
              <a:spcBef>
                <a:spcPts val="900"/>
              </a:spcBef>
              <a:spcAft>
                <a:spcPts val="0"/>
              </a:spcAft>
              <a:buClr>
                <a:schemeClr val="dk2"/>
              </a:buClr>
              <a:buSzPts val="1800"/>
              <a:buNone/>
              <a:defRPr sz="1800"/>
            </a:lvl3pPr>
            <a:lvl4pPr lvl="3" algn="ctr">
              <a:lnSpc>
                <a:spcPct val="110000"/>
              </a:lnSpc>
              <a:spcBef>
                <a:spcPts val="900"/>
              </a:spcBef>
              <a:spcAft>
                <a:spcPts val="0"/>
              </a:spcAft>
              <a:buClr>
                <a:schemeClr val="dk2"/>
              </a:buClr>
              <a:buSzPts val="1600"/>
              <a:buNone/>
              <a:defRPr sz="1600"/>
            </a:lvl4pPr>
            <a:lvl5pPr lvl="4" algn="ctr">
              <a:lnSpc>
                <a:spcPct val="110000"/>
              </a:lnSpc>
              <a:spcBef>
                <a:spcPts val="9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7"/>
          <p:cNvSpPr txBox="1">
            <a:spLocks noGrp="1"/>
          </p:cNvSpPr>
          <p:nvPr>
            <p:ph type="body" idx="2"/>
          </p:nvPr>
        </p:nvSpPr>
        <p:spPr>
          <a:xfrm>
            <a:off x="914400" y="2931549"/>
            <a:ext cx="10363200" cy="847059"/>
          </a:xfrm>
          <a:prstGeom prst="rect">
            <a:avLst/>
          </a:prstGeom>
          <a:noFill/>
          <a:ln>
            <a:noFill/>
          </a:ln>
        </p:spPr>
        <p:txBody>
          <a:bodyPr spcFirstLastPara="1" wrap="square" lIns="91400" tIns="45700" rIns="91400" bIns="45700" anchor="t" anchorCtr="0">
            <a:noAutofit/>
          </a:bodyPr>
          <a:lstStyle>
            <a:lvl1pPr marL="457200" lvl="0" indent="-228600" algn="ctr">
              <a:lnSpc>
                <a:spcPct val="110000"/>
              </a:lnSpc>
              <a:spcBef>
                <a:spcPts val="0"/>
              </a:spcBef>
              <a:spcAft>
                <a:spcPts val="0"/>
              </a:spcAft>
              <a:buClr>
                <a:schemeClr val="accent1"/>
              </a:buClr>
              <a:buSzPts val="4400"/>
              <a:buNone/>
              <a:defRPr sz="4400" b="0">
                <a:solidFill>
                  <a:schemeClr val="accent1"/>
                </a:solidFill>
                <a:latin typeface="Arial"/>
                <a:ea typeface="Arial"/>
                <a:cs typeface="Arial"/>
                <a:sym typeface="Arial"/>
              </a:defRPr>
            </a:lvl1pPr>
            <a:lvl2pPr marL="914400" lvl="1"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2pPr>
            <a:lvl3pPr marL="1371600" lvl="2"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3pPr>
            <a:lvl4pPr marL="1828800" lvl="3"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4pPr>
            <a:lvl5pPr marL="2286000" lvl="4"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7" descr="Logo&#10;&#10;Description automatically generated"/>
          <p:cNvPicPr preferRelativeResize="0"/>
          <p:nvPr/>
        </p:nvPicPr>
        <p:blipFill rotWithShape="1">
          <a:blip r:embed="rId2">
            <a:alphaModFix/>
          </a:blip>
          <a:srcRect l="4587" r="62023"/>
          <a:stretch/>
        </p:blipFill>
        <p:spPr>
          <a:xfrm>
            <a:off x="5035550" y="267133"/>
            <a:ext cx="2120902" cy="2309812"/>
          </a:xfrm>
          <a:prstGeom prst="rect">
            <a:avLst/>
          </a:prstGeom>
          <a:noFill/>
          <a:ln>
            <a:noFill/>
          </a:ln>
        </p:spPr>
      </p:pic>
    </p:spTree>
    <p:extLst>
      <p:ext uri="{BB962C8B-B14F-4D97-AF65-F5344CB8AC3E}">
        <p14:creationId xmlns:p14="http://schemas.microsoft.com/office/powerpoint/2010/main" val="280281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33853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281166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3"/>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0" y="1148080"/>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4" y="1977814"/>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80" tIns="182880" rIns="182880" bIns="182880"/>
          <a:lstStyle>
            <a:lvl1pPr marL="0" indent="0">
              <a:buNone/>
              <a:defRPr>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8834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113"/>
        <p:cNvGrpSpPr/>
        <p:nvPr/>
      </p:nvGrpSpPr>
      <p:grpSpPr>
        <a:xfrm>
          <a:off x="0" y="0"/>
          <a:ext cx="0" cy="0"/>
          <a:chOff x="0" y="0"/>
          <a:chExt cx="0" cy="0"/>
        </a:xfrm>
      </p:grpSpPr>
      <p:sp>
        <p:nvSpPr>
          <p:cNvPr id="114" name="Google Shape;114;p18"/>
          <p:cNvSpPr/>
          <p:nvPr/>
        </p:nvSpPr>
        <p:spPr>
          <a:xfrm>
            <a:off x="0" y="0"/>
            <a:ext cx="12192000"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5" name="Google Shape;115;p18"/>
          <p:cNvSpPr txBox="1">
            <a:spLocks noGrp="1"/>
          </p:cNvSpPr>
          <p:nvPr>
            <p:ph type="ctrTitle"/>
          </p:nvPr>
        </p:nvSpPr>
        <p:spPr>
          <a:xfrm>
            <a:off x="427500" y="2987067"/>
            <a:ext cx="7828400" cy="25616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600"/>
              <a:buNone/>
              <a:defRPr sz="4800" b="1">
                <a:solidFill>
                  <a:srgbClr val="FFFFFF"/>
                </a:solidFill>
              </a:defRPr>
            </a:lvl1pPr>
            <a:lvl2pPr lvl="1" algn="l" rtl="0">
              <a:lnSpc>
                <a:spcPct val="100000"/>
              </a:lnSpc>
              <a:spcBef>
                <a:spcPts val="0"/>
              </a:spcBef>
              <a:spcAft>
                <a:spcPts val="0"/>
              </a:spcAft>
              <a:buClr>
                <a:srgbClr val="FFFFFF"/>
              </a:buClr>
              <a:buSzPts val="3600"/>
              <a:buNone/>
              <a:defRPr sz="4800" b="1">
                <a:solidFill>
                  <a:srgbClr val="FFFFFF"/>
                </a:solidFill>
              </a:defRPr>
            </a:lvl2pPr>
            <a:lvl3pPr lvl="2" algn="l" rtl="0">
              <a:lnSpc>
                <a:spcPct val="100000"/>
              </a:lnSpc>
              <a:spcBef>
                <a:spcPts val="0"/>
              </a:spcBef>
              <a:spcAft>
                <a:spcPts val="0"/>
              </a:spcAft>
              <a:buClr>
                <a:srgbClr val="FFFFFF"/>
              </a:buClr>
              <a:buSzPts val="3600"/>
              <a:buNone/>
              <a:defRPr sz="4800" b="1">
                <a:solidFill>
                  <a:srgbClr val="FFFFFF"/>
                </a:solidFill>
              </a:defRPr>
            </a:lvl3pPr>
            <a:lvl4pPr lvl="3" algn="l" rtl="0">
              <a:lnSpc>
                <a:spcPct val="100000"/>
              </a:lnSpc>
              <a:spcBef>
                <a:spcPts val="0"/>
              </a:spcBef>
              <a:spcAft>
                <a:spcPts val="0"/>
              </a:spcAft>
              <a:buClr>
                <a:srgbClr val="FFFFFF"/>
              </a:buClr>
              <a:buSzPts val="3600"/>
              <a:buNone/>
              <a:defRPr sz="4800" b="1">
                <a:solidFill>
                  <a:srgbClr val="FFFFFF"/>
                </a:solidFill>
              </a:defRPr>
            </a:lvl4pPr>
            <a:lvl5pPr lvl="4" algn="l" rtl="0">
              <a:lnSpc>
                <a:spcPct val="100000"/>
              </a:lnSpc>
              <a:spcBef>
                <a:spcPts val="0"/>
              </a:spcBef>
              <a:spcAft>
                <a:spcPts val="0"/>
              </a:spcAft>
              <a:buClr>
                <a:srgbClr val="FFFFFF"/>
              </a:buClr>
              <a:buSzPts val="3600"/>
              <a:buNone/>
              <a:defRPr sz="4800" b="1">
                <a:solidFill>
                  <a:srgbClr val="FFFFFF"/>
                </a:solidFill>
              </a:defRPr>
            </a:lvl5pPr>
            <a:lvl6pPr lvl="5" algn="l" rtl="0">
              <a:lnSpc>
                <a:spcPct val="100000"/>
              </a:lnSpc>
              <a:spcBef>
                <a:spcPts val="0"/>
              </a:spcBef>
              <a:spcAft>
                <a:spcPts val="0"/>
              </a:spcAft>
              <a:buClr>
                <a:srgbClr val="FFFFFF"/>
              </a:buClr>
              <a:buSzPts val="3600"/>
              <a:buNone/>
              <a:defRPr sz="4800" b="1">
                <a:solidFill>
                  <a:srgbClr val="FFFFFF"/>
                </a:solidFill>
              </a:defRPr>
            </a:lvl6pPr>
            <a:lvl7pPr lvl="6" algn="l" rtl="0">
              <a:lnSpc>
                <a:spcPct val="100000"/>
              </a:lnSpc>
              <a:spcBef>
                <a:spcPts val="0"/>
              </a:spcBef>
              <a:spcAft>
                <a:spcPts val="0"/>
              </a:spcAft>
              <a:buClr>
                <a:srgbClr val="FFFFFF"/>
              </a:buClr>
              <a:buSzPts val="3600"/>
              <a:buNone/>
              <a:defRPr sz="4800" b="1">
                <a:solidFill>
                  <a:srgbClr val="FFFFFF"/>
                </a:solidFill>
              </a:defRPr>
            </a:lvl7pPr>
            <a:lvl8pPr lvl="7" algn="l" rtl="0">
              <a:lnSpc>
                <a:spcPct val="100000"/>
              </a:lnSpc>
              <a:spcBef>
                <a:spcPts val="0"/>
              </a:spcBef>
              <a:spcAft>
                <a:spcPts val="0"/>
              </a:spcAft>
              <a:buClr>
                <a:srgbClr val="FFFFFF"/>
              </a:buClr>
              <a:buSzPts val="3600"/>
              <a:buNone/>
              <a:defRPr sz="4800" b="1">
                <a:solidFill>
                  <a:srgbClr val="FFFFFF"/>
                </a:solidFill>
              </a:defRPr>
            </a:lvl8pPr>
            <a:lvl9pPr lvl="8" algn="l" rtl="0">
              <a:lnSpc>
                <a:spcPct val="100000"/>
              </a:lnSpc>
              <a:spcBef>
                <a:spcPts val="0"/>
              </a:spcBef>
              <a:spcAft>
                <a:spcPts val="0"/>
              </a:spcAft>
              <a:buClr>
                <a:srgbClr val="FFFFFF"/>
              </a:buClr>
              <a:buSzPts val="3600"/>
              <a:buNone/>
              <a:defRPr sz="4800" b="1">
                <a:solidFill>
                  <a:srgbClr val="FFFFFF"/>
                </a:solidFill>
              </a:defRPr>
            </a:lvl9pPr>
          </a:lstStyle>
          <a:p>
            <a:endParaRPr/>
          </a:p>
        </p:txBody>
      </p:sp>
      <p:sp>
        <p:nvSpPr>
          <p:cNvPr id="116" name="Google Shape;116;p18"/>
          <p:cNvSpPr txBox="1">
            <a:spLocks noGrp="1"/>
          </p:cNvSpPr>
          <p:nvPr>
            <p:ph type="subTitle" idx="1"/>
          </p:nvPr>
        </p:nvSpPr>
        <p:spPr>
          <a:xfrm>
            <a:off x="427500" y="5752000"/>
            <a:ext cx="7828400" cy="4828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800"/>
              <a:buNone/>
              <a:defRPr sz="2400">
                <a:solidFill>
                  <a:srgbClr val="FFFFFF"/>
                </a:solidFill>
              </a:defRPr>
            </a:lvl1pPr>
            <a:lvl2pPr lvl="1" algn="l" rtl="0">
              <a:lnSpc>
                <a:spcPct val="100000"/>
              </a:lnSpc>
              <a:spcBef>
                <a:spcPts val="0"/>
              </a:spcBef>
              <a:spcAft>
                <a:spcPts val="0"/>
              </a:spcAft>
              <a:buClr>
                <a:srgbClr val="FFFFFF"/>
              </a:buClr>
              <a:buSzPts val="1800"/>
              <a:buNone/>
              <a:defRPr sz="2400">
                <a:solidFill>
                  <a:srgbClr val="FFFFFF"/>
                </a:solidFill>
              </a:defRPr>
            </a:lvl2pPr>
            <a:lvl3pPr lvl="2" algn="l" rtl="0">
              <a:lnSpc>
                <a:spcPct val="100000"/>
              </a:lnSpc>
              <a:spcBef>
                <a:spcPts val="0"/>
              </a:spcBef>
              <a:spcAft>
                <a:spcPts val="0"/>
              </a:spcAft>
              <a:buClr>
                <a:srgbClr val="FFFFFF"/>
              </a:buClr>
              <a:buSzPts val="1800"/>
              <a:buNone/>
              <a:defRPr sz="2400">
                <a:solidFill>
                  <a:srgbClr val="FFFFFF"/>
                </a:solidFill>
              </a:defRPr>
            </a:lvl3pPr>
            <a:lvl4pPr lvl="3" algn="l" rtl="0">
              <a:lnSpc>
                <a:spcPct val="100000"/>
              </a:lnSpc>
              <a:spcBef>
                <a:spcPts val="0"/>
              </a:spcBef>
              <a:spcAft>
                <a:spcPts val="0"/>
              </a:spcAft>
              <a:buClr>
                <a:srgbClr val="FFFFFF"/>
              </a:buClr>
              <a:buSzPts val="1800"/>
              <a:buNone/>
              <a:defRPr sz="2400">
                <a:solidFill>
                  <a:srgbClr val="FFFFFF"/>
                </a:solidFill>
              </a:defRPr>
            </a:lvl4pPr>
            <a:lvl5pPr lvl="4" algn="l" rtl="0">
              <a:lnSpc>
                <a:spcPct val="100000"/>
              </a:lnSpc>
              <a:spcBef>
                <a:spcPts val="0"/>
              </a:spcBef>
              <a:spcAft>
                <a:spcPts val="0"/>
              </a:spcAft>
              <a:buClr>
                <a:srgbClr val="FFFFFF"/>
              </a:buClr>
              <a:buSzPts val="1800"/>
              <a:buNone/>
              <a:defRPr sz="2400">
                <a:solidFill>
                  <a:srgbClr val="FFFFFF"/>
                </a:solidFill>
              </a:defRPr>
            </a:lvl5pPr>
            <a:lvl6pPr lvl="5" algn="l" rtl="0">
              <a:lnSpc>
                <a:spcPct val="100000"/>
              </a:lnSpc>
              <a:spcBef>
                <a:spcPts val="0"/>
              </a:spcBef>
              <a:spcAft>
                <a:spcPts val="0"/>
              </a:spcAft>
              <a:buClr>
                <a:srgbClr val="FFFFFF"/>
              </a:buClr>
              <a:buSzPts val="1800"/>
              <a:buNone/>
              <a:defRPr sz="2400">
                <a:solidFill>
                  <a:srgbClr val="FFFFFF"/>
                </a:solidFill>
              </a:defRPr>
            </a:lvl6pPr>
            <a:lvl7pPr lvl="6" algn="l" rtl="0">
              <a:lnSpc>
                <a:spcPct val="100000"/>
              </a:lnSpc>
              <a:spcBef>
                <a:spcPts val="0"/>
              </a:spcBef>
              <a:spcAft>
                <a:spcPts val="0"/>
              </a:spcAft>
              <a:buClr>
                <a:srgbClr val="FFFFFF"/>
              </a:buClr>
              <a:buSzPts val="1800"/>
              <a:buNone/>
              <a:defRPr sz="2400">
                <a:solidFill>
                  <a:srgbClr val="FFFFFF"/>
                </a:solidFill>
              </a:defRPr>
            </a:lvl7pPr>
            <a:lvl8pPr lvl="7" algn="l" rtl="0">
              <a:lnSpc>
                <a:spcPct val="100000"/>
              </a:lnSpc>
              <a:spcBef>
                <a:spcPts val="0"/>
              </a:spcBef>
              <a:spcAft>
                <a:spcPts val="0"/>
              </a:spcAft>
              <a:buClr>
                <a:srgbClr val="FFFFFF"/>
              </a:buClr>
              <a:buSzPts val="1800"/>
              <a:buNone/>
              <a:defRPr sz="2400">
                <a:solidFill>
                  <a:srgbClr val="FFFFFF"/>
                </a:solidFill>
              </a:defRPr>
            </a:lvl8pPr>
            <a:lvl9pPr lvl="8" algn="l"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117" name="Google Shape;117;p18"/>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333">
                <a:solidFill>
                  <a:srgbClr val="FFFFFF"/>
                </a:solidFill>
              </a:defRPr>
            </a:lvl1pPr>
            <a:lvl2pPr lvl="1" algn="r" rtl="0">
              <a:lnSpc>
                <a:spcPct val="100000"/>
              </a:lnSpc>
              <a:spcAft>
                <a:spcPts val="0"/>
              </a:spcAft>
              <a:buNone/>
              <a:defRPr sz="1333">
                <a:solidFill>
                  <a:srgbClr val="FFFFFF"/>
                </a:solidFill>
              </a:defRPr>
            </a:lvl2pPr>
            <a:lvl3pPr lvl="2" algn="r" rtl="0">
              <a:lnSpc>
                <a:spcPct val="100000"/>
              </a:lnSpc>
              <a:spcAft>
                <a:spcPts val="0"/>
              </a:spcAft>
              <a:buNone/>
              <a:defRPr sz="1333">
                <a:solidFill>
                  <a:srgbClr val="FFFFFF"/>
                </a:solidFill>
              </a:defRPr>
            </a:lvl3pPr>
            <a:lvl4pPr lvl="3" algn="r" rtl="0">
              <a:lnSpc>
                <a:spcPct val="100000"/>
              </a:lnSpc>
              <a:spcAft>
                <a:spcPts val="0"/>
              </a:spcAft>
              <a:buNone/>
              <a:defRPr sz="1333">
                <a:solidFill>
                  <a:srgbClr val="FFFFFF"/>
                </a:solidFill>
              </a:defRPr>
            </a:lvl4pPr>
            <a:lvl5pPr lvl="4" algn="r" rtl="0">
              <a:lnSpc>
                <a:spcPct val="100000"/>
              </a:lnSpc>
              <a:spcAft>
                <a:spcPts val="0"/>
              </a:spcAft>
              <a:buNone/>
              <a:defRPr sz="1333">
                <a:solidFill>
                  <a:srgbClr val="FFFFFF"/>
                </a:solidFill>
              </a:defRPr>
            </a:lvl5pPr>
            <a:lvl6pPr lvl="5" algn="r" rtl="0">
              <a:lnSpc>
                <a:spcPct val="100000"/>
              </a:lnSpc>
              <a:spcAft>
                <a:spcPts val="0"/>
              </a:spcAft>
              <a:buNone/>
              <a:defRPr sz="1333">
                <a:solidFill>
                  <a:srgbClr val="FFFFFF"/>
                </a:solidFill>
              </a:defRPr>
            </a:lvl6pPr>
            <a:lvl7pPr lvl="6" algn="r" rtl="0">
              <a:lnSpc>
                <a:spcPct val="100000"/>
              </a:lnSpc>
              <a:spcAft>
                <a:spcPts val="0"/>
              </a:spcAft>
              <a:buNone/>
              <a:defRPr sz="1333">
                <a:solidFill>
                  <a:srgbClr val="FFFFFF"/>
                </a:solidFill>
              </a:defRPr>
            </a:lvl7pPr>
            <a:lvl8pPr lvl="7" algn="r" rtl="0">
              <a:lnSpc>
                <a:spcPct val="100000"/>
              </a:lnSpc>
              <a:spcAft>
                <a:spcPts val="0"/>
              </a:spcAft>
              <a:buNone/>
              <a:defRPr sz="1333">
                <a:solidFill>
                  <a:srgbClr val="FFFFFF"/>
                </a:solidFill>
              </a:defRPr>
            </a:lvl8pPr>
            <a:lvl9pPr lvl="8" algn="r" rtl="0">
              <a:lnSpc>
                <a:spcPct val="100000"/>
              </a:lnSpc>
              <a:spcAft>
                <a:spcPts val="0"/>
              </a:spcAft>
              <a:buNone/>
              <a:defRPr sz="1333">
                <a:solidFill>
                  <a:srgbClr val="FFFFFF"/>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486867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74"/>
        <p:cNvGrpSpPr/>
        <p:nvPr/>
      </p:nvGrpSpPr>
      <p:grpSpPr>
        <a:xfrm>
          <a:off x="0" y="0"/>
          <a:ext cx="0" cy="0"/>
          <a:chOff x="0" y="0"/>
          <a:chExt cx="0" cy="0"/>
        </a:xfrm>
      </p:grpSpPr>
      <p:sp>
        <p:nvSpPr>
          <p:cNvPr id="75" name="Google Shape;75;p14"/>
          <p:cNvSpPr/>
          <p:nvPr/>
        </p:nvSpPr>
        <p:spPr>
          <a:xfrm>
            <a:off x="0" y="0"/>
            <a:ext cx="12192000" cy="6858000"/>
          </a:xfrm>
          <a:prstGeom prst="rect">
            <a:avLst/>
          </a:prstGeom>
          <a:solidFill>
            <a:srgbClr val="EFEFE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6" name="Google Shape;76;p14"/>
          <p:cNvSpPr/>
          <p:nvPr/>
        </p:nvSpPr>
        <p:spPr>
          <a:xfrm>
            <a:off x="4455067" y="419833"/>
            <a:ext cx="7315200" cy="1662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7" name="Google Shape;77;p14"/>
          <p:cNvSpPr/>
          <p:nvPr/>
        </p:nvSpPr>
        <p:spPr>
          <a:xfrm>
            <a:off x="4455067" y="419833"/>
            <a:ext cx="7315200" cy="1512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 name="Google Shape;78;p14"/>
          <p:cNvSpPr/>
          <p:nvPr/>
        </p:nvSpPr>
        <p:spPr>
          <a:xfrm>
            <a:off x="4455067" y="2490133"/>
            <a:ext cx="7315200" cy="1662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14"/>
          <p:cNvSpPr/>
          <p:nvPr/>
        </p:nvSpPr>
        <p:spPr>
          <a:xfrm>
            <a:off x="4455067" y="2490133"/>
            <a:ext cx="7315200" cy="1512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0" name="Google Shape;80;p14"/>
          <p:cNvSpPr/>
          <p:nvPr/>
        </p:nvSpPr>
        <p:spPr>
          <a:xfrm>
            <a:off x="4455067" y="4775133"/>
            <a:ext cx="7315200" cy="1662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1" name="Google Shape;81;p14"/>
          <p:cNvSpPr/>
          <p:nvPr/>
        </p:nvSpPr>
        <p:spPr>
          <a:xfrm>
            <a:off x="4455067" y="4775133"/>
            <a:ext cx="7315200" cy="1512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2" name="Google Shape;82;p14"/>
          <p:cNvSpPr/>
          <p:nvPr/>
        </p:nvSpPr>
        <p:spPr>
          <a:xfrm>
            <a:off x="0" y="0"/>
            <a:ext cx="4064000" cy="6858000"/>
          </a:xfrm>
          <a:prstGeom prst="rect">
            <a:avLst/>
          </a:prstGeom>
          <a:solidFill>
            <a:schemeClr val="bg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3" name="Google Shape;83;p14"/>
          <p:cNvSpPr txBox="1"/>
          <p:nvPr/>
        </p:nvSpPr>
        <p:spPr>
          <a:xfrm>
            <a:off x="4477233" y="571033"/>
            <a:ext cx="1536000" cy="15112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6933" dirty="0">
                <a:solidFill>
                  <a:srgbClr val="CCCCCC"/>
                </a:solidFill>
              </a:rPr>
              <a:t>1</a:t>
            </a:r>
            <a:endParaRPr sz="6933" dirty="0">
              <a:solidFill>
                <a:srgbClr val="CCCCCC"/>
              </a:solidFill>
            </a:endParaRPr>
          </a:p>
        </p:txBody>
      </p:sp>
      <p:sp>
        <p:nvSpPr>
          <p:cNvPr id="84" name="Google Shape;84;p14"/>
          <p:cNvSpPr txBox="1"/>
          <p:nvPr/>
        </p:nvSpPr>
        <p:spPr>
          <a:xfrm>
            <a:off x="4477233" y="2641333"/>
            <a:ext cx="1536000" cy="15112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6933" dirty="0">
                <a:solidFill>
                  <a:srgbClr val="CCCCCC"/>
                </a:solidFill>
              </a:rPr>
              <a:t>2</a:t>
            </a:r>
            <a:endParaRPr sz="6933" dirty="0">
              <a:solidFill>
                <a:srgbClr val="CCCCCC"/>
              </a:solidFill>
            </a:endParaRPr>
          </a:p>
        </p:txBody>
      </p:sp>
      <p:sp>
        <p:nvSpPr>
          <p:cNvPr id="85" name="Google Shape;85;p14"/>
          <p:cNvSpPr txBox="1"/>
          <p:nvPr/>
        </p:nvSpPr>
        <p:spPr>
          <a:xfrm>
            <a:off x="4477233" y="4926333"/>
            <a:ext cx="1536000" cy="15112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6933" dirty="0">
                <a:solidFill>
                  <a:srgbClr val="CCCCCC"/>
                </a:solidFill>
              </a:rPr>
              <a:t>3</a:t>
            </a:r>
            <a:endParaRPr sz="6933" dirty="0">
              <a:solidFill>
                <a:srgbClr val="CCCCCC"/>
              </a:solidFill>
            </a:endParaRPr>
          </a:p>
        </p:txBody>
      </p:sp>
      <p:sp>
        <p:nvSpPr>
          <p:cNvPr id="86" name="Google Shape;86;p14"/>
          <p:cNvSpPr txBox="1">
            <a:spLocks noGrp="1"/>
          </p:cNvSpPr>
          <p:nvPr>
            <p:ph type="title"/>
          </p:nvPr>
        </p:nvSpPr>
        <p:spPr>
          <a:xfrm>
            <a:off x="464400" y="571033"/>
            <a:ext cx="3135200" cy="58664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None/>
              <a:defRPr sz="3733" b="1">
                <a:solidFill>
                  <a:srgbClr val="FFFFFF"/>
                </a:solidFill>
              </a:defRPr>
            </a:lvl1pPr>
            <a:lvl2pPr lvl="1" algn="l">
              <a:lnSpc>
                <a:spcPct val="100000"/>
              </a:lnSpc>
              <a:spcBef>
                <a:spcPts val="0"/>
              </a:spcBef>
              <a:spcAft>
                <a:spcPts val="0"/>
              </a:spcAft>
              <a:buNone/>
              <a:defRPr sz="3733" b="1">
                <a:solidFill>
                  <a:srgbClr val="FFFFFF"/>
                </a:solidFill>
              </a:defRPr>
            </a:lvl2pPr>
            <a:lvl3pPr lvl="2" algn="l">
              <a:lnSpc>
                <a:spcPct val="100000"/>
              </a:lnSpc>
              <a:spcBef>
                <a:spcPts val="0"/>
              </a:spcBef>
              <a:spcAft>
                <a:spcPts val="0"/>
              </a:spcAft>
              <a:buNone/>
              <a:defRPr sz="3733" b="1">
                <a:solidFill>
                  <a:srgbClr val="FFFFFF"/>
                </a:solidFill>
              </a:defRPr>
            </a:lvl3pPr>
            <a:lvl4pPr lvl="3" algn="l">
              <a:lnSpc>
                <a:spcPct val="100000"/>
              </a:lnSpc>
              <a:spcBef>
                <a:spcPts val="0"/>
              </a:spcBef>
              <a:spcAft>
                <a:spcPts val="0"/>
              </a:spcAft>
              <a:buNone/>
              <a:defRPr sz="3733" b="1">
                <a:solidFill>
                  <a:srgbClr val="FFFFFF"/>
                </a:solidFill>
              </a:defRPr>
            </a:lvl4pPr>
            <a:lvl5pPr lvl="4" algn="l">
              <a:lnSpc>
                <a:spcPct val="100000"/>
              </a:lnSpc>
              <a:spcBef>
                <a:spcPts val="0"/>
              </a:spcBef>
              <a:spcAft>
                <a:spcPts val="0"/>
              </a:spcAft>
              <a:buNone/>
              <a:defRPr sz="3733" b="1">
                <a:solidFill>
                  <a:srgbClr val="FFFFFF"/>
                </a:solidFill>
              </a:defRPr>
            </a:lvl5pPr>
            <a:lvl6pPr lvl="5" algn="l">
              <a:lnSpc>
                <a:spcPct val="100000"/>
              </a:lnSpc>
              <a:spcBef>
                <a:spcPts val="0"/>
              </a:spcBef>
              <a:spcAft>
                <a:spcPts val="0"/>
              </a:spcAft>
              <a:buNone/>
              <a:defRPr sz="3733" b="1">
                <a:solidFill>
                  <a:srgbClr val="FFFFFF"/>
                </a:solidFill>
              </a:defRPr>
            </a:lvl6pPr>
            <a:lvl7pPr lvl="6" algn="l">
              <a:lnSpc>
                <a:spcPct val="100000"/>
              </a:lnSpc>
              <a:spcBef>
                <a:spcPts val="0"/>
              </a:spcBef>
              <a:spcAft>
                <a:spcPts val="0"/>
              </a:spcAft>
              <a:buNone/>
              <a:defRPr sz="3733" b="1">
                <a:solidFill>
                  <a:srgbClr val="FFFFFF"/>
                </a:solidFill>
              </a:defRPr>
            </a:lvl7pPr>
            <a:lvl8pPr lvl="7" algn="l">
              <a:lnSpc>
                <a:spcPct val="100000"/>
              </a:lnSpc>
              <a:spcBef>
                <a:spcPts val="0"/>
              </a:spcBef>
              <a:spcAft>
                <a:spcPts val="0"/>
              </a:spcAft>
              <a:buNone/>
              <a:defRPr sz="3733" b="1">
                <a:solidFill>
                  <a:srgbClr val="FFFFFF"/>
                </a:solidFill>
              </a:defRPr>
            </a:lvl8pPr>
            <a:lvl9pPr lvl="8" algn="l">
              <a:lnSpc>
                <a:spcPct val="100000"/>
              </a:lnSpc>
              <a:spcBef>
                <a:spcPts val="0"/>
              </a:spcBef>
              <a:spcAft>
                <a:spcPts val="0"/>
              </a:spcAft>
              <a:buNone/>
              <a:defRPr sz="3733" b="1">
                <a:solidFill>
                  <a:srgbClr val="FFFFFF"/>
                </a:solidFill>
              </a:defRPr>
            </a:lvl9pPr>
          </a:lstStyle>
          <a:p>
            <a:endParaRPr/>
          </a:p>
        </p:txBody>
      </p:sp>
      <p:sp>
        <p:nvSpPr>
          <p:cNvPr id="87" name="Google Shape;87;p14"/>
          <p:cNvSpPr txBox="1">
            <a:spLocks noGrp="1"/>
          </p:cNvSpPr>
          <p:nvPr>
            <p:ph type="body" idx="1"/>
          </p:nvPr>
        </p:nvSpPr>
        <p:spPr>
          <a:xfrm>
            <a:off x="6021233" y="571033"/>
            <a:ext cx="5749200" cy="1431600"/>
          </a:xfrm>
          <a:prstGeom prst="rect">
            <a:avLst/>
          </a:prstGeom>
          <a:noFill/>
        </p:spPr>
        <p:txBody>
          <a:bodyPr spcFirstLastPara="1" wrap="square" lIns="91425" tIns="91425" rIns="91425" bIns="91425" anchor="t" anchorCtr="0">
            <a:noAutofit/>
          </a:bodyPr>
          <a:lstStyle>
            <a:lvl1pPr marL="609585" lvl="0" indent="-406390" algn="l">
              <a:lnSpc>
                <a:spcPct val="115000"/>
              </a:lnSpc>
              <a:spcBef>
                <a:spcPts val="0"/>
              </a:spcBef>
              <a:spcAft>
                <a:spcPts val="0"/>
              </a:spcAft>
              <a:buClr>
                <a:srgbClr val="434343"/>
              </a:buClr>
              <a:buSzPts val="1200"/>
              <a:buChar char="●"/>
              <a:defRPr sz="1600">
                <a:solidFill>
                  <a:srgbClr val="434343"/>
                </a:solidFill>
              </a:defRPr>
            </a:lvl1pPr>
            <a:lvl2pPr marL="1219170" lvl="1" indent="-406390" algn="l">
              <a:lnSpc>
                <a:spcPct val="115000"/>
              </a:lnSpc>
              <a:spcBef>
                <a:spcPts val="2133"/>
              </a:spcBef>
              <a:spcAft>
                <a:spcPts val="0"/>
              </a:spcAft>
              <a:buClr>
                <a:srgbClr val="434343"/>
              </a:buClr>
              <a:buSzPts val="1200"/>
              <a:buChar char="○"/>
              <a:defRPr sz="1600">
                <a:solidFill>
                  <a:srgbClr val="434343"/>
                </a:solidFill>
              </a:defRPr>
            </a:lvl2pPr>
            <a:lvl3pPr marL="1828754" lvl="2" indent="-406390" algn="l">
              <a:lnSpc>
                <a:spcPct val="115000"/>
              </a:lnSpc>
              <a:spcBef>
                <a:spcPts val="2133"/>
              </a:spcBef>
              <a:spcAft>
                <a:spcPts val="0"/>
              </a:spcAft>
              <a:buClr>
                <a:srgbClr val="434343"/>
              </a:buClr>
              <a:buSzPts val="1200"/>
              <a:buChar char="■"/>
              <a:defRPr sz="1600">
                <a:solidFill>
                  <a:srgbClr val="434343"/>
                </a:solidFill>
              </a:defRPr>
            </a:lvl3pPr>
            <a:lvl4pPr marL="2438339" lvl="3" indent="-406390" algn="l">
              <a:lnSpc>
                <a:spcPct val="115000"/>
              </a:lnSpc>
              <a:spcBef>
                <a:spcPts val="2133"/>
              </a:spcBef>
              <a:spcAft>
                <a:spcPts val="0"/>
              </a:spcAft>
              <a:buClr>
                <a:srgbClr val="434343"/>
              </a:buClr>
              <a:buSzPts val="1200"/>
              <a:buChar char="●"/>
              <a:defRPr sz="1600">
                <a:solidFill>
                  <a:srgbClr val="434343"/>
                </a:solidFill>
              </a:defRPr>
            </a:lvl4pPr>
            <a:lvl5pPr marL="3047924" lvl="4" indent="-406390" algn="l">
              <a:lnSpc>
                <a:spcPct val="115000"/>
              </a:lnSpc>
              <a:spcBef>
                <a:spcPts val="2133"/>
              </a:spcBef>
              <a:spcAft>
                <a:spcPts val="0"/>
              </a:spcAft>
              <a:buClr>
                <a:srgbClr val="434343"/>
              </a:buClr>
              <a:buSzPts val="1200"/>
              <a:buChar char="○"/>
              <a:defRPr sz="1600">
                <a:solidFill>
                  <a:srgbClr val="434343"/>
                </a:solidFill>
              </a:defRPr>
            </a:lvl5pPr>
            <a:lvl6pPr marL="3657509" lvl="5" indent="-406390" algn="l">
              <a:lnSpc>
                <a:spcPct val="115000"/>
              </a:lnSpc>
              <a:spcBef>
                <a:spcPts val="2133"/>
              </a:spcBef>
              <a:spcAft>
                <a:spcPts val="0"/>
              </a:spcAft>
              <a:buClr>
                <a:srgbClr val="434343"/>
              </a:buClr>
              <a:buSzPts val="1200"/>
              <a:buChar char="■"/>
              <a:defRPr sz="1600">
                <a:solidFill>
                  <a:srgbClr val="434343"/>
                </a:solidFill>
              </a:defRPr>
            </a:lvl6pPr>
            <a:lvl7pPr marL="4267093" lvl="6" indent="-406390" algn="l">
              <a:lnSpc>
                <a:spcPct val="115000"/>
              </a:lnSpc>
              <a:spcBef>
                <a:spcPts val="2133"/>
              </a:spcBef>
              <a:spcAft>
                <a:spcPts val="0"/>
              </a:spcAft>
              <a:buClr>
                <a:srgbClr val="434343"/>
              </a:buClr>
              <a:buSzPts val="1200"/>
              <a:buChar char="●"/>
              <a:defRPr sz="1600">
                <a:solidFill>
                  <a:srgbClr val="434343"/>
                </a:solidFill>
              </a:defRPr>
            </a:lvl7pPr>
            <a:lvl8pPr marL="4876678" lvl="7" indent="-406390" algn="l">
              <a:lnSpc>
                <a:spcPct val="115000"/>
              </a:lnSpc>
              <a:spcBef>
                <a:spcPts val="2133"/>
              </a:spcBef>
              <a:spcAft>
                <a:spcPts val="0"/>
              </a:spcAft>
              <a:buClr>
                <a:srgbClr val="434343"/>
              </a:buClr>
              <a:buSzPts val="1200"/>
              <a:buChar char="○"/>
              <a:defRPr sz="1600">
                <a:solidFill>
                  <a:srgbClr val="434343"/>
                </a:solidFill>
              </a:defRPr>
            </a:lvl8pPr>
            <a:lvl9pPr marL="5486263" lvl="8" indent="-406390" algn="l">
              <a:lnSpc>
                <a:spcPct val="115000"/>
              </a:lnSpc>
              <a:spcBef>
                <a:spcPts val="2133"/>
              </a:spcBef>
              <a:spcAft>
                <a:spcPts val="2133"/>
              </a:spcAft>
              <a:buClr>
                <a:srgbClr val="434343"/>
              </a:buClr>
              <a:buSzPts val="1200"/>
              <a:buChar char="■"/>
              <a:defRPr sz="1600">
                <a:solidFill>
                  <a:srgbClr val="434343"/>
                </a:solidFill>
              </a:defRPr>
            </a:lvl9pPr>
          </a:lstStyle>
          <a:p>
            <a:endParaRPr/>
          </a:p>
        </p:txBody>
      </p:sp>
      <p:sp>
        <p:nvSpPr>
          <p:cNvPr id="88" name="Google Shape;88;p14"/>
          <p:cNvSpPr txBox="1">
            <a:spLocks noGrp="1"/>
          </p:cNvSpPr>
          <p:nvPr>
            <p:ph type="body" idx="2"/>
          </p:nvPr>
        </p:nvSpPr>
        <p:spPr>
          <a:xfrm>
            <a:off x="6021233" y="2641332"/>
            <a:ext cx="5749200" cy="1322400"/>
          </a:xfrm>
          <a:prstGeom prst="rect">
            <a:avLst/>
          </a:prstGeom>
          <a:noFill/>
        </p:spPr>
        <p:txBody>
          <a:bodyPr spcFirstLastPara="1" wrap="square" lIns="91425" tIns="91425" rIns="91425" bIns="91425" anchor="t" anchorCtr="0">
            <a:noAutofit/>
          </a:bodyPr>
          <a:lstStyle>
            <a:lvl1pPr marL="609585" lvl="0" indent="-406390" algn="l">
              <a:lnSpc>
                <a:spcPct val="115000"/>
              </a:lnSpc>
              <a:spcBef>
                <a:spcPts val="0"/>
              </a:spcBef>
              <a:spcAft>
                <a:spcPts val="0"/>
              </a:spcAft>
              <a:buClr>
                <a:srgbClr val="434343"/>
              </a:buClr>
              <a:buSzPts val="1200"/>
              <a:buChar char="●"/>
              <a:defRPr sz="1600">
                <a:solidFill>
                  <a:srgbClr val="434343"/>
                </a:solidFill>
              </a:defRPr>
            </a:lvl1pPr>
            <a:lvl2pPr marL="1219170" lvl="1" indent="-406390" algn="l">
              <a:lnSpc>
                <a:spcPct val="115000"/>
              </a:lnSpc>
              <a:spcBef>
                <a:spcPts val="2133"/>
              </a:spcBef>
              <a:spcAft>
                <a:spcPts val="0"/>
              </a:spcAft>
              <a:buClr>
                <a:srgbClr val="434343"/>
              </a:buClr>
              <a:buSzPts val="1200"/>
              <a:buChar char="○"/>
              <a:defRPr sz="1600">
                <a:solidFill>
                  <a:srgbClr val="434343"/>
                </a:solidFill>
              </a:defRPr>
            </a:lvl2pPr>
            <a:lvl3pPr marL="1828754" lvl="2" indent="-406390" algn="l">
              <a:lnSpc>
                <a:spcPct val="115000"/>
              </a:lnSpc>
              <a:spcBef>
                <a:spcPts val="2133"/>
              </a:spcBef>
              <a:spcAft>
                <a:spcPts val="0"/>
              </a:spcAft>
              <a:buClr>
                <a:srgbClr val="434343"/>
              </a:buClr>
              <a:buSzPts val="1200"/>
              <a:buChar char="■"/>
              <a:defRPr sz="1600">
                <a:solidFill>
                  <a:srgbClr val="434343"/>
                </a:solidFill>
              </a:defRPr>
            </a:lvl3pPr>
            <a:lvl4pPr marL="2438339" lvl="3" indent="-406390" algn="l">
              <a:lnSpc>
                <a:spcPct val="115000"/>
              </a:lnSpc>
              <a:spcBef>
                <a:spcPts val="2133"/>
              </a:spcBef>
              <a:spcAft>
                <a:spcPts val="0"/>
              </a:spcAft>
              <a:buClr>
                <a:srgbClr val="434343"/>
              </a:buClr>
              <a:buSzPts val="1200"/>
              <a:buChar char="●"/>
              <a:defRPr sz="1600">
                <a:solidFill>
                  <a:srgbClr val="434343"/>
                </a:solidFill>
              </a:defRPr>
            </a:lvl4pPr>
            <a:lvl5pPr marL="3047924" lvl="4" indent="-406390" algn="l">
              <a:lnSpc>
                <a:spcPct val="115000"/>
              </a:lnSpc>
              <a:spcBef>
                <a:spcPts val="2133"/>
              </a:spcBef>
              <a:spcAft>
                <a:spcPts val="0"/>
              </a:spcAft>
              <a:buClr>
                <a:srgbClr val="434343"/>
              </a:buClr>
              <a:buSzPts val="1200"/>
              <a:buChar char="○"/>
              <a:defRPr sz="1600">
                <a:solidFill>
                  <a:srgbClr val="434343"/>
                </a:solidFill>
              </a:defRPr>
            </a:lvl5pPr>
            <a:lvl6pPr marL="3657509" lvl="5" indent="-406390" algn="l">
              <a:lnSpc>
                <a:spcPct val="115000"/>
              </a:lnSpc>
              <a:spcBef>
                <a:spcPts val="2133"/>
              </a:spcBef>
              <a:spcAft>
                <a:spcPts val="0"/>
              </a:spcAft>
              <a:buClr>
                <a:srgbClr val="434343"/>
              </a:buClr>
              <a:buSzPts val="1200"/>
              <a:buChar char="■"/>
              <a:defRPr sz="1600">
                <a:solidFill>
                  <a:srgbClr val="434343"/>
                </a:solidFill>
              </a:defRPr>
            </a:lvl6pPr>
            <a:lvl7pPr marL="4267093" lvl="6" indent="-406390" algn="l">
              <a:lnSpc>
                <a:spcPct val="115000"/>
              </a:lnSpc>
              <a:spcBef>
                <a:spcPts val="2133"/>
              </a:spcBef>
              <a:spcAft>
                <a:spcPts val="0"/>
              </a:spcAft>
              <a:buClr>
                <a:srgbClr val="434343"/>
              </a:buClr>
              <a:buSzPts val="1200"/>
              <a:buChar char="●"/>
              <a:defRPr sz="1600">
                <a:solidFill>
                  <a:srgbClr val="434343"/>
                </a:solidFill>
              </a:defRPr>
            </a:lvl7pPr>
            <a:lvl8pPr marL="4876678" lvl="7" indent="-406390" algn="l">
              <a:lnSpc>
                <a:spcPct val="115000"/>
              </a:lnSpc>
              <a:spcBef>
                <a:spcPts val="2133"/>
              </a:spcBef>
              <a:spcAft>
                <a:spcPts val="0"/>
              </a:spcAft>
              <a:buClr>
                <a:srgbClr val="434343"/>
              </a:buClr>
              <a:buSzPts val="1200"/>
              <a:buChar char="○"/>
              <a:defRPr sz="1600">
                <a:solidFill>
                  <a:srgbClr val="434343"/>
                </a:solidFill>
              </a:defRPr>
            </a:lvl8pPr>
            <a:lvl9pPr marL="5486263" lvl="8" indent="-406390" algn="l">
              <a:lnSpc>
                <a:spcPct val="115000"/>
              </a:lnSpc>
              <a:spcBef>
                <a:spcPts val="2133"/>
              </a:spcBef>
              <a:spcAft>
                <a:spcPts val="2133"/>
              </a:spcAft>
              <a:buClr>
                <a:srgbClr val="434343"/>
              </a:buClr>
              <a:buSzPts val="1200"/>
              <a:buChar char="■"/>
              <a:defRPr sz="1600">
                <a:solidFill>
                  <a:srgbClr val="434343"/>
                </a:solidFill>
              </a:defRPr>
            </a:lvl9pPr>
          </a:lstStyle>
          <a:p>
            <a:endParaRPr/>
          </a:p>
        </p:txBody>
      </p:sp>
      <p:sp>
        <p:nvSpPr>
          <p:cNvPr id="89" name="Google Shape;89;p14"/>
          <p:cNvSpPr txBox="1">
            <a:spLocks noGrp="1"/>
          </p:cNvSpPr>
          <p:nvPr>
            <p:ph type="body" idx="3"/>
          </p:nvPr>
        </p:nvSpPr>
        <p:spPr>
          <a:xfrm>
            <a:off x="6021233" y="4926335"/>
            <a:ext cx="5749200" cy="1201600"/>
          </a:xfrm>
          <a:prstGeom prst="rect">
            <a:avLst/>
          </a:prstGeom>
          <a:noFill/>
        </p:spPr>
        <p:txBody>
          <a:bodyPr spcFirstLastPara="1" wrap="square" lIns="91425" tIns="91425" rIns="91425" bIns="91425" anchor="t" anchorCtr="0">
            <a:noAutofit/>
          </a:bodyPr>
          <a:lstStyle>
            <a:lvl1pPr marL="609585" lvl="0" indent="-406390" algn="l">
              <a:lnSpc>
                <a:spcPct val="115000"/>
              </a:lnSpc>
              <a:spcBef>
                <a:spcPts val="0"/>
              </a:spcBef>
              <a:spcAft>
                <a:spcPts val="0"/>
              </a:spcAft>
              <a:buClr>
                <a:srgbClr val="434343"/>
              </a:buClr>
              <a:buSzPts val="1200"/>
              <a:buChar char="●"/>
              <a:defRPr sz="1600">
                <a:solidFill>
                  <a:srgbClr val="434343"/>
                </a:solidFill>
              </a:defRPr>
            </a:lvl1pPr>
            <a:lvl2pPr marL="1219170" lvl="1" indent="-406390" algn="l">
              <a:lnSpc>
                <a:spcPct val="115000"/>
              </a:lnSpc>
              <a:spcBef>
                <a:spcPts val="2133"/>
              </a:spcBef>
              <a:spcAft>
                <a:spcPts val="0"/>
              </a:spcAft>
              <a:buClr>
                <a:srgbClr val="434343"/>
              </a:buClr>
              <a:buSzPts val="1200"/>
              <a:buChar char="○"/>
              <a:defRPr sz="1600">
                <a:solidFill>
                  <a:srgbClr val="434343"/>
                </a:solidFill>
              </a:defRPr>
            </a:lvl2pPr>
            <a:lvl3pPr marL="1828754" lvl="2" indent="-406390" algn="l">
              <a:lnSpc>
                <a:spcPct val="115000"/>
              </a:lnSpc>
              <a:spcBef>
                <a:spcPts val="2133"/>
              </a:spcBef>
              <a:spcAft>
                <a:spcPts val="0"/>
              </a:spcAft>
              <a:buClr>
                <a:srgbClr val="434343"/>
              </a:buClr>
              <a:buSzPts val="1200"/>
              <a:buChar char="■"/>
              <a:defRPr sz="1600">
                <a:solidFill>
                  <a:srgbClr val="434343"/>
                </a:solidFill>
              </a:defRPr>
            </a:lvl3pPr>
            <a:lvl4pPr marL="2438339" lvl="3" indent="-406390" algn="l">
              <a:lnSpc>
                <a:spcPct val="115000"/>
              </a:lnSpc>
              <a:spcBef>
                <a:spcPts val="2133"/>
              </a:spcBef>
              <a:spcAft>
                <a:spcPts val="0"/>
              </a:spcAft>
              <a:buClr>
                <a:srgbClr val="434343"/>
              </a:buClr>
              <a:buSzPts val="1200"/>
              <a:buChar char="●"/>
              <a:defRPr sz="1600">
                <a:solidFill>
                  <a:srgbClr val="434343"/>
                </a:solidFill>
              </a:defRPr>
            </a:lvl4pPr>
            <a:lvl5pPr marL="3047924" lvl="4" indent="-406390" algn="l">
              <a:lnSpc>
                <a:spcPct val="115000"/>
              </a:lnSpc>
              <a:spcBef>
                <a:spcPts val="2133"/>
              </a:spcBef>
              <a:spcAft>
                <a:spcPts val="0"/>
              </a:spcAft>
              <a:buClr>
                <a:srgbClr val="434343"/>
              </a:buClr>
              <a:buSzPts val="1200"/>
              <a:buChar char="○"/>
              <a:defRPr sz="1600">
                <a:solidFill>
                  <a:srgbClr val="434343"/>
                </a:solidFill>
              </a:defRPr>
            </a:lvl5pPr>
            <a:lvl6pPr marL="3657509" lvl="5" indent="-406390" algn="l">
              <a:lnSpc>
                <a:spcPct val="115000"/>
              </a:lnSpc>
              <a:spcBef>
                <a:spcPts val="2133"/>
              </a:spcBef>
              <a:spcAft>
                <a:spcPts val="0"/>
              </a:spcAft>
              <a:buClr>
                <a:srgbClr val="434343"/>
              </a:buClr>
              <a:buSzPts val="1200"/>
              <a:buChar char="■"/>
              <a:defRPr sz="1600">
                <a:solidFill>
                  <a:srgbClr val="434343"/>
                </a:solidFill>
              </a:defRPr>
            </a:lvl6pPr>
            <a:lvl7pPr marL="4267093" lvl="6" indent="-406390" algn="l">
              <a:lnSpc>
                <a:spcPct val="115000"/>
              </a:lnSpc>
              <a:spcBef>
                <a:spcPts val="2133"/>
              </a:spcBef>
              <a:spcAft>
                <a:spcPts val="0"/>
              </a:spcAft>
              <a:buClr>
                <a:srgbClr val="434343"/>
              </a:buClr>
              <a:buSzPts val="1200"/>
              <a:buChar char="●"/>
              <a:defRPr sz="1600">
                <a:solidFill>
                  <a:srgbClr val="434343"/>
                </a:solidFill>
              </a:defRPr>
            </a:lvl7pPr>
            <a:lvl8pPr marL="4876678" lvl="7" indent="-406390" algn="l">
              <a:lnSpc>
                <a:spcPct val="115000"/>
              </a:lnSpc>
              <a:spcBef>
                <a:spcPts val="2133"/>
              </a:spcBef>
              <a:spcAft>
                <a:spcPts val="0"/>
              </a:spcAft>
              <a:buClr>
                <a:srgbClr val="434343"/>
              </a:buClr>
              <a:buSzPts val="1200"/>
              <a:buChar char="○"/>
              <a:defRPr sz="1600">
                <a:solidFill>
                  <a:srgbClr val="434343"/>
                </a:solidFill>
              </a:defRPr>
            </a:lvl8pPr>
            <a:lvl9pPr marL="5486263" lvl="8" indent="-406390" algn="l">
              <a:lnSpc>
                <a:spcPct val="115000"/>
              </a:lnSpc>
              <a:spcBef>
                <a:spcPts val="2133"/>
              </a:spcBef>
              <a:spcAft>
                <a:spcPts val="2133"/>
              </a:spcAft>
              <a:buClr>
                <a:srgbClr val="434343"/>
              </a:buClr>
              <a:buSzPts val="1200"/>
              <a:buChar char="■"/>
              <a:defRPr sz="1600">
                <a:solidFill>
                  <a:srgbClr val="434343"/>
                </a:solidFill>
              </a:defRPr>
            </a:lvl9pPr>
          </a:lstStyle>
          <a:p>
            <a:endParaRPr/>
          </a:p>
        </p:txBody>
      </p:sp>
      <p:sp>
        <p:nvSpPr>
          <p:cNvPr id="90" name="Google Shape;90;p1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616161"/>
                </a:solidFill>
              </a:defRPr>
            </a:lvl1pPr>
            <a:lvl2pPr lvl="1" algn="r">
              <a:lnSpc>
                <a:spcPct val="100000"/>
              </a:lnSpc>
              <a:spcAft>
                <a:spcPts val="0"/>
              </a:spcAft>
              <a:buNone/>
              <a:defRPr sz="1333">
                <a:solidFill>
                  <a:srgbClr val="616161"/>
                </a:solidFill>
              </a:defRPr>
            </a:lvl2pPr>
            <a:lvl3pPr lvl="2" algn="r">
              <a:lnSpc>
                <a:spcPct val="100000"/>
              </a:lnSpc>
              <a:spcAft>
                <a:spcPts val="0"/>
              </a:spcAft>
              <a:buNone/>
              <a:defRPr sz="1333">
                <a:solidFill>
                  <a:srgbClr val="616161"/>
                </a:solidFill>
              </a:defRPr>
            </a:lvl3pPr>
            <a:lvl4pPr lvl="3" algn="r">
              <a:lnSpc>
                <a:spcPct val="100000"/>
              </a:lnSpc>
              <a:spcAft>
                <a:spcPts val="0"/>
              </a:spcAft>
              <a:buNone/>
              <a:defRPr sz="1333">
                <a:solidFill>
                  <a:srgbClr val="616161"/>
                </a:solidFill>
              </a:defRPr>
            </a:lvl4pPr>
            <a:lvl5pPr lvl="4" algn="r">
              <a:lnSpc>
                <a:spcPct val="100000"/>
              </a:lnSpc>
              <a:spcAft>
                <a:spcPts val="0"/>
              </a:spcAft>
              <a:buNone/>
              <a:defRPr sz="1333">
                <a:solidFill>
                  <a:srgbClr val="616161"/>
                </a:solidFill>
              </a:defRPr>
            </a:lvl5pPr>
            <a:lvl6pPr lvl="5" algn="r">
              <a:lnSpc>
                <a:spcPct val="100000"/>
              </a:lnSpc>
              <a:spcAft>
                <a:spcPts val="0"/>
              </a:spcAft>
              <a:buNone/>
              <a:defRPr sz="1333">
                <a:solidFill>
                  <a:srgbClr val="616161"/>
                </a:solidFill>
              </a:defRPr>
            </a:lvl6pPr>
            <a:lvl7pPr lvl="6" algn="r">
              <a:lnSpc>
                <a:spcPct val="100000"/>
              </a:lnSpc>
              <a:spcAft>
                <a:spcPts val="0"/>
              </a:spcAft>
              <a:buNone/>
              <a:defRPr sz="1333">
                <a:solidFill>
                  <a:srgbClr val="616161"/>
                </a:solidFill>
              </a:defRPr>
            </a:lvl7pPr>
            <a:lvl8pPr lvl="7" algn="r">
              <a:lnSpc>
                <a:spcPct val="100000"/>
              </a:lnSpc>
              <a:spcAft>
                <a:spcPts val="0"/>
              </a:spcAft>
              <a:buNone/>
              <a:defRPr sz="1333">
                <a:solidFill>
                  <a:srgbClr val="616161"/>
                </a:solidFill>
              </a:defRPr>
            </a:lvl8pPr>
            <a:lvl9pPr lvl="8" algn="r">
              <a:lnSpc>
                <a:spcPct val="100000"/>
              </a:lnSpc>
              <a:spcAft>
                <a:spcPts val="0"/>
              </a:spcAft>
              <a:buNone/>
              <a:defRPr sz="1333">
                <a:solidFill>
                  <a:srgbClr val="616161"/>
                </a:solidFill>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795485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237150"/>
            <a:ext cx="10972800" cy="822940"/>
          </a:xfrm>
        </p:spPr>
        <p:txBody>
          <a:bodyPr/>
          <a:lstStyle>
            <a:lvl1pPr>
              <a:defRPr>
                <a:latin typeface="Avenir Book"/>
                <a:cs typeface="Avenir Book"/>
              </a:defRPr>
            </a:lvl1pPr>
          </a:lstStyle>
          <a:p>
            <a:r>
              <a:rPr lang="de-CH"/>
              <a:t>Mastertitelformat bearbeiten</a:t>
            </a:r>
            <a:endParaRPr lang="en-GB"/>
          </a:p>
        </p:txBody>
      </p:sp>
      <p:sp>
        <p:nvSpPr>
          <p:cNvPr id="3" name="Inhaltsplatzhalter 2"/>
          <p:cNvSpPr>
            <a:spLocks noGrp="1"/>
          </p:cNvSpPr>
          <p:nvPr>
            <p:ph idx="1"/>
          </p:nvPr>
        </p:nvSpPr>
        <p:spPr>
          <a:xfrm>
            <a:off x="609600" y="1382120"/>
            <a:ext cx="10972800" cy="4938323"/>
          </a:xfrm>
        </p:spPr>
        <p:txBody>
          <a:bodyPr/>
          <a:lstStyle>
            <a:lvl1pPr>
              <a:buClr>
                <a:schemeClr val="accent6">
                  <a:lumMod val="75000"/>
                </a:schemeClr>
              </a:buClr>
              <a:defRPr>
                <a:latin typeface="Avenir Book"/>
                <a:cs typeface="Avenir Book"/>
              </a:defRPr>
            </a:lvl1pPr>
            <a:lvl2pPr>
              <a:buClr>
                <a:schemeClr val="accent6">
                  <a:lumMod val="75000"/>
                </a:schemeClr>
              </a:buClr>
              <a:defRPr>
                <a:latin typeface="Avenir Book"/>
                <a:cs typeface="Avenir Book"/>
              </a:defRPr>
            </a:lvl2pPr>
            <a:lvl3pPr>
              <a:buClr>
                <a:schemeClr val="accent6">
                  <a:lumMod val="75000"/>
                </a:schemeClr>
              </a:buClr>
              <a:defRPr>
                <a:latin typeface="Avenir Book"/>
                <a:cs typeface="Avenir Book"/>
              </a:defRPr>
            </a:lvl3pPr>
            <a:lvl4pPr>
              <a:buClr>
                <a:schemeClr val="accent6">
                  <a:lumMod val="75000"/>
                </a:schemeClr>
              </a:buClr>
              <a:defRPr>
                <a:latin typeface="Avenir Book"/>
                <a:cs typeface="Avenir Book"/>
              </a:defRPr>
            </a:lvl4pPr>
            <a:lvl5pPr>
              <a:buClr>
                <a:schemeClr val="accent6">
                  <a:lumMod val="75000"/>
                </a:schemeClr>
              </a:buClr>
              <a:defRPr>
                <a:latin typeface="Avenir Book"/>
                <a:cs typeface="Avenir Book"/>
              </a:defRPr>
            </a:lvl5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en-GB"/>
          </a:p>
        </p:txBody>
      </p:sp>
    </p:spTree>
    <p:extLst>
      <p:ext uri="{BB962C8B-B14F-4D97-AF65-F5344CB8AC3E}">
        <p14:creationId xmlns:p14="http://schemas.microsoft.com/office/powerpoint/2010/main" val="290885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rgbClr val="FFFFFF"/>
                </a:solidFill>
                <a:latin typeface="Aria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dirty="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4236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35744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22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20851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2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75079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24"/>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2"/>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6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50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7421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233270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11285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r>
              <a:rPr lang="en-US" dirty="0"/>
              <a:t>Click icon to add chart</a:t>
            </a:r>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r>
              <a:rPr lang="en-US" dirty="0"/>
              <a:t>Click icon to add chart</a:t>
            </a:r>
          </a:p>
        </p:txBody>
      </p:sp>
    </p:spTree>
    <p:extLst>
      <p:ext uri="{BB962C8B-B14F-4D97-AF65-F5344CB8AC3E}">
        <p14:creationId xmlns:p14="http://schemas.microsoft.com/office/powerpoint/2010/main" val="394457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r>
              <a:rPr lang="en-US" dirty="0"/>
              <a:t>Click icon to add table</a:t>
            </a:r>
          </a:p>
        </p:txBody>
      </p:sp>
    </p:spTree>
    <p:extLst>
      <p:ext uri="{BB962C8B-B14F-4D97-AF65-F5344CB8AC3E}">
        <p14:creationId xmlns:p14="http://schemas.microsoft.com/office/powerpoint/2010/main" val="81164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344220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rgbClr val="FFFFFF"/>
                </a:solidFill>
                <a:latin typeface="Aria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dirty="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15153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14038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7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75315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72781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80816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22917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76857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7634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23170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193570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17187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r>
              <a:rPr lang="en-US" dirty="0"/>
              <a:t>Click icon to add chart</a:t>
            </a:r>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r>
              <a:rPr lang="en-US" dirty="0"/>
              <a:t>Click icon to add chart</a:t>
            </a:r>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11948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r>
              <a:rPr lang="en-US" dirty="0"/>
              <a:t>Click icon to add table</a:t>
            </a:r>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55631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25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1958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38491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04400" y="548767"/>
            <a:ext cx="11360800" cy="852800"/>
          </a:xfrm>
          <a:prstGeom prst="rect">
            <a:avLst/>
          </a:prstGeom>
        </p:spPr>
        <p:txBody>
          <a:bodyPr spcFirstLastPara="1" wrap="square" lIns="91407" tIns="91407" rIns="91407" bIns="91407"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9" name="Google Shape;39;p6"/>
          <p:cNvSpPr txBox="1">
            <a:spLocks noGrp="1"/>
          </p:cNvSpPr>
          <p:nvPr>
            <p:ph type="sldNum" idx="12"/>
          </p:nvPr>
        </p:nvSpPr>
        <p:spPr>
          <a:xfrm>
            <a:off x="11330665" y="6251679"/>
            <a:ext cx="731600" cy="524800"/>
          </a:xfrm>
          <a:prstGeom prst="rect">
            <a:avLst/>
          </a:prstGeom>
        </p:spPr>
        <p:txBody>
          <a:bodyPr spcFirstLastPara="1" wrap="square" lIns="91407" tIns="91407" rIns="91407" bIns="9140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solidFill>
                  <a:srgbClr val="222020"/>
                </a:solidFill>
                <a:latin typeface="Arial"/>
              </a:rPr>
              <a:pPr algn="r"/>
              <a:t>‹#›</a:t>
            </a:fld>
            <a:endParaRPr lang="en" dirty="0">
              <a:solidFill>
                <a:srgbClr val="222020"/>
              </a:solidFill>
              <a:latin typeface="Arial"/>
            </a:endParaRPr>
          </a:p>
        </p:txBody>
      </p:sp>
    </p:spTree>
    <p:extLst>
      <p:ext uri="{BB962C8B-B14F-4D97-AF65-F5344CB8AC3E}">
        <p14:creationId xmlns:p14="http://schemas.microsoft.com/office/powerpoint/2010/main" val="299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rgbClr val="FFFFFF"/>
                </a:solidFill>
                <a:latin typeface="Aria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dirty="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9201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299643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0948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06237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5402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61897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60579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9745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6328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253216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330896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r>
              <a:rPr lang="en-US" dirty="0"/>
              <a:t>Click icon to add chart</a:t>
            </a:r>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r>
              <a:rPr lang="en-US" dirty="0"/>
              <a:t>Click icon to add chart</a:t>
            </a:r>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437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r>
              <a:rPr lang="en-US" dirty="0"/>
              <a:t>Click icon to add table</a:t>
            </a:r>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50754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24639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7961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dirty="0">
                <a:solidFill>
                  <a:srgbClr val="FFFFFF"/>
                </a:solidFill>
                <a:latin typeface="Aria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dirty="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31628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245994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2"/>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51499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51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05459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49359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1759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7429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8452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108608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382567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endParaRPr lang="en-US" dirty="0"/>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endParaRPr lang="en-US" dirty="0"/>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84906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02196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9136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9809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118737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srgbClr val="FFFFFF"/>
              </a:solidFill>
              <a:latin typeface="Arial"/>
            </a:endParaRPr>
          </a:p>
        </p:txBody>
      </p:sp>
      <p:sp>
        <p:nvSpPr>
          <p:cNvPr id="2" name="Title 1"/>
          <p:cNvSpPr>
            <a:spLocks noGrp="1"/>
          </p:cNvSpPr>
          <p:nvPr>
            <p:ph type="ctrTitle"/>
          </p:nvPr>
        </p:nvSpPr>
        <p:spPr>
          <a:xfrm>
            <a:off x="914400" y="867154"/>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3" y="6576533"/>
            <a:ext cx="1775129" cy="246221"/>
          </a:xfrm>
          <a:prstGeom prst="rect">
            <a:avLst/>
          </a:prstGeom>
          <a:noFill/>
        </p:spPr>
        <p:txBody>
          <a:bodyPr wrap="square" rtlCol="0">
            <a:spAutoFit/>
          </a:bodyPr>
          <a:lstStyle/>
          <a:p>
            <a:pPr defTabSz="914400"/>
            <a:r>
              <a:rPr lang="en-US" sz="1000" dirty="0">
                <a:solidFill>
                  <a:srgbClr val="FFFFFF"/>
                </a:solidFill>
                <a:latin typeface="Arial"/>
              </a:rPr>
              <a:t>|   openid.net</a:t>
            </a: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3"/>
            <a:ext cx="450166" cy="246221"/>
          </a:xfrm>
          <a:prstGeom prst="rect">
            <a:avLst/>
          </a:prstGeom>
          <a:noFill/>
          <a:ln>
            <a:noFill/>
          </a:ln>
        </p:spPr>
        <p:txBody>
          <a:bodyPr wrap="square" rtlCol="0" anchor="ctr" anchorCtr="0">
            <a:noAutofit/>
          </a:bodyPr>
          <a:lstStyle/>
          <a:p>
            <a:pPr algn="ctr" defTabSz="914400"/>
            <a:fld id="{09848EAD-0F7B-4937-B01B-BB4372B1E0EA}" type="slidenum">
              <a:rPr lang="en-US" sz="1000" smtClean="0">
                <a:solidFill>
                  <a:srgbClr val="FFFFFF"/>
                </a:solidFill>
                <a:latin typeface="Arial"/>
              </a:rPr>
              <a:pPr algn="ctr" defTabSz="914400"/>
              <a:t>‹#›</a:t>
            </a:fld>
            <a:endParaRPr lang="en-US" sz="1000" dirty="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7"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0"/>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370317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7"/>
            <a:ext cx="10363200" cy="847059"/>
          </a:xfrm>
        </p:spPr>
        <p:txBody>
          <a:bodyPr/>
          <a:lstStyle>
            <a:lvl1pPr marL="0" indent="0" algn="ctr" defTabSz="914400"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200" indent="0" algn="ctr" defTabSz="914400"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400" indent="0" algn="ctr" defTabSz="914400"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600" indent="0" algn="ctr" defTabSz="914400"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800" indent="0" algn="ctr" defTabSz="914400"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49" y="267133"/>
            <a:ext cx="2120902" cy="2309812"/>
          </a:xfrm>
          <a:prstGeom prst="rect">
            <a:avLst/>
          </a:prstGeom>
        </p:spPr>
      </p:pic>
    </p:spTree>
    <p:extLst>
      <p:ext uri="{BB962C8B-B14F-4D97-AF65-F5344CB8AC3E}">
        <p14:creationId xmlns:p14="http://schemas.microsoft.com/office/powerpoint/2010/main" val="28994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0"/>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97290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4"/>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7"/>
            <a:ext cx="10515600" cy="629977"/>
          </a:xfrm>
        </p:spPr>
        <p:txBody>
          <a:bodyPr/>
          <a:lstStyle>
            <a:lvl1pPr marL="0" indent="0" algn="l" defTabSz="914400"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400"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7849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0376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0"/>
            <a:ext cx="10515600" cy="667555"/>
          </a:xfrm>
        </p:spPr>
        <p:txBody>
          <a:bodyPr/>
          <a:lstStyle>
            <a:lvl1pPr marL="0" indent="0" algn="l" defTabSz="914400"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400"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410958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1"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1"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1"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100500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1" y="1835954"/>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1" y="1835954"/>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1" y="1835954"/>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0"/>
            <a:ext cx="10515600" cy="667555"/>
          </a:xfrm>
        </p:spPr>
        <p:txBody>
          <a:bodyPr/>
          <a:lstStyle>
            <a:lvl1pPr marL="0" indent="0" algn="l" defTabSz="914400"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400"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307333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39" y="130629"/>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69" y="1838918"/>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80" tIns="182880" rIns="182880" bIns="182880"/>
          <a:lstStyle>
            <a:lvl1pPr marL="0" indent="0">
              <a:buNone/>
              <a:defRPr>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9022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1" y="146765"/>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36328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3"/>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0" y="1148080"/>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4" y="1977814"/>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80" tIns="182880" rIns="182880" bIns="182880"/>
          <a:lstStyle>
            <a:lvl1pPr marL="0" indent="0">
              <a:buNone/>
              <a:defRPr>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84289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6"/>
            <a:ext cx="5257800" cy="4379913"/>
          </a:xfrm>
        </p:spPr>
        <p:txBody>
          <a:bodyPr/>
          <a:lstStyle/>
          <a:p>
            <a:endParaRPr lang="en-US" dirty="0"/>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6"/>
            <a:ext cx="5257800" cy="4379913"/>
          </a:xfrm>
        </p:spPr>
        <p:txBody>
          <a:bodyPr/>
          <a:lstStyle/>
          <a:p>
            <a:endParaRPr lang="en-US" dirty="0"/>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1277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388092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92388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7" y="1310080"/>
            <a:ext cx="8242449" cy="3346704"/>
          </a:xfrm>
        </p:spPr>
        <p:txBody>
          <a:bodyPr anchor="ctr" anchorCtr="0"/>
          <a:lstStyle>
            <a:lvl1pPr marL="91440" indent="-457200"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69"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41974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Transition">
  <p:cSld name="Section Transition">
    <p:spTree>
      <p:nvGrpSpPr>
        <p:cNvPr id="1" name="Shape 20"/>
        <p:cNvGrpSpPr/>
        <p:nvPr/>
      </p:nvGrpSpPr>
      <p:grpSpPr>
        <a:xfrm>
          <a:off x="0" y="0"/>
          <a:ext cx="0" cy="0"/>
          <a:chOff x="0" y="0"/>
          <a:chExt cx="0" cy="0"/>
        </a:xfrm>
      </p:grpSpPr>
      <p:sp>
        <p:nvSpPr>
          <p:cNvPr id="21" name="Google Shape;21;p7"/>
          <p:cNvSpPr txBox="1">
            <a:spLocks noGrp="1"/>
          </p:cNvSpPr>
          <p:nvPr>
            <p:ph type="subTitle" idx="1"/>
          </p:nvPr>
        </p:nvSpPr>
        <p:spPr>
          <a:xfrm>
            <a:off x="914400" y="3778606"/>
            <a:ext cx="10363200" cy="502450"/>
          </a:xfrm>
          <a:prstGeom prst="rect">
            <a:avLst/>
          </a:prstGeom>
          <a:noFill/>
          <a:ln>
            <a:noFill/>
          </a:ln>
        </p:spPr>
        <p:txBody>
          <a:bodyPr spcFirstLastPara="1" wrap="square" lIns="91400" tIns="45700" rIns="91400" bIns="45700" anchor="t" anchorCtr="0">
            <a:noAutofit/>
          </a:bodyPr>
          <a:lstStyle>
            <a:lvl1pPr lvl="0" algn="ctr">
              <a:lnSpc>
                <a:spcPct val="110000"/>
              </a:lnSpc>
              <a:spcBef>
                <a:spcPts val="900"/>
              </a:spcBef>
              <a:spcAft>
                <a:spcPts val="0"/>
              </a:spcAft>
              <a:buClr>
                <a:schemeClr val="dk2"/>
              </a:buClr>
              <a:buSzPts val="1800"/>
              <a:buNone/>
              <a:defRPr sz="1800">
                <a:solidFill>
                  <a:schemeClr val="dk2"/>
                </a:solidFill>
              </a:defRPr>
            </a:lvl1pPr>
            <a:lvl2pPr lvl="1" algn="ctr">
              <a:lnSpc>
                <a:spcPct val="110000"/>
              </a:lnSpc>
              <a:spcBef>
                <a:spcPts val="900"/>
              </a:spcBef>
              <a:spcAft>
                <a:spcPts val="0"/>
              </a:spcAft>
              <a:buClr>
                <a:schemeClr val="dk2"/>
              </a:buClr>
              <a:buSzPts val="2000"/>
              <a:buNone/>
              <a:defRPr sz="2000"/>
            </a:lvl2pPr>
            <a:lvl3pPr lvl="2" algn="ctr">
              <a:lnSpc>
                <a:spcPct val="110000"/>
              </a:lnSpc>
              <a:spcBef>
                <a:spcPts val="900"/>
              </a:spcBef>
              <a:spcAft>
                <a:spcPts val="0"/>
              </a:spcAft>
              <a:buClr>
                <a:schemeClr val="dk2"/>
              </a:buClr>
              <a:buSzPts val="1800"/>
              <a:buNone/>
              <a:defRPr sz="1800"/>
            </a:lvl3pPr>
            <a:lvl4pPr lvl="3" algn="ctr">
              <a:lnSpc>
                <a:spcPct val="110000"/>
              </a:lnSpc>
              <a:spcBef>
                <a:spcPts val="900"/>
              </a:spcBef>
              <a:spcAft>
                <a:spcPts val="0"/>
              </a:spcAft>
              <a:buClr>
                <a:schemeClr val="dk2"/>
              </a:buClr>
              <a:buSzPts val="1600"/>
              <a:buNone/>
              <a:defRPr sz="1600"/>
            </a:lvl4pPr>
            <a:lvl5pPr lvl="4" algn="ctr">
              <a:lnSpc>
                <a:spcPct val="110000"/>
              </a:lnSpc>
              <a:spcBef>
                <a:spcPts val="9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7"/>
          <p:cNvSpPr txBox="1">
            <a:spLocks noGrp="1"/>
          </p:cNvSpPr>
          <p:nvPr>
            <p:ph type="body" idx="2"/>
          </p:nvPr>
        </p:nvSpPr>
        <p:spPr>
          <a:xfrm>
            <a:off x="914400" y="2931549"/>
            <a:ext cx="10363200" cy="847059"/>
          </a:xfrm>
          <a:prstGeom prst="rect">
            <a:avLst/>
          </a:prstGeom>
          <a:noFill/>
          <a:ln>
            <a:noFill/>
          </a:ln>
        </p:spPr>
        <p:txBody>
          <a:bodyPr spcFirstLastPara="1" wrap="square" lIns="91400" tIns="45700" rIns="91400" bIns="45700" anchor="t" anchorCtr="0">
            <a:noAutofit/>
          </a:bodyPr>
          <a:lstStyle>
            <a:lvl1pPr marL="457200" lvl="0" indent="-228600" algn="ctr">
              <a:lnSpc>
                <a:spcPct val="110000"/>
              </a:lnSpc>
              <a:spcBef>
                <a:spcPts val="0"/>
              </a:spcBef>
              <a:spcAft>
                <a:spcPts val="0"/>
              </a:spcAft>
              <a:buClr>
                <a:schemeClr val="accent1"/>
              </a:buClr>
              <a:buSzPts val="4400"/>
              <a:buNone/>
              <a:defRPr sz="4400" b="0">
                <a:solidFill>
                  <a:schemeClr val="accent1"/>
                </a:solidFill>
                <a:latin typeface="Arial"/>
                <a:ea typeface="Arial"/>
                <a:cs typeface="Arial"/>
                <a:sym typeface="Arial"/>
              </a:defRPr>
            </a:lvl1pPr>
            <a:lvl2pPr marL="914400" lvl="1"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2pPr>
            <a:lvl3pPr marL="1371600" lvl="2"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3pPr>
            <a:lvl4pPr marL="1828800" lvl="3"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4pPr>
            <a:lvl5pPr marL="2286000" lvl="4" indent="-228600" algn="ctr">
              <a:lnSpc>
                <a:spcPct val="110000"/>
              </a:lnSpc>
              <a:spcBef>
                <a:spcPts val="0"/>
              </a:spcBef>
              <a:spcAft>
                <a:spcPts val="0"/>
              </a:spcAft>
              <a:buClr>
                <a:schemeClr val="dk2"/>
              </a:buClr>
              <a:buSzPts val="3600"/>
              <a:buNone/>
              <a:defRPr sz="3600" b="0">
                <a:solidFill>
                  <a:schemeClr val="dk2"/>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7" descr="Logo&#10;&#10;Description automatically generated"/>
          <p:cNvPicPr preferRelativeResize="0"/>
          <p:nvPr/>
        </p:nvPicPr>
        <p:blipFill rotWithShape="1">
          <a:blip r:embed="rId2">
            <a:alphaModFix/>
          </a:blip>
          <a:srcRect l="4587" r="62023"/>
          <a:stretch/>
        </p:blipFill>
        <p:spPr>
          <a:xfrm>
            <a:off x="5035550" y="267133"/>
            <a:ext cx="2120902" cy="2309812"/>
          </a:xfrm>
          <a:prstGeom prst="rect">
            <a:avLst/>
          </a:prstGeom>
          <a:noFill/>
          <a:ln>
            <a:noFill/>
          </a:ln>
        </p:spPr>
      </p:pic>
    </p:spTree>
    <p:extLst>
      <p:ext uri="{BB962C8B-B14F-4D97-AF65-F5344CB8AC3E}">
        <p14:creationId xmlns:p14="http://schemas.microsoft.com/office/powerpoint/2010/main" val="312245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タイトルとコンテンツ" type="obj">
  <p:cSld name="タイトルとコンテンツ">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281528" y="303214"/>
            <a:ext cx="11628800" cy="557200"/>
          </a:xfrm>
          <a:prstGeom prst="rect">
            <a:avLst/>
          </a:prstGeom>
          <a:noFill/>
          <a:ln>
            <a:noFill/>
          </a:ln>
        </p:spPr>
        <p:txBody>
          <a:bodyPr spcFirstLastPara="1" wrap="square" lIns="0" tIns="0" rIns="0" bIns="43150" anchor="b" anchorCtr="0">
            <a:noAutofit/>
          </a:bodyPr>
          <a:lstStyle>
            <a:lvl1pPr lvl="0" algn="l">
              <a:lnSpc>
                <a:spcPct val="110000"/>
              </a:lnSpc>
              <a:spcBef>
                <a:spcPts val="0"/>
              </a:spcBef>
              <a:spcAft>
                <a:spcPts val="0"/>
              </a:spcAft>
              <a:buClr>
                <a:schemeClr val="accent1"/>
              </a:buClr>
              <a:buSzPts val="1100"/>
              <a:buFont typeface="Arial"/>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 name="Google Shape;26;p8"/>
          <p:cNvSpPr txBox="1">
            <a:spLocks noGrp="1"/>
          </p:cNvSpPr>
          <p:nvPr>
            <p:ph type="body" idx="1"/>
          </p:nvPr>
        </p:nvSpPr>
        <p:spPr>
          <a:xfrm>
            <a:off x="281528" y="1000125"/>
            <a:ext cx="11628800" cy="5458000"/>
          </a:xfrm>
          <a:prstGeom prst="rect">
            <a:avLst/>
          </a:prstGeom>
          <a:noFill/>
          <a:ln>
            <a:noFill/>
          </a:ln>
        </p:spPr>
        <p:txBody>
          <a:bodyPr spcFirstLastPara="1" wrap="square" lIns="88375" tIns="43150" rIns="88375" bIns="43150" anchor="t" anchorCtr="0">
            <a:noAutofit/>
          </a:bodyPr>
          <a:lstStyle>
            <a:lvl1pPr marL="457200" lvl="0" indent="-342900" algn="l">
              <a:lnSpc>
                <a:spcPct val="110000"/>
              </a:lnSpc>
              <a:spcBef>
                <a:spcPts val="667"/>
              </a:spcBef>
              <a:spcAft>
                <a:spcPts val="0"/>
              </a:spcAft>
              <a:buClr>
                <a:schemeClr val="dk2"/>
              </a:buClr>
              <a:buSzPts val="1800"/>
              <a:buChar char="■"/>
              <a:defRPr>
                <a:latin typeface="Franklin Gothic"/>
                <a:ea typeface="Franklin Gothic"/>
                <a:cs typeface="Franklin Gothic"/>
                <a:sym typeface="Franklin Gothic"/>
              </a:defRPr>
            </a:lvl1pPr>
            <a:lvl2pPr marL="914400" lvl="1" indent="-323850" algn="l">
              <a:lnSpc>
                <a:spcPct val="110000"/>
              </a:lnSpc>
              <a:spcBef>
                <a:spcPts val="667"/>
              </a:spcBef>
              <a:spcAft>
                <a:spcPts val="0"/>
              </a:spcAft>
              <a:buClr>
                <a:schemeClr val="dk2"/>
              </a:buClr>
              <a:buSzPts val="1500"/>
              <a:buChar char="●"/>
              <a:defRPr>
                <a:latin typeface="Franklin Gothic"/>
                <a:ea typeface="Franklin Gothic"/>
                <a:cs typeface="Franklin Gothic"/>
                <a:sym typeface="Franklin Gothic"/>
              </a:defRPr>
            </a:lvl2pPr>
            <a:lvl3pPr marL="1371600" lvl="2" indent="-317500" algn="l">
              <a:lnSpc>
                <a:spcPct val="110000"/>
              </a:lnSpc>
              <a:spcBef>
                <a:spcPts val="400"/>
              </a:spcBef>
              <a:spcAft>
                <a:spcPts val="0"/>
              </a:spcAft>
              <a:buClr>
                <a:schemeClr val="dk2"/>
              </a:buClr>
              <a:buSzPts val="1400"/>
              <a:buFont typeface="Franklin Gothic"/>
              <a:buChar char="▪"/>
              <a:defRPr>
                <a:latin typeface="Franklin Gothic"/>
                <a:ea typeface="Franklin Gothic"/>
                <a:cs typeface="Franklin Gothic"/>
                <a:sym typeface="Franklin Gothic"/>
              </a:defRPr>
            </a:lvl3pPr>
            <a:lvl4pPr marL="1828800" lvl="3" indent="-304800" algn="l">
              <a:lnSpc>
                <a:spcPct val="110000"/>
              </a:lnSpc>
              <a:spcBef>
                <a:spcPts val="267"/>
              </a:spcBef>
              <a:spcAft>
                <a:spcPts val="0"/>
              </a:spcAft>
              <a:buClr>
                <a:schemeClr val="dk2"/>
              </a:buClr>
              <a:buSzPts val="1200"/>
              <a:buFont typeface="Franklin Gothic"/>
              <a:buChar char="▪"/>
              <a:defRPr>
                <a:latin typeface="Franklin Gothic"/>
                <a:ea typeface="Franklin Gothic"/>
                <a:cs typeface="Franklin Gothic"/>
                <a:sym typeface="Franklin Gothic"/>
              </a:defRPr>
            </a:lvl4pPr>
            <a:lvl5pPr marL="2286000" lvl="4" indent="-298450" algn="l">
              <a:lnSpc>
                <a:spcPct val="110000"/>
              </a:lnSpc>
              <a:spcBef>
                <a:spcPts val="133"/>
              </a:spcBef>
              <a:spcAft>
                <a:spcPts val="0"/>
              </a:spcAft>
              <a:buClr>
                <a:schemeClr val="dk2"/>
              </a:buClr>
              <a:buSzPts val="1100"/>
              <a:buFont typeface="Franklin Gothic"/>
              <a:buChar char="▪"/>
              <a:defRPr>
                <a:latin typeface="Franklin Gothic"/>
                <a:ea typeface="Franklin Gothic"/>
                <a:cs typeface="Franklin Gothic"/>
                <a:sym typeface="Franklin Gothic"/>
              </a:defRPr>
            </a:lvl5pPr>
            <a:lvl6pPr marL="2743200" lvl="5" indent="-317500" algn="l">
              <a:lnSpc>
                <a:spcPct val="90000"/>
              </a:lnSpc>
              <a:spcBef>
                <a:spcPts val="133"/>
              </a:spcBef>
              <a:spcAft>
                <a:spcPts val="0"/>
              </a:spcAft>
              <a:buClr>
                <a:schemeClr val="dk1"/>
              </a:buClr>
              <a:buSzPts val="1400"/>
              <a:buChar char="▪"/>
              <a:defRPr/>
            </a:lvl6pPr>
            <a:lvl7pPr marL="3200400" lvl="6" indent="-317500" algn="l">
              <a:lnSpc>
                <a:spcPct val="90000"/>
              </a:lnSpc>
              <a:spcBef>
                <a:spcPts val="133"/>
              </a:spcBef>
              <a:spcAft>
                <a:spcPts val="0"/>
              </a:spcAft>
              <a:buClr>
                <a:schemeClr val="dk1"/>
              </a:buClr>
              <a:buSzPts val="1400"/>
              <a:buChar char="▪"/>
              <a:defRPr/>
            </a:lvl7pPr>
            <a:lvl8pPr marL="3657600" lvl="7" indent="-317500" algn="l">
              <a:lnSpc>
                <a:spcPct val="90000"/>
              </a:lnSpc>
              <a:spcBef>
                <a:spcPts val="133"/>
              </a:spcBef>
              <a:spcAft>
                <a:spcPts val="0"/>
              </a:spcAft>
              <a:buClr>
                <a:schemeClr val="dk1"/>
              </a:buClr>
              <a:buSzPts val="1400"/>
              <a:buChar char="▪"/>
              <a:defRPr/>
            </a:lvl8pPr>
            <a:lvl9pPr marL="4114800" lvl="8" indent="-317500" algn="l">
              <a:lnSpc>
                <a:spcPct val="90000"/>
              </a:lnSpc>
              <a:spcBef>
                <a:spcPts val="1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5861548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orange)" type="title">
  <p:cSld name="Title Slide (orange)">
    <p:spTree>
      <p:nvGrpSpPr>
        <p:cNvPr id="1" name="Shape 27"/>
        <p:cNvGrpSpPr/>
        <p:nvPr/>
      </p:nvGrpSpPr>
      <p:grpSpPr>
        <a:xfrm>
          <a:off x="0" y="0"/>
          <a:ext cx="0" cy="0"/>
          <a:chOff x="0" y="0"/>
          <a:chExt cx="0" cy="0"/>
        </a:xfrm>
      </p:grpSpPr>
      <p:sp>
        <p:nvSpPr>
          <p:cNvPr id="28" name="Google Shape;28;p9"/>
          <p:cNvSpPr/>
          <p:nvPr/>
        </p:nvSpPr>
        <p:spPr>
          <a:xfrm>
            <a:off x="536028" y="942970"/>
            <a:ext cx="11119944" cy="4059610"/>
          </a:xfrm>
          <a:prstGeom prst="rect">
            <a:avLst/>
          </a:prstGeom>
          <a:solidFill>
            <a:schemeClr val="accent1"/>
          </a:solidFill>
          <a:ln w="25400" cap="flat" cmpd="sng">
            <a:solidFill>
              <a:schemeClr val="lt1"/>
            </a:solidFill>
            <a:prstDash val="solid"/>
            <a:miter lim="800000"/>
            <a:headEnd type="none" w="sm" len="sm"/>
            <a:tailEnd type="none" w="sm" len="sm"/>
          </a:ln>
          <a:effectLst>
            <a:outerShdw blurRad="211568" sx="102000" sy="102000" algn="ctr" rotWithShape="0">
              <a:srgbClr val="000000">
                <a:alpha val="9803"/>
              </a:srgbClr>
            </a:outerShdw>
          </a:effectLst>
        </p:spPr>
        <p:txBody>
          <a:bodyPr spcFirstLastPara="1" wrap="square" lIns="91400" tIns="45700" rIns="91400" bIns="45700"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9" name="Google Shape;29;p9"/>
          <p:cNvSpPr txBox="1">
            <a:spLocks noGrp="1"/>
          </p:cNvSpPr>
          <p:nvPr>
            <p:ph type="ctrTitle"/>
          </p:nvPr>
        </p:nvSpPr>
        <p:spPr>
          <a:xfrm>
            <a:off x="914400" y="867155"/>
            <a:ext cx="10363200" cy="2387600"/>
          </a:xfrm>
          <a:prstGeom prst="rect">
            <a:avLst/>
          </a:prstGeom>
          <a:noFill/>
          <a:ln>
            <a:noFill/>
          </a:ln>
        </p:spPr>
        <p:txBody>
          <a:bodyPr spcFirstLastPara="1" wrap="square" lIns="91400" tIns="45700" rIns="91400" bIns="45700" anchor="b" anchorCtr="0">
            <a:noAutofit/>
          </a:bodyPr>
          <a:lstStyle>
            <a:lvl1pPr lvl="0" algn="ctr">
              <a:lnSpc>
                <a:spcPct val="11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9"/>
          <p:cNvSpPr txBox="1">
            <a:spLocks noGrp="1"/>
          </p:cNvSpPr>
          <p:nvPr>
            <p:ph type="subTitle" idx="1"/>
          </p:nvPr>
        </p:nvSpPr>
        <p:spPr>
          <a:xfrm>
            <a:off x="1524000" y="3346829"/>
            <a:ext cx="9144000" cy="1655762"/>
          </a:xfrm>
          <a:prstGeom prst="rect">
            <a:avLst/>
          </a:prstGeom>
          <a:noFill/>
          <a:ln>
            <a:noFill/>
          </a:ln>
        </p:spPr>
        <p:txBody>
          <a:bodyPr spcFirstLastPara="1" wrap="square" lIns="91400" tIns="45700" rIns="91400" bIns="45700" anchor="t" anchorCtr="0">
            <a:noAutofit/>
          </a:bodyPr>
          <a:lstStyle>
            <a:lvl1pPr lvl="0" algn="ctr">
              <a:lnSpc>
                <a:spcPct val="110000"/>
              </a:lnSpc>
              <a:spcBef>
                <a:spcPts val="900"/>
              </a:spcBef>
              <a:spcAft>
                <a:spcPts val="0"/>
              </a:spcAft>
              <a:buClr>
                <a:schemeClr val="lt1"/>
              </a:buClr>
              <a:buSzPts val="2400"/>
              <a:buNone/>
              <a:defRPr sz="2400">
                <a:solidFill>
                  <a:schemeClr val="lt1"/>
                </a:solidFill>
              </a:defRPr>
            </a:lvl1pPr>
            <a:lvl2pPr lvl="1" algn="ctr">
              <a:lnSpc>
                <a:spcPct val="110000"/>
              </a:lnSpc>
              <a:spcBef>
                <a:spcPts val="900"/>
              </a:spcBef>
              <a:spcAft>
                <a:spcPts val="0"/>
              </a:spcAft>
              <a:buClr>
                <a:schemeClr val="dk2"/>
              </a:buClr>
              <a:buSzPts val="2000"/>
              <a:buNone/>
              <a:defRPr sz="2000"/>
            </a:lvl2pPr>
            <a:lvl3pPr lvl="2" algn="ctr">
              <a:lnSpc>
                <a:spcPct val="110000"/>
              </a:lnSpc>
              <a:spcBef>
                <a:spcPts val="900"/>
              </a:spcBef>
              <a:spcAft>
                <a:spcPts val="0"/>
              </a:spcAft>
              <a:buClr>
                <a:schemeClr val="dk2"/>
              </a:buClr>
              <a:buSzPts val="1800"/>
              <a:buNone/>
              <a:defRPr sz="1800"/>
            </a:lvl3pPr>
            <a:lvl4pPr lvl="3" algn="ctr">
              <a:lnSpc>
                <a:spcPct val="110000"/>
              </a:lnSpc>
              <a:spcBef>
                <a:spcPts val="900"/>
              </a:spcBef>
              <a:spcAft>
                <a:spcPts val="0"/>
              </a:spcAft>
              <a:buClr>
                <a:schemeClr val="dk2"/>
              </a:buClr>
              <a:buSzPts val="1600"/>
              <a:buNone/>
              <a:defRPr sz="1600"/>
            </a:lvl4pPr>
            <a:lvl5pPr lvl="4" algn="ctr">
              <a:lnSpc>
                <a:spcPct val="110000"/>
              </a:lnSpc>
              <a:spcBef>
                <a:spcPts val="9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9"/>
          <p:cNvSpPr txBox="1"/>
          <p:nvPr/>
        </p:nvSpPr>
        <p:spPr>
          <a:xfrm>
            <a:off x="265545" y="6576535"/>
            <a:ext cx="1775129" cy="246221"/>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de" sz="1000" b="0" i="0" u="none" strike="noStrike" cap="none" dirty="0">
                <a:solidFill>
                  <a:schemeClr val="lt1"/>
                </a:solidFill>
                <a:latin typeface="Arial"/>
                <a:ea typeface="Arial"/>
                <a:cs typeface="Arial"/>
                <a:sym typeface="Arial"/>
              </a:rPr>
              <a:t>|   </a:t>
            </a:r>
            <a:r>
              <a:rPr lang="de" sz="1000" b="0" i="0" u="none" strike="noStrike" cap="none" dirty="0" err="1">
                <a:solidFill>
                  <a:schemeClr val="lt1"/>
                </a:solidFill>
                <a:latin typeface="Arial"/>
                <a:ea typeface="Arial"/>
                <a:cs typeface="Arial"/>
                <a:sym typeface="Arial"/>
              </a:rPr>
              <a:t>openid.net</a:t>
            </a:r>
            <a:endParaRPr sz="1000" dirty="0">
              <a:solidFill>
                <a:schemeClr val="lt1"/>
              </a:solidFill>
              <a:latin typeface="Arial"/>
              <a:ea typeface="Arial"/>
              <a:cs typeface="Arial"/>
              <a:sym typeface="Arial"/>
            </a:endParaRPr>
          </a:p>
        </p:txBody>
      </p:sp>
      <p:sp>
        <p:nvSpPr>
          <p:cNvPr id="32" name="Google Shape;32;p9"/>
          <p:cNvSpPr txBox="1"/>
          <p:nvPr/>
        </p:nvSpPr>
        <p:spPr>
          <a:xfrm>
            <a:off x="-33453" y="6576535"/>
            <a:ext cx="450166" cy="246221"/>
          </a:xfrm>
          <a:prstGeom prst="rect">
            <a:avLst/>
          </a:prstGeom>
          <a:no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fld id="{00000000-1234-1234-1234-123412341234}" type="slidenum">
              <a:rPr lang="de" sz="1000">
                <a:solidFill>
                  <a:schemeClr val="lt1"/>
                </a:solidFill>
                <a:latin typeface="Arial"/>
                <a:ea typeface="Arial"/>
                <a:cs typeface="Arial"/>
                <a:sym typeface="Arial"/>
              </a:rPr>
              <a:t>‹#›</a:t>
            </a:fld>
            <a:endParaRPr sz="1000" dirty="0">
              <a:solidFill>
                <a:schemeClr val="lt1"/>
              </a:solidFill>
              <a:latin typeface="Arial"/>
              <a:ea typeface="Arial"/>
              <a:cs typeface="Arial"/>
              <a:sym typeface="Arial"/>
            </a:endParaRPr>
          </a:p>
        </p:txBody>
      </p:sp>
      <p:cxnSp>
        <p:nvCxnSpPr>
          <p:cNvPr id="33" name="Google Shape;33;p9"/>
          <p:cNvCxnSpPr/>
          <p:nvPr/>
        </p:nvCxnSpPr>
        <p:spPr>
          <a:xfrm>
            <a:off x="1288799" y="6701882"/>
            <a:ext cx="9614405" cy="0"/>
          </a:xfrm>
          <a:prstGeom prst="straightConnector1">
            <a:avLst/>
          </a:prstGeom>
          <a:noFill/>
          <a:ln w="12700" cap="flat" cmpd="sng">
            <a:solidFill>
              <a:schemeClr val="lt1"/>
            </a:solidFill>
            <a:prstDash val="solid"/>
            <a:miter lim="800000"/>
            <a:headEnd type="none" w="sm" len="sm"/>
            <a:tailEnd type="none" w="sm" len="sm"/>
          </a:ln>
        </p:spPr>
      </p:cxnSp>
      <p:pic>
        <p:nvPicPr>
          <p:cNvPr id="34" name="Google Shape;34;p9" descr="A picture containing text, clipart&#10;&#10;Description automatically generated"/>
          <p:cNvPicPr preferRelativeResize="0"/>
          <p:nvPr/>
        </p:nvPicPr>
        <p:blipFill rotWithShape="1">
          <a:blip r:embed="rId2">
            <a:alphaModFix/>
          </a:blip>
          <a:srcRect/>
          <a:stretch/>
        </p:blipFill>
        <p:spPr>
          <a:xfrm>
            <a:off x="11067046" y="6438521"/>
            <a:ext cx="1056640" cy="384233"/>
          </a:xfrm>
          <a:prstGeom prst="rect">
            <a:avLst/>
          </a:prstGeom>
          <a:noFill/>
          <a:ln>
            <a:noFill/>
          </a:ln>
        </p:spPr>
      </p:pic>
      <p:sp>
        <p:nvSpPr>
          <p:cNvPr id="35" name="Google Shape;35;p9"/>
          <p:cNvSpPr/>
          <p:nvPr/>
        </p:nvSpPr>
        <p:spPr>
          <a:xfrm>
            <a:off x="0" y="5691351"/>
            <a:ext cx="12192000" cy="1174520"/>
          </a:xfrm>
          <a:prstGeom prst="rect">
            <a:avLst/>
          </a:prstGeom>
          <a:solidFill>
            <a:schemeClr val="lt1"/>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1400" dirty="0">
              <a:solidFill>
                <a:schemeClr val="lt1"/>
              </a:solidFill>
              <a:latin typeface="Arial"/>
              <a:ea typeface="Arial"/>
              <a:cs typeface="Arial"/>
              <a:sym typeface="Arial"/>
            </a:endParaRPr>
          </a:p>
        </p:txBody>
      </p:sp>
      <p:pic>
        <p:nvPicPr>
          <p:cNvPr id="36" name="Google Shape;36;p9" descr="Logo&#10;&#10;Description automatically generated"/>
          <p:cNvPicPr preferRelativeResize="0"/>
          <p:nvPr/>
        </p:nvPicPr>
        <p:blipFill rotWithShape="1">
          <a:blip r:embed="rId3">
            <a:alphaModFix/>
          </a:blip>
          <a:srcRect/>
          <a:stretch/>
        </p:blipFill>
        <p:spPr>
          <a:xfrm>
            <a:off x="4484232" y="5414078"/>
            <a:ext cx="3223536" cy="1172194"/>
          </a:xfrm>
          <a:prstGeom prst="rect">
            <a:avLst/>
          </a:prstGeom>
          <a:noFill/>
          <a:ln>
            <a:noFill/>
          </a:ln>
        </p:spPr>
      </p:pic>
    </p:spTree>
    <p:extLst>
      <p:ext uri="{BB962C8B-B14F-4D97-AF65-F5344CB8AC3E}">
        <p14:creationId xmlns:p14="http://schemas.microsoft.com/office/powerpoint/2010/main" val="275148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Bullets">
  <p:cSld name="Title and Bullets">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838200" y="146124"/>
            <a:ext cx="10515600" cy="654424"/>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0"/>
          <p:cNvSpPr txBox="1">
            <a:spLocks noGrp="1"/>
          </p:cNvSpPr>
          <p:nvPr>
            <p:ph type="body" idx="1"/>
          </p:nvPr>
        </p:nvSpPr>
        <p:spPr>
          <a:xfrm>
            <a:off x="838200" y="1148082"/>
            <a:ext cx="10515600" cy="4855559"/>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529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Bullets (subhead)">
  <p:cSld name="Title and Bullets (subhead)">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8200" y="118976"/>
            <a:ext cx="10515600" cy="708721"/>
          </a:xfrm>
          <a:prstGeom prst="rect">
            <a:avLst/>
          </a:prstGeom>
          <a:noFill/>
          <a:ln>
            <a:noFill/>
          </a:ln>
        </p:spPr>
        <p:txBody>
          <a:bodyPr spcFirstLastPara="1" wrap="square" lIns="91400" tIns="45700" rIns="91400" bIns="45700" anchor="t" anchorCtr="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8200" y="1832356"/>
            <a:ext cx="10515600" cy="4150965"/>
          </a:xfrm>
          <a:prstGeom prst="rect">
            <a:avLst/>
          </a:prstGeom>
          <a:noFill/>
          <a:ln>
            <a:noFill/>
          </a:ln>
        </p:spPr>
        <p:txBody>
          <a:bodyPr spcFirstLastPara="1" wrap="square" lIns="91400" tIns="45700" rIns="91400" bIns="45700" anchor="t" anchorCtr="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
          <p:cNvSpPr txBox="1">
            <a:spLocks noGrp="1"/>
          </p:cNvSpPr>
          <p:nvPr>
            <p:ph type="body" idx="2"/>
          </p:nvPr>
        </p:nvSpPr>
        <p:spPr>
          <a:xfrm>
            <a:off x="838200" y="1182059"/>
            <a:ext cx="10515600" cy="629977"/>
          </a:xfrm>
          <a:prstGeom prst="rect">
            <a:avLst/>
          </a:prstGeom>
          <a:noFill/>
          <a:ln>
            <a:noFill/>
          </a:ln>
        </p:spPr>
        <p:txBody>
          <a:bodyPr spcFirstLastPara="1" wrap="square" lIns="91400" tIns="45700" rIns="91400" bIns="45700" anchor="t" anchorCtr="0">
            <a:noAutofit/>
          </a:bodyPr>
          <a:lstStyle>
            <a:lvl1pPr marL="457200" lvl="0" indent="-228600" algn="l">
              <a:lnSpc>
                <a:spcPct val="110000"/>
              </a:lnSpc>
              <a:spcBef>
                <a:spcPts val="0"/>
              </a:spcBef>
              <a:spcAft>
                <a:spcPts val="0"/>
              </a:spcAft>
              <a:buClr>
                <a:schemeClr val="accent2"/>
              </a:buClr>
              <a:buSzPts val="2400"/>
              <a:buNone/>
              <a:defRPr sz="2400" b="0">
                <a:solidFill>
                  <a:schemeClr val="accent2"/>
                </a:solidFill>
                <a:latin typeface="Arial"/>
                <a:ea typeface="Arial"/>
                <a:cs typeface="Arial"/>
                <a:sym typeface="Arial"/>
              </a:defRPr>
            </a:lvl1pPr>
            <a:lvl2pPr marL="914400" lvl="1"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2pPr>
            <a:lvl3pPr marL="1371600" lvl="2"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3pPr>
            <a:lvl4pPr marL="1828800" lvl="3"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4pPr>
            <a:lvl5pPr marL="2286000" lvl="4" indent="-228600" algn="l">
              <a:lnSpc>
                <a:spcPct val="110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9087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image" Target="../media/image3.png"/><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2.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1.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1.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theme" Target="../theme/theme4.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image" Target="../media/image1.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heme" Target="../theme/theme5.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image" Target="../media/image1.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6.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image" Target="../media/image3.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theme" Target="../theme/theme7.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image" Target="../media/image1.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theme" Target="../theme/theme8.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9.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image" Target="../media/image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pPr algn="l"/>
            <a:fld id="{09848EAD-0F7B-4937-B01B-BB4372B1E0EA}" type="slidenum">
              <a:rPr lang="en-US" sz="1000" smtClean="0">
                <a:solidFill>
                  <a:schemeClr val="bg1"/>
                </a:solidFill>
              </a:rPr>
              <a:pPr algn="l"/>
              <a:t>‹#›</a:t>
            </a:fld>
            <a:endParaRPr lang="en-US" sz="1000" dirty="0">
              <a:solidFill>
                <a:schemeClr val="bg1"/>
              </a:solidFil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25"/>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939619285"/>
      </p:ext>
    </p:extLst>
  </p:cSld>
  <p:clrMap bg1="lt1" tx1="dk1" bg2="lt2" tx2="dk2" accent1="accent1" accent2="accent2" accent3="accent3" accent4="accent4" accent5="accent5" accent6="accent6" hlink="hlink" folHlink="folHlink"/>
  <p:sldLayoutIdLst>
    <p:sldLayoutId id="2147483687" r:id="rId1"/>
    <p:sldLayoutId id="2147483662" r:id="rId2"/>
    <p:sldLayoutId id="2147483664" r:id="rId3"/>
    <p:sldLayoutId id="2147483666" r:id="rId4"/>
    <p:sldLayoutId id="2147483671" r:id="rId5"/>
    <p:sldLayoutId id="2147483673" r:id="rId6"/>
    <p:sldLayoutId id="2147483675" r:id="rId7"/>
    <p:sldLayoutId id="2147483688" r:id="rId8"/>
    <p:sldLayoutId id="2147483692" r:id="rId9"/>
    <p:sldLayoutId id="2147483693" r:id="rId10"/>
    <p:sldLayoutId id="2147483690" r:id="rId11"/>
    <p:sldLayoutId id="2147483691" r:id="rId12"/>
    <p:sldLayoutId id="2147483685" r:id="rId13"/>
    <p:sldLayoutId id="2147483791" r:id="rId14"/>
    <p:sldLayoutId id="2147483865" r:id="rId15"/>
    <p:sldLayoutId id="2147483915" r:id="rId16"/>
    <p:sldLayoutId id="2147483916" r:id="rId17"/>
    <p:sldLayoutId id="2147483918" r:id="rId18"/>
    <p:sldLayoutId id="2147483919" r:id="rId19"/>
    <p:sldLayoutId id="2147483920" r:id="rId20"/>
    <p:sldLayoutId id="2147483921" r:id="rId21"/>
    <p:sldLayoutId id="2147483922" r:id="rId22"/>
    <p:sldLayoutId id="214748395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4"/>
          <p:cNvSpPr/>
          <p:nvPr/>
        </p:nvSpPr>
        <p:spPr>
          <a:xfrm>
            <a:off x="0" y="6272006"/>
            <a:ext cx="12192000" cy="585995"/>
          </a:xfrm>
          <a:prstGeom prst="rect">
            <a:avLst/>
          </a:prstGeom>
          <a:solidFill>
            <a:schemeClr val="lt1"/>
          </a:solidFill>
          <a:ln>
            <a:noFill/>
          </a:ln>
          <a:effectLst>
            <a:outerShdw blurRad="190500" sx="102000" sy="102000" algn="ctr" rotWithShape="0">
              <a:srgbClr val="000000">
                <a:alpha val="9411"/>
              </a:srgbClr>
            </a:outerShdw>
          </a:effectLst>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1" name="Google Shape;11;p54"/>
          <p:cNvSpPr/>
          <p:nvPr/>
        </p:nvSpPr>
        <p:spPr>
          <a:xfrm>
            <a:off x="2" y="6295754"/>
            <a:ext cx="5608753" cy="562246"/>
          </a:xfrm>
          <a:custGeom>
            <a:avLst/>
            <a:gdLst/>
            <a:ahLst/>
            <a:cxnLst/>
            <a:rect l="l" t="t" r="r" b="b"/>
            <a:pathLst>
              <a:path w="5433545" h="562246" extrusionOk="0">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2" name="Google Shape;12;p54"/>
          <p:cNvSpPr/>
          <p:nvPr/>
        </p:nvSpPr>
        <p:spPr>
          <a:xfrm>
            <a:off x="6670677" y="6295754"/>
            <a:ext cx="5521325" cy="562246"/>
          </a:xfrm>
          <a:custGeom>
            <a:avLst/>
            <a:gdLst/>
            <a:ahLst/>
            <a:cxnLst/>
            <a:rect l="l" t="t" r="r" b="b"/>
            <a:pathLst>
              <a:path w="5400091" h="562246" extrusionOk="0">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txBody>
          <a:bodyPr spcFirstLastPara="1" wrap="square" lIns="91400" tIns="45700" rIns="914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3" name="Google Shape;13;p54"/>
          <p:cNvSpPr txBox="1">
            <a:spLocks noGrp="1"/>
          </p:cNvSpPr>
          <p:nvPr>
            <p:ph type="title"/>
          </p:nvPr>
        </p:nvSpPr>
        <p:spPr>
          <a:xfrm>
            <a:off x="838200" y="473336"/>
            <a:ext cx="10515600" cy="1023710"/>
          </a:xfrm>
          <a:prstGeom prst="rect">
            <a:avLst/>
          </a:prstGeom>
          <a:noFill/>
          <a:ln>
            <a:noFill/>
          </a:ln>
        </p:spPr>
        <p:txBody>
          <a:bodyPr spcFirstLastPara="1" wrap="square" lIns="91400" tIns="45700" rIns="91400" bIns="45700" anchor="t" anchorCtr="0">
            <a:noAutofit/>
          </a:bodyPr>
          <a:lstStyle>
            <a:lvl1pPr marR="0" lvl="0" algn="l" rtl="0">
              <a:lnSpc>
                <a:spcPct val="110000"/>
              </a:lnSpc>
              <a:spcBef>
                <a:spcPts val="0"/>
              </a:spcBef>
              <a:spcAft>
                <a:spcPts val="0"/>
              </a:spcAft>
              <a:buClr>
                <a:schemeClr val="accent1"/>
              </a:buClr>
              <a:buSzPts val="3200"/>
              <a:buFont typeface="Arial"/>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54"/>
          <p:cNvSpPr txBox="1">
            <a:spLocks noGrp="1"/>
          </p:cNvSpPr>
          <p:nvPr>
            <p:ph type="body" idx="1"/>
          </p:nvPr>
        </p:nvSpPr>
        <p:spPr>
          <a:xfrm>
            <a:off x="838200" y="1631981"/>
            <a:ext cx="10515600" cy="4351338"/>
          </a:xfrm>
          <a:prstGeom prst="rect">
            <a:avLst/>
          </a:prstGeom>
          <a:noFill/>
          <a:ln>
            <a:noFill/>
          </a:ln>
        </p:spPr>
        <p:txBody>
          <a:bodyPr spcFirstLastPara="1" wrap="square" lIns="91400" tIns="45700" rIns="91400" bIns="45700" anchor="t" anchorCtr="0">
            <a:noAutofit/>
          </a:bodyPr>
          <a:lstStyle>
            <a:lvl1pPr marL="457200" marR="0" lvl="0" indent="-406400" algn="l" rtl="0">
              <a:lnSpc>
                <a:spcPct val="110000"/>
              </a:lnSpc>
              <a:spcBef>
                <a:spcPts val="9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110000"/>
              </a:lnSpc>
              <a:spcBef>
                <a:spcPts val="9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110000"/>
              </a:lnSpc>
              <a:spcBef>
                <a:spcPts val="9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Google Shape;15;p54"/>
          <p:cNvSpPr txBox="1"/>
          <p:nvPr/>
        </p:nvSpPr>
        <p:spPr>
          <a:xfrm>
            <a:off x="46230" y="6576535"/>
            <a:ext cx="450166" cy="246221"/>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a:t>
            </a:fld>
            <a:endParaRPr sz="1000" b="0" i="0" u="none" strike="noStrike" cap="none" dirty="0">
              <a:solidFill>
                <a:schemeClr val="lt1"/>
              </a:solidFill>
              <a:latin typeface="Arial"/>
              <a:ea typeface="Arial"/>
              <a:cs typeface="Arial"/>
              <a:sym typeface="Arial"/>
            </a:endParaRPr>
          </a:p>
        </p:txBody>
      </p:sp>
      <p:grpSp>
        <p:nvGrpSpPr>
          <p:cNvPr id="16" name="Google Shape;16;p54"/>
          <p:cNvGrpSpPr/>
          <p:nvPr/>
        </p:nvGrpSpPr>
        <p:grpSpPr>
          <a:xfrm>
            <a:off x="5128438" y="6295067"/>
            <a:ext cx="1935126" cy="562246"/>
            <a:chOff x="5128437" y="6295066"/>
            <a:chExt cx="1935126" cy="562246"/>
          </a:xfrm>
        </p:grpSpPr>
        <p:sp>
          <p:nvSpPr>
            <p:cNvPr id="17" name="Google Shape;17;p54"/>
            <p:cNvSpPr/>
            <p:nvPr/>
          </p:nvSpPr>
          <p:spPr>
            <a:xfrm>
              <a:off x="6241238" y="6295066"/>
              <a:ext cx="822325" cy="562246"/>
            </a:xfrm>
            <a:custGeom>
              <a:avLst/>
              <a:gdLst/>
              <a:ahLst/>
              <a:cxnLst/>
              <a:rect l="l" t="t" r="r" b="b"/>
              <a:pathLst>
                <a:path w="822325" h="562246" extrusionOk="0">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8" name="Google Shape;18;p54"/>
            <p:cNvSpPr/>
            <p:nvPr/>
          </p:nvSpPr>
          <p:spPr>
            <a:xfrm rot="10800000">
              <a:off x="5128437" y="6295066"/>
              <a:ext cx="822325" cy="562246"/>
            </a:xfrm>
            <a:custGeom>
              <a:avLst/>
              <a:gdLst/>
              <a:ahLst/>
              <a:cxnLst/>
              <a:rect l="l" t="t" r="r" b="b"/>
              <a:pathLst>
                <a:path w="822325" h="562246" extrusionOk="0">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grpSp>
      <p:pic>
        <p:nvPicPr>
          <p:cNvPr id="19" name="Google Shape;19;p54" descr="Logo&#10;&#10;Description automatically generated"/>
          <p:cNvPicPr preferRelativeResize="0"/>
          <p:nvPr/>
        </p:nvPicPr>
        <p:blipFill rotWithShape="1">
          <a:blip r:embed="rId28">
            <a:alphaModFix/>
          </a:blip>
          <a:srcRect/>
          <a:stretch/>
        </p:blipFill>
        <p:spPr>
          <a:xfrm>
            <a:off x="5323858" y="6295754"/>
            <a:ext cx="1544286" cy="561558"/>
          </a:xfrm>
          <a:prstGeom prst="rect">
            <a:avLst/>
          </a:prstGeom>
          <a:noFill/>
          <a:ln>
            <a:noFill/>
          </a:ln>
        </p:spPr>
      </p:pic>
    </p:spTree>
    <p:extLst>
      <p:ext uri="{BB962C8B-B14F-4D97-AF65-F5344CB8AC3E}">
        <p14:creationId xmlns:p14="http://schemas.microsoft.com/office/powerpoint/2010/main" val="378380365"/>
      </p:ext>
    </p:extLst>
  </p:cSld>
  <p:clrMap bg1="lt1" tx1="dk1" bg2="dk2"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dirty="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3611454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dirty="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7"/>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73033317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dirty="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4831737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dirty="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43069039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5"/>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dirty="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0"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dirty="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5"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dirty="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3"/>
            <a:ext cx="450166" cy="246221"/>
          </a:xfrm>
          <a:prstGeom prst="rect">
            <a:avLst/>
          </a:prstGeom>
          <a:noFill/>
          <a:ln>
            <a:noFill/>
          </a:ln>
        </p:spPr>
        <p:txBody>
          <a:bodyPr wrap="square" rtlCol="0" anchor="ctr" anchorCtr="0">
            <a:noAutofit/>
          </a:bodyPr>
          <a:lstStyle/>
          <a:p>
            <a:pPr defTabSz="914400"/>
            <a:fld id="{09848EAD-0F7B-4937-B01B-BB4372B1E0EA}" type="slidenum">
              <a:rPr lang="en-US" sz="1000" smtClean="0">
                <a:solidFill>
                  <a:srgbClr val="FFFFFF"/>
                </a:solidFill>
                <a:latin typeface="Arial"/>
              </a:rPr>
              <a:pPr defTabSz="914400"/>
              <a:t>‹#›</a:t>
            </a:fld>
            <a:endParaRPr lang="en-US" sz="1000" dirty="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7" y="6295066"/>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dirty="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dirty="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7" y="6295754"/>
            <a:ext cx="1544286" cy="561558"/>
          </a:xfrm>
          <a:prstGeom prst="rect">
            <a:avLst/>
          </a:prstGeom>
        </p:spPr>
      </p:pic>
    </p:spTree>
    <p:extLst>
      <p:ext uri="{BB962C8B-B14F-4D97-AF65-F5344CB8AC3E}">
        <p14:creationId xmlns:p14="http://schemas.microsoft.com/office/powerpoint/2010/main" val="182896044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p:nvPr/>
        </p:nvSpPr>
        <p:spPr>
          <a:xfrm>
            <a:off x="0" y="6272006"/>
            <a:ext cx="12192000" cy="585995"/>
          </a:xfrm>
          <a:prstGeom prst="rect">
            <a:avLst/>
          </a:prstGeom>
          <a:solidFill>
            <a:schemeClr val="lt1"/>
          </a:solidFill>
          <a:ln>
            <a:noFill/>
          </a:ln>
          <a:effectLst>
            <a:outerShdw blurRad="190500" sx="102000" sy="102000" algn="ctr" rotWithShape="0">
              <a:srgbClr val="000000">
                <a:alpha val="9803"/>
              </a:srgbClr>
            </a:outerShdw>
          </a:effectLst>
        </p:spPr>
        <p:txBody>
          <a:bodyPr spcFirstLastPara="1" wrap="square" lIns="91400" tIns="45700" rIns="91400" bIns="45700"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1" name="Google Shape;11;p6"/>
          <p:cNvSpPr/>
          <p:nvPr/>
        </p:nvSpPr>
        <p:spPr>
          <a:xfrm>
            <a:off x="2" y="6295754"/>
            <a:ext cx="5608753" cy="562246"/>
          </a:xfrm>
          <a:custGeom>
            <a:avLst/>
            <a:gdLst/>
            <a:ahLst/>
            <a:cxnLst/>
            <a:rect l="l" t="t" r="r" b="b"/>
            <a:pathLst>
              <a:path w="5433545" h="562246" extrusionOk="0">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2" name="Google Shape;12;p6"/>
          <p:cNvSpPr/>
          <p:nvPr/>
        </p:nvSpPr>
        <p:spPr>
          <a:xfrm>
            <a:off x="6670677" y="6295754"/>
            <a:ext cx="5521325" cy="562246"/>
          </a:xfrm>
          <a:custGeom>
            <a:avLst/>
            <a:gdLst/>
            <a:ahLst/>
            <a:cxnLst/>
            <a:rect l="l" t="t" r="r" b="b"/>
            <a:pathLst>
              <a:path w="5400091" h="562246" extrusionOk="0">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3" name="Google Shape;13;p6"/>
          <p:cNvSpPr txBox="1">
            <a:spLocks noGrp="1"/>
          </p:cNvSpPr>
          <p:nvPr>
            <p:ph type="title"/>
          </p:nvPr>
        </p:nvSpPr>
        <p:spPr>
          <a:xfrm>
            <a:off x="838200" y="473336"/>
            <a:ext cx="10515600" cy="1023710"/>
          </a:xfrm>
          <a:prstGeom prst="rect">
            <a:avLst/>
          </a:prstGeom>
          <a:noFill/>
          <a:ln>
            <a:noFill/>
          </a:ln>
        </p:spPr>
        <p:txBody>
          <a:bodyPr spcFirstLastPara="1" wrap="square" lIns="91400" tIns="45700" rIns="91400" bIns="45700" anchor="t" anchorCtr="0">
            <a:noAutofit/>
          </a:bodyPr>
          <a:lstStyle>
            <a:lvl1pPr marR="0" lvl="0" algn="l" rtl="0">
              <a:lnSpc>
                <a:spcPct val="110000"/>
              </a:lnSpc>
              <a:spcBef>
                <a:spcPts val="0"/>
              </a:spcBef>
              <a:spcAft>
                <a:spcPts val="0"/>
              </a:spcAft>
              <a:buClr>
                <a:schemeClr val="accent1"/>
              </a:buClr>
              <a:buSzPts val="3200"/>
              <a:buFont typeface="Arial"/>
              <a:buNone/>
              <a:defRPr sz="32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6"/>
          <p:cNvSpPr txBox="1">
            <a:spLocks noGrp="1"/>
          </p:cNvSpPr>
          <p:nvPr>
            <p:ph type="body" idx="1"/>
          </p:nvPr>
        </p:nvSpPr>
        <p:spPr>
          <a:xfrm>
            <a:off x="838200" y="1631981"/>
            <a:ext cx="10515600" cy="4351338"/>
          </a:xfrm>
          <a:prstGeom prst="rect">
            <a:avLst/>
          </a:prstGeom>
          <a:noFill/>
          <a:ln>
            <a:noFill/>
          </a:ln>
        </p:spPr>
        <p:txBody>
          <a:bodyPr spcFirstLastPara="1" wrap="square" lIns="91400" tIns="45700" rIns="91400" bIns="45700" anchor="t" anchorCtr="0">
            <a:noAutofit/>
          </a:bodyPr>
          <a:lstStyle>
            <a:lvl1pPr marL="457200" marR="0" lvl="0" indent="-406400" algn="l" rtl="0">
              <a:lnSpc>
                <a:spcPct val="110000"/>
              </a:lnSpc>
              <a:spcBef>
                <a:spcPts val="9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110000"/>
              </a:lnSpc>
              <a:spcBef>
                <a:spcPts val="9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110000"/>
              </a:lnSpc>
              <a:spcBef>
                <a:spcPts val="9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10000"/>
              </a:lnSpc>
              <a:spcBef>
                <a:spcPts val="9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Google Shape;15;p6"/>
          <p:cNvSpPr txBox="1"/>
          <p:nvPr/>
        </p:nvSpPr>
        <p:spPr>
          <a:xfrm>
            <a:off x="46230" y="6576535"/>
            <a:ext cx="450166" cy="246221"/>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de" sz="1000" b="0" i="0" u="none" strike="noStrike" cap="none">
                <a:solidFill>
                  <a:schemeClr val="lt1"/>
                </a:solidFill>
                <a:latin typeface="Arial"/>
                <a:ea typeface="Arial"/>
                <a:cs typeface="Arial"/>
                <a:sym typeface="Arial"/>
              </a:rPr>
              <a:t>‹#›</a:t>
            </a:fld>
            <a:endParaRPr sz="1000" b="0" i="0" u="none" strike="noStrike" cap="none" dirty="0">
              <a:solidFill>
                <a:schemeClr val="lt1"/>
              </a:solidFill>
              <a:latin typeface="Arial"/>
              <a:ea typeface="Arial"/>
              <a:cs typeface="Arial"/>
              <a:sym typeface="Arial"/>
            </a:endParaRPr>
          </a:p>
        </p:txBody>
      </p:sp>
      <p:grpSp>
        <p:nvGrpSpPr>
          <p:cNvPr id="16" name="Google Shape;16;p6"/>
          <p:cNvGrpSpPr/>
          <p:nvPr/>
        </p:nvGrpSpPr>
        <p:grpSpPr>
          <a:xfrm>
            <a:off x="5128438" y="6295067"/>
            <a:ext cx="1935126" cy="562246"/>
            <a:chOff x="5128437" y="6295066"/>
            <a:chExt cx="1935126" cy="562246"/>
          </a:xfrm>
        </p:grpSpPr>
        <p:sp>
          <p:nvSpPr>
            <p:cNvPr id="17" name="Google Shape;17;p6"/>
            <p:cNvSpPr/>
            <p:nvPr/>
          </p:nvSpPr>
          <p:spPr>
            <a:xfrm>
              <a:off x="6241238" y="6295066"/>
              <a:ext cx="822325" cy="562246"/>
            </a:xfrm>
            <a:custGeom>
              <a:avLst/>
              <a:gdLst/>
              <a:ahLst/>
              <a:cxnLst/>
              <a:rect l="l" t="t" r="r" b="b"/>
              <a:pathLst>
                <a:path w="822325" h="562246" extrusionOk="0">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8" name="Google Shape;18;p6"/>
            <p:cNvSpPr/>
            <p:nvPr/>
          </p:nvSpPr>
          <p:spPr>
            <a:xfrm rot="10800000">
              <a:off x="5128437" y="6295066"/>
              <a:ext cx="822325" cy="562246"/>
            </a:xfrm>
            <a:custGeom>
              <a:avLst/>
              <a:gdLst/>
              <a:ahLst/>
              <a:cxnLst/>
              <a:rect l="l" t="t" r="r" b="b"/>
              <a:pathLst>
                <a:path w="822325" h="562246" extrusionOk="0">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pic>
        <p:nvPicPr>
          <p:cNvPr id="19" name="Google Shape;19;p6" descr="Logo&#10;&#10;Description automatically generated"/>
          <p:cNvPicPr preferRelativeResize="0"/>
          <p:nvPr/>
        </p:nvPicPr>
        <p:blipFill rotWithShape="1">
          <a:blip r:embed="rId16">
            <a:alphaModFix/>
          </a:blip>
          <a:srcRect/>
          <a:stretch/>
        </p:blipFill>
        <p:spPr>
          <a:xfrm>
            <a:off x="5323858" y="6295754"/>
            <a:ext cx="1544286" cy="561558"/>
          </a:xfrm>
          <a:prstGeom prst="rect">
            <a:avLst/>
          </a:prstGeom>
          <a:noFill/>
          <a:ln>
            <a:noFill/>
          </a:ln>
        </p:spPr>
      </p:pic>
    </p:spTree>
    <p:extLst>
      <p:ext uri="{BB962C8B-B14F-4D97-AF65-F5344CB8AC3E}">
        <p14:creationId xmlns:p14="http://schemas.microsoft.com/office/powerpoint/2010/main" val="2809053110"/>
      </p:ext>
    </p:extLst>
  </p:cSld>
  <p:clrMap bg1="lt1" tx1="dk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pPr algn="l"/>
            <a:fld id="{09848EAD-0F7B-4937-B01B-BB4372B1E0EA}" type="slidenum">
              <a:rPr lang="en-US" sz="1000" smtClean="0">
                <a:solidFill>
                  <a:schemeClr val="bg1"/>
                </a:solidFill>
              </a:rPr>
              <a:pPr algn="l"/>
              <a:t>‹#›</a:t>
            </a:fld>
            <a:endParaRPr lang="en-US" sz="1000" dirty="0">
              <a:solidFill>
                <a:schemeClr val="bg1"/>
              </a:solidFil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8"/>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2822364297"/>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91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dirty="0"/>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dirty="0"/>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pPr algn="l"/>
            <a:fld id="{09848EAD-0F7B-4937-B01B-BB4372B1E0EA}" type="slidenum">
              <a:rPr lang="en-US" sz="1000" smtClean="0">
                <a:solidFill>
                  <a:schemeClr val="bg1"/>
                </a:solidFill>
              </a:rPr>
              <a:pPr algn="l"/>
              <a:t>‹#›</a:t>
            </a:fld>
            <a:endParaRPr lang="en-US" sz="1000" dirty="0">
              <a:solidFill>
                <a:schemeClr val="bg1"/>
              </a:solidFil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3803430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hyperlink" Target="https://unsplash.com/s/photos/lightning-rod?utm_source=unsplash&amp;utm_medium=referral&amp;utm_content=creditCopyText" TargetMode="External"/><Relationship Id="rId4" Type="http://schemas.openxmlformats.org/officeDocument/2006/relationships/hyperlink" Target="https://unsplash.com/@arjtss?utm_source=unsplash&amp;utm_medium=referral&amp;utm_content=creditCopyText"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66.svg"/></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14.xml"/><Relationship Id="rId4" Type="http://schemas.openxmlformats.org/officeDocument/2006/relationships/image" Target="../media/image68.svg"/></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svg"/></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14.xml"/><Relationship Id="rId4" Type="http://schemas.openxmlformats.org/officeDocument/2006/relationships/image" Target="../media/image68.sv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19.xml"/><Relationship Id="rId6" Type="http://schemas.openxmlformats.org/officeDocument/2006/relationships/image" Target="../media/image76.png"/><Relationship Id="rId11" Type="http://schemas.openxmlformats.org/officeDocument/2006/relationships/image" Target="../media/image81.jpeg"/><Relationship Id="rId5" Type="http://schemas.openxmlformats.org/officeDocument/2006/relationships/image" Target="../media/image75.png"/><Relationship Id="rId15" Type="http://schemas.openxmlformats.org/officeDocument/2006/relationships/image" Target="../media/image8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jpeg"/><Relationship Id="rId14" Type="http://schemas.openxmlformats.org/officeDocument/2006/relationships/image" Target="../media/image8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9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4.xml"/><Relationship Id="rId5" Type="http://schemas.openxmlformats.org/officeDocument/2006/relationships/image" Target="../media/image12.png"/><Relationship Id="rId4" Type="http://schemas.openxmlformats.org/officeDocument/2006/relationships/hyperlink" Target="https://www.identityflashmob.com/category/topic/persona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49.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openid.net/developers/specs/" TargetMode="External"/><Relationship Id="rId2" Type="http://schemas.openxmlformats.org/officeDocument/2006/relationships/notesSlide" Target="../notesSlides/notesSlide25.xml"/><Relationship Id="rId1" Type="http://schemas.openxmlformats.org/officeDocument/2006/relationships/slideLayout" Target="../slideLayouts/slideLayout1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93_7EFF1B6C.xml"/><Relationship Id="rId2" Type="http://schemas.openxmlformats.org/officeDocument/2006/relationships/notesSlide" Target="../notesSlides/notesSlide29.xml"/><Relationship Id="rId1" Type="http://schemas.openxmlformats.org/officeDocument/2006/relationships/slideLayout" Target="../slideLayouts/slideLayout123.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94_78E081C9.xml"/><Relationship Id="rId2" Type="http://schemas.openxmlformats.org/officeDocument/2006/relationships/notesSlide" Target="../notesSlides/notesSlide30.xml"/><Relationship Id="rId1" Type="http://schemas.openxmlformats.org/officeDocument/2006/relationships/slideLayout" Target="../slideLayouts/slideLayout1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44.xml.rels><?xml version="1.0" encoding="UTF-8" standalone="yes"?>
<Relationships xmlns="http://schemas.openxmlformats.org/package/2006/relationships"><Relationship Id="rId3" Type="http://schemas.openxmlformats.org/officeDocument/2006/relationships/hyperlink" Target="mailto:sales@ic-consult.com" TargetMode="External"/><Relationship Id="rId2" Type="http://schemas.openxmlformats.org/officeDocument/2006/relationships/image" Target="../media/image22.jpeg"/><Relationship Id="rId1" Type="http://schemas.openxmlformats.org/officeDocument/2006/relationships/slideLayout" Target="../slideLayouts/slideLayout122.xml"/><Relationship Id="rId6" Type="http://schemas.openxmlformats.org/officeDocument/2006/relationships/image" Target="../media/image23.png"/><Relationship Id="rId5" Type="http://schemas.openxmlformats.org/officeDocument/2006/relationships/hyperlink" Target="http://www.xdi360.com/" TargetMode="External"/><Relationship Id="rId4" Type="http://schemas.openxmlformats.org/officeDocument/2006/relationships/hyperlink" Target="http://www.ic-consult.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44.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4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4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44.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4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44.xml"/><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44.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65.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49.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49.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45.xml"/><Relationship Id="rId16" Type="http://schemas.openxmlformats.org/officeDocument/2006/relationships/image" Target="../media/image51.png"/><Relationship Id="rId1" Type="http://schemas.openxmlformats.org/officeDocument/2006/relationships/slideLayout" Target="../slideLayouts/slideLayout16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hyperlink" Target="mailto:director@oidf.org"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44.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44.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hyperlink" Target="https://openid.net/specs/openid-connect-core-1_0.html" TargetMode="External"/><Relationship Id="rId2" Type="http://schemas.openxmlformats.org/officeDocument/2006/relationships/notesSlide" Target="../notesSlides/notesSlide48.xml"/><Relationship Id="rId1" Type="http://schemas.openxmlformats.org/officeDocument/2006/relationships/slideLayout" Target="../slideLayouts/slideLayout144.xml"/><Relationship Id="rId6" Type="http://schemas.openxmlformats.org/officeDocument/2006/relationships/image" Target="../media/image11.png"/><Relationship Id="rId5" Type="http://schemas.openxmlformats.org/officeDocument/2006/relationships/hyperlink" Target="https://openid.net/wg/fapi/" TargetMode="External"/><Relationship Id="rId4" Type="http://schemas.openxmlformats.org/officeDocument/2006/relationships/hyperlink" Target="https://openid.net/specs/openid-connect-4-identity-assurance-1_0-ID3.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44.xml"/><Relationship Id="rId5" Type="http://schemas.openxmlformats.org/officeDocument/2006/relationships/image" Target="../media/image11.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44.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44.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44.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49.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49.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docs.google.com/spreadsheets/d/1Z11esTUlM0rOw1-xHKE8I3hzWbwrPXO8xDHkiyWaip4/edit#gid=0" TargetMode="External"/><Relationship Id="rId7" Type="http://schemas.openxmlformats.org/officeDocument/2006/relationships/hyperlink" Target="https://nam06.safelinks.protection.outlook.com/?url=https%3A%2F%2Fanoncreds-wg.github.io%2Fanoncreds-spec%2F&amp;data=05%7C01%7Cjulianacafik%40microsoft.com%7C8e4b5610392d46d216ec08dab7843416%7C72f988bf86f141af91ab2d7cd011db47%7C1%7C0%7C638024075708007609%7CUnknown%7CTWFpbGZsb3d8eyJWIjoiMC4wLjAwMDAiLCJQIjoiV2luMzIiLCJBTiI6Ik1haWwiLCJXVCI6Mn0%3D%7C3000%7C%7C%7C&amp;sdata=z6yeOJHL%2FWNAY8sSnmYtwacB5NpWg5rAllNPLxz6GJs%3D&amp;reserved=0"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www.w3.org%2FTR%2Fvc-data-model%2F&amp;data=05%7C01%7Cjulianacafik%40microsoft.com%7C8e4b5610392d46d216ec08dab7843416%7C72f988bf86f141af91ab2d7cd011db47%7C1%7C0%7C638024075708007609%7CUnknown%7CTWFpbGZsb3d8eyJWIjoiMC4wLjAwMDAiLCJQIjoiV2luMzIiLCJBTiI6Ik1haWwiLCJXVCI6Mn0%3D%7C3000%7C%7C%7C&amp;sdata=NCgONouQzIGHLbzZF%2BQ7crjsv6YesGsf6ESQ4PzzdW0%3D&amp;reserved=0" TargetMode="External"/><Relationship Id="rId5" Type="http://schemas.openxmlformats.org/officeDocument/2006/relationships/hyperlink" Target="https://nam06.safelinks.protection.outlook.com/?url=https%3A%2F%2Fwww.iso.org%2Fstandard%2F69084.html&amp;data=05%7C01%7Cjulianacafik%40microsoft.com%7C8e4b5610392d46d216ec08dab7843416%7C72f988bf86f141af91ab2d7cd011db47%7C1%7C0%7C638024075708007609%7CUnknown%7CTWFpbGZsb3d8eyJWIjoiMC4wLjAwMDAiLCJQIjoiV2luMzIiLCJBTiI6Ik1haWwiLCJXVCI6Mn0%3D%7C3000%7C%7C%7C&amp;sdata=mjKCeeFW2%2FkFxfjpMIcB%2FbDWPS1bnJqjEqIZUY1pV9Q%3D&amp;reserved=0" TargetMode="External"/><Relationship Id="rId4" Type="http://schemas.openxmlformats.org/officeDocument/2006/relationships/hyperlink" Target="https://nam06.safelinks.protection.outlook.com/?url=https%3A%2F%2Fwww.emvco.com%2Femv-technologies%2Fpayment-tokenisation%2F&amp;data=05%7C01%7Cjulianacafik%40microsoft.com%7C8e4b5610392d46d216ec08dab7843416%7C72f988bf86f141af91ab2d7cd011db47%7C1%7C0%7C638024075708007609%7CUnknown%7CTWFpbGZsb3d8eyJWIjoiMC4wLjAwMDAiLCJQIjoiV2luMzIiLCJBTiI6Ik1haWwiLCJXVCI6Mn0%3D%7C3000%7C%7C%7C&amp;sdata=Vadxrb%2FzykQbKFUkJDWlfFxdshpU%2Fp4gqBcUiMNkVjE%3D&amp;reserved=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s://toc.hyperledger.org/project-lifecycle.html" TargetMode="External"/><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Whole_product"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openid.net/2022/09/12/the-openid-connect-logout-specifications-are-now-final-specifications/"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hyperlink" Target="https://openid.net/foundation/members/polls/296" TargetMode="External"/><Relationship Id="rId4" Type="http://schemas.openxmlformats.org/officeDocument/2006/relationships/hyperlink" Target="https://openid.net/foundation/members/polls/291"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openid.net/openid4vc/" TargetMode="External"/><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3.xml"/><Relationship Id="rId1" Type="http://schemas.openxmlformats.org/officeDocument/2006/relationships/slideLayout" Target="../slideLayouts/slideLayout13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7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0.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141.xml"/><Relationship Id="rId5" Type="http://schemas.openxmlformats.org/officeDocument/2006/relationships/image" Target="../media/image64.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
          <p:cNvSpPr txBox="1">
            <a:spLocks noGrp="1"/>
          </p:cNvSpPr>
          <p:nvPr>
            <p:ph type="ctrTitle"/>
          </p:nvPr>
        </p:nvSpPr>
        <p:spPr>
          <a:xfrm>
            <a:off x="584791" y="2110500"/>
            <a:ext cx="11022418" cy="2387600"/>
          </a:xfrm>
          <a:prstGeom prst="rect">
            <a:avLst/>
          </a:prstGeom>
          <a:noFill/>
          <a:ln>
            <a:noFill/>
          </a:ln>
        </p:spPr>
        <p:txBody>
          <a:bodyPr spcFirstLastPara="1" wrap="square" lIns="91400" tIns="45700" rIns="91400" bIns="45700" anchor="b" anchorCtr="0">
            <a:noAutofit/>
          </a:bodyPr>
          <a:lstStyle/>
          <a:p>
            <a:pPr marL="0" lvl="0" indent="0" algn="ctr" rtl="0">
              <a:lnSpc>
                <a:spcPct val="110000"/>
              </a:lnSpc>
              <a:spcBef>
                <a:spcPts val="0"/>
              </a:spcBef>
              <a:spcAft>
                <a:spcPts val="0"/>
              </a:spcAft>
              <a:buClr>
                <a:schemeClr val="lt1"/>
              </a:buClr>
              <a:buSzPts val="3500"/>
              <a:buFont typeface="Arial"/>
              <a:buNone/>
            </a:pPr>
            <a:r>
              <a:rPr lang="en-US" dirty="0"/>
              <a:t>OpenID Foundation Workshop</a:t>
            </a:r>
            <a:br>
              <a:rPr lang="en-US" dirty="0"/>
            </a:br>
            <a:endParaRPr dirty="0"/>
          </a:p>
        </p:txBody>
      </p:sp>
      <p:sp>
        <p:nvSpPr>
          <p:cNvPr id="122" name="Google Shape;122;p1"/>
          <p:cNvSpPr txBox="1">
            <a:spLocks noGrp="1"/>
          </p:cNvSpPr>
          <p:nvPr>
            <p:ph type="subTitle" idx="1"/>
          </p:nvPr>
        </p:nvSpPr>
        <p:spPr>
          <a:xfrm>
            <a:off x="1524000" y="3914937"/>
            <a:ext cx="9144000" cy="1655762"/>
          </a:xfrm>
          <a:prstGeom prst="rect">
            <a:avLst/>
          </a:prstGeom>
          <a:noFill/>
          <a:ln>
            <a:noFill/>
          </a:ln>
        </p:spPr>
        <p:txBody>
          <a:bodyPr spcFirstLastPara="1" wrap="square" lIns="91400" tIns="45700" rIns="91400" bIns="45700" anchor="t" anchorCtr="0">
            <a:noAutofit/>
          </a:bodyPr>
          <a:lstStyle/>
          <a:p>
            <a:pPr marL="0" lvl="0" indent="0" algn="ctr" rtl="0">
              <a:lnSpc>
                <a:spcPct val="110000"/>
              </a:lnSpc>
              <a:spcBef>
                <a:spcPts val="0"/>
              </a:spcBef>
              <a:spcAft>
                <a:spcPts val="0"/>
              </a:spcAft>
              <a:buClr>
                <a:schemeClr val="lt1"/>
              </a:buClr>
              <a:buSzPts val="2000"/>
              <a:buNone/>
            </a:pPr>
            <a:r>
              <a:rPr lang="en-US" sz="3600" dirty="0"/>
              <a:t>Monday, November 14, 2022</a:t>
            </a:r>
            <a:endParaRPr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
          <p:cNvPicPr preferRelativeResize="0"/>
          <p:nvPr/>
        </p:nvPicPr>
        <p:blipFill rotWithShape="1">
          <a:blip r:embed="rId3">
            <a:alphaModFix/>
          </a:blip>
          <a:srcRect l="10807" r="14428"/>
          <a:stretch/>
        </p:blipFill>
        <p:spPr>
          <a:xfrm>
            <a:off x="4117521" y="10"/>
            <a:ext cx="8074491" cy="6858000"/>
          </a:xfrm>
          <a:prstGeom prst="rect">
            <a:avLst/>
          </a:prstGeom>
          <a:noFill/>
          <a:ln>
            <a:noFill/>
          </a:ln>
        </p:spPr>
      </p:pic>
      <p:sp>
        <p:nvSpPr>
          <p:cNvPr id="113" name="Google Shape;113;p2"/>
          <p:cNvSpPr/>
          <p:nvPr/>
        </p:nvSpPr>
        <p:spPr>
          <a:xfrm rot="10800000" flipH="1">
            <a:off x="0" y="-478"/>
            <a:ext cx="7859800" cy="6858478"/>
          </a:xfrm>
          <a:custGeom>
            <a:avLst/>
            <a:gdLst/>
            <a:ahLst/>
            <a:cxnLst/>
            <a:rect l="l" t="t" r="r" b="b"/>
            <a:pathLst>
              <a:path w="7859800" h="6858478" extrusionOk="0">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4" name="Google Shape;114;p2"/>
          <p:cNvSpPr/>
          <p:nvPr/>
        </p:nvSpPr>
        <p:spPr>
          <a:xfrm rot="10800000" flipH="1">
            <a:off x="0" y="-478"/>
            <a:ext cx="7431174" cy="6858478"/>
          </a:xfrm>
          <a:custGeom>
            <a:avLst/>
            <a:gdLst/>
            <a:ahLst/>
            <a:cxnLst/>
            <a:rect l="l" t="t" r="r" b="b"/>
            <a:pathLst>
              <a:path w="7431174" h="6858478" extrusionOk="0">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5" name="Google Shape;115;p2"/>
          <p:cNvSpPr txBox="1">
            <a:spLocks noGrp="1"/>
          </p:cNvSpPr>
          <p:nvPr>
            <p:ph type="title"/>
          </p:nvPr>
        </p:nvSpPr>
        <p:spPr>
          <a:xfrm>
            <a:off x="804672" y="365125"/>
            <a:ext cx="526615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dirty="0"/>
              <a:t>Purpose of this White Paper</a:t>
            </a:r>
            <a:endParaRPr dirty="0"/>
          </a:p>
        </p:txBody>
      </p:sp>
      <p:sp>
        <p:nvSpPr>
          <p:cNvPr id="116" name="Google Shape;116;p2"/>
          <p:cNvSpPr txBox="1">
            <a:spLocks noGrp="1"/>
          </p:cNvSpPr>
          <p:nvPr>
            <p:ph type="body" idx="1"/>
          </p:nvPr>
        </p:nvSpPr>
        <p:spPr>
          <a:xfrm>
            <a:off x="804672" y="2022601"/>
            <a:ext cx="3941499" cy="415436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solidFill>
                  <a:schemeClr val="bg1"/>
                </a:solidFill>
              </a:rPr>
              <a:t>To engage and inspire a community of thought leaders to develop a path forward for government-issued and associated derived credentials. We aim to help close the policy and protocol gaps that exist between today’s disparate solutions and services and the vision</a:t>
            </a:r>
            <a:r>
              <a:rPr lang="en-US" sz="2400" dirty="0">
                <a:solidFill>
                  <a:schemeClr val="bg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of a privacy-preserving, globally viable privacy landscape.</a:t>
            </a:r>
            <a:endParaRPr sz="2400" b="1" i="1" dirty="0">
              <a:solidFill>
                <a:schemeClr val="bg1"/>
              </a:solidFill>
            </a:endParaRPr>
          </a:p>
        </p:txBody>
      </p:sp>
      <p:sp>
        <p:nvSpPr>
          <p:cNvPr id="117" name="Google Shape;117;p2"/>
          <p:cNvSpPr txBox="1"/>
          <p:nvPr/>
        </p:nvSpPr>
        <p:spPr>
          <a:xfrm>
            <a:off x="9423515" y="6550213"/>
            <a:ext cx="290512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lt1"/>
                </a:solidFill>
                <a:latin typeface="Calibri"/>
                <a:ea typeface="Calibri"/>
                <a:cs typeface="Calibri"/>
                <a:sym typeface="Calibri"/>
              </a:rPr>
              <a:t>Photo by </a:t>
            </a:r>
            <a:r>
              <a:rPr lang="en-US" sz="1400" i="1" u="sng" dirty="0">
                <a:solidFill>
                  <a:schemeClr val="l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reza jahangir</a:t>
            </a:r>
            <a:r>
              <a:rPr lang="en-US" sz="1400" i="1" dirty="0">
                <a:solidFill>
                  <a:schemeClr val="lt1"/>
                </a:solidFill>
                <a:latin typeface="Calibri"/>
                <a:ea typeface="Calibri"/>
                <a:cs typeface="Calibri"/>
                <a:sym typeface="Calibri"/>
              </a:rPr>
              <a:t> on </a:t>
            </a:r>
            <a:r>
              <a:rPr lang="en-US" sz="1400" i="1" u="sng" dirty="0">
                <a:solidFill>
                  <a:schemeClr val="lt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Unsplash</a:t>
            </a:r>
            <a:endParaRPr sz="1400" i="1"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7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4328440"/>
            <a:ext cx="10363200" cy="502450"/>
          </a:xfrm>
        </p:spPr>
        <p:txBody>
          <a:bodyPr/>
          <a:lstStyle/>
          <a:p>
            <a:r>
              <a:rPr lang="en-US" dirty="0"/>
              <a:t>Tim Cappalli - Microsoft</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746535"/>
            <a:ext cx="11577674" cy="847059"/>
          </a:xfrm>
        </p:spPr>
        <p:txBody>
          <a:bodyPr/>
          <a:lstStyle/>
          <a:p>
            <a:r>
              <a:rPr lang="en-US" dirty="0"/>
              <a:t>Shared Signals </a:t>
            </a:r>
            <a:r>
              <a:rPr lang="en-US" strike="sngStrike" dirty="0"/>
              <a:t>and Events</a:t>
            </a:r>
            <a:br>
              <a:rPr lang="en-US" dirty="0"/>
            </a:br>
            <a:r>
              <a:rPr lang="en-US" sz="3600" dirty="0"/>
              <a:t>Working Group Update</a:t>
            </a:r>
            <a:endParaRPr lang="en-US" dirty="0"/>
          </a:p>
        </p:txBody>
      </p:sp>
    </p:spTree>
    <p:extLst>
      <p:ext uri="{BB962C8B-B14F-4D97-AF65-F5344CB8AC3E}">
        <p14:creationId xmlns:p14="http://schemas.microsoft.com/office/powerpoint/2010/main" val="168786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pPr algn="ctr"/>
            <a:r>
              <a:rPr lang="de" dirty="0"/>
              <a:t>Working Group Updates Since Last Workshop – May 2022</a:t>
            </a:r>
            <a:endParaRPr dirty="0"/>
          </a:p>
        </p:txBody>
      </p:sp>
      <p:grpSp>
        <p:nvGrpSpPr>
          <p:cNvPr id="4" name="Group 3">
            <a:extLst>
              <a:ext uri="{FF2B5EF4-FFF2-40B4-BE49-F238E27FC236}">
                <a16:creationId xmlns:a16="http://schemas.microsoft.com/office/drawing/2014/main" id="{BCD1AED0-AF8B-6A0E-7E02-A27C459D8D78}"/>
              </a:ext>
            </a:extLst>
          </p:cNvPr>
          <p:cNvGrpSpPr/>
          <p:nvPr/>
        </p:nvGrpSpPr>
        <p:grpSpPr>
          <a:xfrm>
            <a:off x="3637714" y="1156297"/>
            <a:ext cx="4916572" cy="1047752"/>
            <a:chOff x="453535" y="1340093"/>
            <a:chExt cx="4916572" cy="1047752"/>
          </a:xfrm>
        </p:grpSpPr>
        <p:pic>
          <p:nvPicPr>
            <p:cNvPr id="2" name="Graphic 1">
              <a:extLst>
                <a:ext uri="{FF2B5EF4-FFF2-40B4-BE49-F238E27FC236}">
                  <a16:creationId xmlns:a16="http://schemas.microsoft.com/office/drawing/2014/main" id="{78A14E4C-0F44-69CA-A1DF-7AE87DAB1FA6}"/>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453535" y="1340093"/>
              <a:ext cx="1047752" cy="1047752"/>
            </a:xfrm>
            <a:prstGeom prst="rect">
              <a:avLst/>
            </a:prstGeom>
          </p:spPr>
        </p:pic>
        <p:sp>
          <p:nvSpPr>
            <p:cNvPr id="3" name="TextBox 2">
              <a:extLst>
                <a:ext uri="{FF2B5EF4-FFF2-40B4-BE49-F238E27FC236}">
                  <a16:creationId xmlns:a16="http://schemas.microsoft.com/office/drawing/2014/main" id="{C3F75AFE-18BA-5D3F-90BB-A801F298FA8D}"/>
                </a:ext>
              </a:extLst>
            </p:cNvPr>
            <p:cNvSpPr txBox="1"/>
            <p:nvPr/>
          </p:nvSpPr>
          <p:spPr>
            <a:xfrm>
              <a:off x="1620363" y="1568641"/>
              <a:ext cx="3749744" cy="707886"/>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22020"/>
                  </a:solidFill>
                  <a:effectLst/>
                  <a:uLnTx/>
                  <a:uFillTx/>
                  <a:latin typeface="Arial"/>
                  <a:ea typeface="+mn-ea"/>
                  <a:cs typeface="+mn-cs"/>
                </a:rPr>
                <a:t>Name Changes</a:t>
              </a:r>
            </a:p>
          </p:txBody>
        </p:sp>
      </p:grpSp>
      <p:sp>
        <p:nvSpPr>
          <p:cNvPr id="5" name="TextBox 4">
            <a:extLst>
              <a:ext uri="{FF2B5EF4-FFF2-40B4-BE49-F238E27FC236}">
                <a16:creationId xmlns:a16="http://schemas.microsoft.com/office/drawing/2014/main" id="{E515ABA1-B6D4-BAB2-6048-5F7C7D5098FC}"/>
              </a:ext>
            </a:extLst>
          </p:cNvPr>
          <p:cNvSpPr txBox="1"/>
          <p:nvPr/>
        </p:nvSpPr>
        <p:spPr>
          <a:xfrm>
            <a:off x="293771" y="3547685"/>
            <a:ext cx="11604459" cy="430887"/>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222020"/>
                </a:solidFill>
                <a:effectLst/>
                <a:uLnTx/>
                <a:uFillTx/>
                <a:latin typeface="Arial"/>
                <a:ea typeface="+mn-ea"/>
                <a:cs typeface="+mn-cs"/>
              </a:rPr>
              <a:t>Shared Signals and Events WG (SSE WG) </a:t>
            </a:r>
            <a:r>
              <a:rPr kumimoji="0" lang="en-US" sz="2200" b="0" i="0" u="none" strike="noStrike" kern="1200" cap="none" spc="0" normalizeH="0" baseline="0" noProof="0" dirty="0">
                <a:ln>
                  <a:noFill/>
                </a:ln>
                <a:solidFill>
                  <a:srgbClr val="222020"/>
                </a:solidFill>
                <a:effectLst/>
                <a:uLnTx/>
                <a:uFillTx/>
                <a:latin typeface="Arial"/>
                <a:ea typeface="+mn-ea"/>
                <a:cs typeface="+mn-cs"/>
              </a:rPr>
              <a:t>&gt;&gt; </a:t>
            </a:r>
            <a:r>
              <a:rPr kumimoji="0" lang="en-US" sz="2200" b="1" i="0" u="none" strike="noStrike" kern="1200" cap="none" spc="0" normalizeH="0" baseline="0" noProof="0" dirty="0">
                <a:ln>
                  <a:noFill/>
                </a:ln>
                <a:solidFill>
                  <a:srgbClr val="222020"/>
                </a:solidFill>
                <a:effectLst/>
                <a:uLnTx/>
                <a:uFillTx/>
                <a:latin typeface="Arial"/>
                <a:ea typeface="+mn-ea"/>
                <a:cs typeface="+mn-cs"/>
              </a:rPr>
              <a:t>Shared Signals Framework WG (SSF WG)</a:t>
            </a:r>
          </a:p>
        </p:txBody>
      </p:sp>
      <p:sp>
        <p:nvSpPr>
          <p:cNvPr id="6" name="TextBox 5">
            <a:extLst>
              <a:ext uri="{FF2B5EF4-FFF2-40B4-BE49-F238E27FC236}">
                <a16:creationId xmlns:a16="http://schemas.microsoft.com/office/drawing/2014/main" id="{3D5AF019-EFBE-35DC-79B3-D3722B1C655B}"/>
              </a:ext>
            </a:extLst>
          </p:cNvPr>
          <p:cNvSpPr txBox="1"/>
          <p:nvPr/>
        </p:nvSpPr>
        <p:spPr>
          <a:xfrm>
            <a:off x="169538" y="4409911"/>
            <a:ext cx="11852925" cy="1107996"/>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222020"/>
                </a:solidFill>
                <a:effectLst/>
                <a:uLnTx/>
                <a:uFillTx/>
                <a:latin typeface="Arial"/>
                <a:ea typeface="+mn-ea"/>
                <a:cs typeface="+mn-cs"/>
              </a:rPr>
              <a:t>Shared Signals and Events Framework Specification </a:t>
            </a:r>
            <a:br>
              <a:rPr kumimoji="0" lang="en-US" sz="2200" b="0" i="1" u="none" strike="noStrike" kern="1200" cap="none" spc="0" normalizeH="0" baseline="0" noProof="0" dirty="0">
                <a:ln>
                  <a:noFill/>
                </a:ln>
                <a:solidFill>
                  <a:srgbClr val="222020"/>
                </a:solidFill>
                <a:effectLst/>
                <a:uLnTx/>
                <a:uFillTx/>
                <a:latin typeface="Arial"/>
                <a:ea typeface="+mn-ea"/>
                <a:cs typeface="+mn-cs"/>
              </a:rPr>
            </a:br>
            <a:r>
              <a:rPr kumimoji="0" lang="en-US" sz="2200" b="0" i="1" u="none" strike="noStrike" kern="1200" cap="none" spc="0" normalizeH="0" baseline="0" noProof="0" dirty="0">
                <a:ln>
                  <a:noFill/>
                </a:ln>
                <a:solidFill>
                  <a:srgbClr val="222020"/>
                </a:solidFill>
                <a:effectLst/>
                <a:uLnTx/>
                <a:uFillTx/>
                <a:latin typeface="Arial"/>
                <a:ea typeface="+mn-ea"/>
                <a:cs typeface="+mn-cs"/>
              </a:rPr>
              <a:t>                                                                               </a:t>
            </a:r>
            <a:r>
              <a:rPr kumimoji="0" lang="en-US" sz="2200" b="0" i="0" u="none" strike="noStrike" kern="1200" cap="none" spc="0" normalizeH="0" baseline="0" noProof="0" dirty="0">
                <a:ln>
                  <a:noFill/>
                </a:ln>
                <a:solidFill>
                  <a:srgbClr val="222020"/>
                </a:solidFill>
                <a:effectLst/>
                <a:uLnTx/>
                <a:uFillTx/>
                <a:latin typeface="Arial"/>
                <a:ea typeface="+mn-ea"/>
                <a:cs typeface="+mn-cs"/>
              </a:rPr>
              <a:t>&gt;&gt; </a:t>
            </a:r>
            <a:br>
              <a:rPr kumimoji="0" lang="en-US" sz="2200" b="0" i="0" u="none" strike="noStrike" kern="1200" cap="none" spc="0" normalizeH="0" baseline="0" noProof="0" dirty="0">
                <a:ln>
                  <a:noFill/>
                </a:ln>
                <a:solidFill>
                  <a:srgbClr val="222020"/>
                </a:solidFill>
                <a:effectLst/>
                <a:uLnTx/>
                <a:uFillTx/>
                <a:latin typeface="Arial"/>
                <a:ea typeface="+mn-ea"/>
                <a:cs typeface="+mn-cs"/>
              </a:rPr>
            </a:br>
            <a:r>
              <a:rPr kumimoji="0" lang="en-US" sz="2200" b="0" i="0" u="none" strike="noStrike" kern="1200" cap="none" spc="0" normalizeH="0" baseline="0" noProof="0" dirty="0">
                <a:ln>
                  <a:noFill/>
                </a:ln>
                <a:solidFill>
                  <a:srgbClr val="222020"/>
                </a:solidFill>
                <a:effectLst/>
                <a:uLnTx/>
                <a:uFillTx/>
                <a:latin typeface="Arial"/>
                <a:ea typeface="+mn-ea"/>
                <a:cs typeface="+mn-cs"/>
              </a:rPr>
              <a:t>                                                                               </a:t>
            </a:r>
            <a:r>
              <a:rPr kumimoji="0" lang="en-US" sz="2200" b="1" i="0" u="none" strike="noStrike" kern="1200" cap="none" spc="0" normalizeH="0" baseline="0" noProof="0" dirty="0">
                <a:ln>
                  <a:noFill/>
                </a:ln>
                <a:solidFill>
                  <a:srgbClr val="222020"/>
                </a:solidFill>
                <a:effectLst/>
                <a:uLnTx/>
                <a:uFillTx/>
                <a:latin typeface="Arial"/>
                <a:ea typeface="+mn-ea"/>
                <a:cs typeface="+mn-cs"/>
              </a:rPr>
              <a:t>Shared Signals Framework Specification </a:t>
            </a:r>
          </a:p>
        </p:txBody>
      </p:sp>
      <p:sp>
        <p:nvSpPr>
          <p:cNvPr id="7" name="TextBox 6">
            <a:extLst>
              <a:ext uri="{FF2B5EF4-FFF2-40B4-BE49-F238E27FC236}">
                <a16:creationId xmlns:a16="http://schemas.microsoft.com/office/drawing/2014/main" id="{7BBA6CB4-2346-EAE6-F4DB-7DDEEF90443B}"/>
              </a:ext>
            </a:extLst>
          </p:cNvPr>
          <p:cNvSpPr txBox="1"/>
          <p:nvPr/>
        </p:nvSpPr>
        <p:spPr>
          <a:xfrm>
            <a:off x="5204498" y="2685459"/>
            <a:ext cx="1782860" cy="430887"/>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222020"/>
                </a:solidFill>
                <a:effectLst/>
                <a:uLnTx/>
                <a:uFillTx/>
                <a:latin typeface="Arial"/>
                <a:ea typeface="+mn-ea"/>
                <a:cs typeface="+mn-cs"/>
              </a:rPr>
              <a:t>SSE </a:t>
            </a:r>
            <a:r>
              <a:rPr kumimoji="0" lang="en-US" sz="2200" b="0" i="0" u="none" strike="noStrike" kern="1200" cap="none" spc="0" normalizeH="0" baseline="0" noProof="0" dirty="0">
                <a:ln>
                  <a:noFill/>
                </a:ln>
                <a:solidFill>
                  <a:srgbClr val="222020"/>
                </a:solidFill>
                <a:effectLst/>
                <a:uLnTx/>
                <a:uFillTx/>
                <a:latin typeface="Arial"/>
                <a:ea typeface="+mn-ea"/>
                <a:cs typeface="+mn-cs"/>
              </a:rPr>
              <a:t>&gt;&gt; </a:t>
            </a:r>
            <a:r>
              <a:rPr kumimoji="0" lang="en-US" sz="2200" b="1" i="0" u="none" strike="noStrike" kern="1200" cap="none" spc="0" normalizeH="0" baseline="0" noProof="0" dirty="0">
                <a:ln>
                  <a:noFill/>
                </a:ln>
                <a:solidFill>
                  <a:srgbClr val="222020"/>
                </a:solidFill>
                <a:effectLst/>
                <a:uLnTx/>
                <a:uFillTx/>
                <a:latin typeface="Arial"/>
                <a:ea typeface="+mn-ea"/>
                <a:cs typeface="+mn-cs"/>
              </a:rPr>
              <a:t>SSF</a:t>
            </a:r>
          </a:p>
        </p:txBody>
      </p:sp>
    </p:spTree>
    <p:extLst>
      <p:ext uri="{BB962C8B-B14F-4D97-AF65-F5344CB8AC3E}">
        <p14:creationId xmlns:p14="http://schemas.microsoft.com/office/powerpoint/2010/main" val="3963105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pPr algn="ctr"/>
            <a:r>
              <a:rPr lang="de" dirty="0"/>
              <a:t>Working Group Updates Since Last Workshop – May 2022</a:t>
            </a:r>
            <a:endParaRPr dirty="0"/>
          </a:p>
        </p:txBody>
      </p:sp>
      <p:grpSp>
        <p:nvGrpSpPr>
          <p:cNvPr id="9" name="Group 8">
            <a:extLst>
              <a:ext uri="{FF2B5EF4-FFF2-40B4-BE49-F238E27FC236}">
                <a16:creationId xmlns:a16="http://schemas.microsoft.com/office/drawing/2014/main" id="{B2E8BEC4-A0D1-3FA8-214F-A1746FDDD162}"/>
              </a:ext>
            </a:extLst>
          </p:cNvPr>
          <p:cNvGrpSpPr/>
          <p:nvPr/>
        </p:nvGrpSpPr>
        <p:grpSpPr>
          <a:xfrm>
            <a:off x="3919455" y="1082967"/>
            <a:ext cx="4353091" cy="1345536"/>
            <a:chOff x="3459006" y="1249816"/>
            <a:chExt cx="4353091" cy="1345536"/>
          </a:xfrm>
        </p:grpSpPr>
        <p:sp>
          <p:nvSpPr>
            <p:cNvPr id="3" name="TextBox 2">
              <a:extLst>
                <a:ext uri="{FF2B5EF4-FFF2-40B4-BE49-F238E27FC236}">
                  <a16:creationId xmlns:a16="http://schemas.microsoft.com/office/drawing/2014/main" id="{C3F75AFE-18BA-5D3F-90BB-A801F298FA8D}"/>
                </a:ext>
              </a:extLst>
            </p:cNvPr>
            <p:cNvSpPr txBox="1"/>
            <p:nvPr/>
          </p:nvSpPr>
          <p:spPr>
            <a:xfrm>
              <a:off x="4804542" y="1568641"/>
              <a:ext cx="3007555" cy="707886"/>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22020"/>
                  </a:solidFill>
                  <a:effectLst/>
                  <a:uLnTx/>
                  <a:uFillTx/>
                  <a:latin typeface="Arial"/>
                  <a:ea typeface="+mn-ea"/>
                  <a:cs typeface="+mn-cs"/>
                </a:rPr>
                <a:t>Participation</a:t>
              </a:r>
            </a:p>
          </p:txBody>
        </p:sp>
        <p:pic>
          <p:nvPicPr>
            <p:cNvPr id="8" name="Graphic 7">
              <a:extLst>
                <a:ext uri="{FF2B5EF4-FFF2-40B4-BE49-F238E27FC236}">
                  <a16:creationId xmlns:a16="http://schemas.microsoft.com/office/drawing/2014/main" id="{A97B9A5C-0411-E575-6389-3145746BC77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3459006" y="1249816"/>
              <a:ext cx="1345536" cy="1345536"/>
            </a:xfrm>
            <a:prstGeom prst="rect">
              <a:avLst/>
            </a:prstGeom>
          </p:spPr>
        </p:pic>
      </p:grpSp>
      <p:sp>
        <p:nvSpPr>
          <p:cNvPr id="10" name="TextBox 9">
            <a:extLst>
              <a:ext uri="{FF2B5EF4-FFF2-40B4-BE49-F238E27FC236}">
                <a16:creationId xmlns:a16="http://schemas.microsoft.com/office/drawing/2014/main" id="{D9F20CF8-AF68-D8CC-4D20-A26A9705E1C0}"/>
              </a:ext>
            </a:extLst>
          </p:cNvPr>
          <p:cNvSpPr txBox="1"/>
          <p:nvPr/>
        </p:nvSpPr>
        <p:spPr>
          <a:xfrm>
            <a:off x="709520" y="3103804"/>
            <a:ext cx="2401042"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Workday</a:t>
            </a:r>
          </a:p>
        </p:txBody>
      </p:sp>
      <p:sp>
        <p:nvSpPr>
          <p:cNvPr id="11" name="TextBox 10">
            <a:extLst>
              <a:ext uri="{FF2B5EF4-FFF2-40B4-BE49-F238E27FC236}">
                <a16:creationId xmlns:a16="http://schemas.microsoft.com/office/drawing/2014/main" id="{4314407D-057D-48C4-865A-7149D967B488}"/>
              </a:ext>
            </a:extLst>
          </p:cNvPr>
          <p:cNvSpPr txBox="1"/>
          <p:nvPr/>
        </p:nvSpPr>
        <p:spPr>
          <a:xfrm>
            <a:off x="1073786" y="4768566"/>
            <a:ext cx="4073551"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Easy Dynamics</a:t>
            </a:r>
          </a:p>
        </p:txBody>
      </p:sp>
      <p:sp>
        <p:nvSpPr>
          <p:cNvPr id="12" name="TextBox 11">
            <a:extLst>
              <a:ext uri="{FF2B5EF4-FFF2-40B4-BE49-F238E27FC236}">
                <a16:creationId xmlns:a16="http://schemas.microsoft.com/office/drawing/2014/main" id="{BE4501BE-EBDF-AA03-6F02-50AA13C9D839}"/>
              </a:ext>
            </a:extLst>
          </p:cNvPr>
          <p:cNvSpPr txBox="1"/>
          <p:nvPr/>
        </p:nvSpPr>
        <p:spPr>
          <a:xfrm>
            <a:off x="8272546" y="2551353"/>
            <a:ext cx="2694969"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Uberether</a:t>
            </a:r>
          </a:p>
        </p:txBody>
      </p:sp>
      <p:sp>
        <p:nvSpPr>
          <p:cNvPr id="13" name="TextBox 12">
            <a:extLst>
              <a:ext uri="{FF2B5EF4-FFF2-40B4-BE49-F238E27FC236}">
                <a16:creationId xmlns:a16="http://schemas.microsoft.com/office/drawing/2014/main" id="{735A73C0-82E6-ADDD-5CAB-17F97ADA196A}"/>
              </a:ext>
            </a:extLst>
          </p:cNvPr>
          <p:cNvSpPr txBox="1"/>
          <p:nvPr/>
        </p:nvSpPr>
        <p:spPr>
          <a:xfrm>
            <a:off x="8895637" y="5153286"/>
            <a:ext cx="2289409"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Appgate</a:t>
            </a:r>
          </a:p>
        </p:txBody>
      </p:sp>
      <p:sp>
        <p:nvSpPr>
          <p:cNvPr id="14" name="TextBox 13">
            <a:extLst>
              <a:ext uri="{FF2B5EF4-FFF2-40B4-BE49-F238E27FC236}">
                <a16:creationId xmlns:a16="http://schemas.microsoft.com/office/drawing/2014/main" id="{138CF948-608C-E6B6-1AF1-46F2F0BD0FFF}"/>
              </a:ext>
            </a:extLst>
          </p:cNvPr>
          <p:cNvSpPr txBox="1"/>
          <p:nvPr/>
        </p:nvSpPr>
        <p:spPr>
          <a:xfrm>
            <a:off x="5750172" y="3891931"/>
            <a:ext cx="3669594"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Strata Identity</a:t>
            </a:r>
          </a:p>
        </p:txBody>
      </p:sp>
    </p:spTree>
    <p:extLst>
      <p:ext uri="{BB962C8B-B14F-4D97-AF65-F5344CB8AC3E}">
        <p14:creationId xmlns:p14="http://schemas.microsoft.com/office/powerpoint/2010/main" val="472068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pPr algn="ctr"/>
            <a:r>
              <a:rPr lang="de" dirty="0"/>
              <a:t>Working Group Updates Since Last Workshop – May 2022</a:t>
            </a:r>
            <a:endParaRPr dirty="0"/>
          </a:p>
        </p:txBody>
      </p:sp>
      <p:sp>
        <p:nvSpPr>
          <p:cNvPr id="10" name="TextBox 9">
            <a:extLst>
              <a:ext uri="{FF2B5EF4-FFF2-40B4-BE49-F238E27FC236}">
                <a16:creationId xmlns:a16="http://schemas.microsoft.com/office/drawing/2014/main" id="{D9F20CF8-AF68-D8CC-4D20-A26A9705E1C0}"/>
              </a:ext>
            </a:extLst>
          </p:cNvPr>
          <p:cNvSpPr txBox="1"/>
          <p:nvPr/>
        </p:nvSpPr>
        <p:spPr>
          <a:xfrm>
            <a:off x="367963" y="2907323"/>
            <a:ext cx="4825744" cy="1077218"/>
          </a:xfrm>
          <a:prstGeom prst="rect">
            <a:avLst/>
          </a:prstGeom>
          <a:noFill/>
        </p:spPr>
        <p:txBody>
          <a:bodyPr wrap="non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22020"/>
                </a:solidFill>
                <a:effectLst/>
                <a:uLnTx/>
                <a:uFillTx/>
                <a:latin typeface="Arial"/>
                <a:ea typeface="+mn-ea"/>
                <a:cs typeface="+mn-cs"/>
              </a:rPr>
              <a:t>Identity Defined </a:t>
            </a:r>
            <a:br>
              <a:rPr kumimoji="0" lang="en-US" sz="3200" b="0" i="0" u="none" strike="noStrike" kern="1200" cap="none" spc="0" normalizeH="0" baseline="0" noProof="0" dirty="0">
                <a:ln>
                  <a:noFill/>
                </a:ln>
                <a:solidFill>
                  <a:srgbClr val="222020"/>
                </a:solidFill>
                <a:effectLst/>
                <a:uLnTx/>
                <a:uFillTx/>
                <a:latin typeface="Arial"/>
                <a:ea typeface="+mn-ea"/>
                <a:cs typeface="+mn-cs"/>
              </a:rPr>
            </a:br>
            <a:r>
              <a:rPr kumimoji="0" lang="en-US" sz="3200" b="0" i="0" u="none" strike="noStrike" kern="1200" cap="none" spc="0" normalizeH="0" baseline="0" noProof="0" dirty="0">
                <a:ln>
                  <a:noFill/>
                </a:ln>
                <a:solidFill>
                  <a:srgbClr val="222020"/>
                </a:solidFill>
                <a:effectLst/>
                <a:uLnTx/>
                <a:uFillTx/>
                <a:latin typeface="Arial"/>
                <a:ea typeface="+mn-ea"/>
                <a:cs typeface="+mn-cs"/>
              </a:rPr>
              <a:t>Security Alliance Webinar</a:t>
            </a:r>
          </a:p>
        </p:txBody>
      </p:sp>
      <p:grpSp>
        <p:nvGrpSpPr>
          <p:cNvPr id="4" name="Group 3">
            <a:extLst>
              <a:ext uri="{FF2B5EF4-FFF2-40B4-BE49-F238E27FC236}">
                <a16:creationId xmlns:a16="http://schemas.microsoft.com/office/drawing/2014/main" id="{12EDAA51-19B9-D717-F50E-0D1F91EF4418}"/>
              </a:ext>
            </a:extLst>
          </p:cNvPr>
          <p:cNvGrpSpPr/>
          <p:nvPr/>
        </p:nvGrpSpPr>
        <p:grpSpPr>
          <a:xfrm>
            <a:off x="3753267" y="1083651"/>
            <a:ext cx="4685467" cy="1344168"/>
            <a:chOff x="3920823" y="1083651"/>
            <a:chExt cx="4685467" cy="1344168"/>
          </a:xfrm>
        </p:grpSpPr>
        <p:sp>
          <p:nvSpPr>
            <p:cNvPr id="3" name="TextBox 2">
              <a:extLst>
                <a:ext uri="{FF2B5EF4-FFF2-40B4-BE49-F238E27FC236}">
                  <a16:creationId xmlns:a16="http://schemas.microsoft.com/office/drawing/2014/main" id="{C3F75AFE-18BA-5D3F-90BB-A801F298FA8D}"/>
                </a:ext>
              </a:extLst>
            </p:cNvPr>
            <p:cNvSpPr txBox="1"/>
            <p:nvPr/>
          </p:nvSpPr>
          <p:spPr>
            <a:xfrm>
              <a:off x="5264991" y="1401792"/>
              <a:ext cx="3341299" cy="707886"/>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22020"/>
                  </a:solidFill>
                  <a:effectLst/>
                  <a:uLnTx/>
                  <a:uFillTx/>
                  <a:latin typeface="Arial"/>
                  <a:ea typeface="+mn-ea"/>
                  <a:cs typeface="+mn-cs"/>
                </a:rPr>
                <a:t>Industry Work</a:t>
              </a:r>
            </a:p>
          </p:txBody>
        </p:sp>
        <p:pic>
          <p:nvPicPr>
            <p:cNvPr id="2" name="Graphic 1">
              <a:extLst>
                <a:ext uri="{FF2B5EF4-FFF2-40B4-BE49-F238E27FC236}">
                  <a16:creationId xmlns:a16="http://schemas.microsoft.com/office/drawing/2014/main" id="{D099CA2B-16E2-8DAF-3E3B-773F4780C0D7}"/>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3920823" y="1083651"/>
              <a:ext cx="1344168" cy="1344168"/>
            </a:xfrm>
            <a:prstGeom prst="rect">
              <a:avLst/>
            </a:prstGeom>
          </p:spPr>
        </p:pic>
      </p:grpSp>
      <p:pic>
        <p:nvPicPr>
          <p:cNvPr id="6" name="Picture 5">
            <a:extLst>
              <a:ext uri="{FF2B5EF4-FFF2-40B4-BE49-F238E27FC236}">
                <a16:creationId xmlns:a16="http://schemas.microsoft.com/office/drawing/2014/main" id="{42EDE68C-B294-7A0E-607B-869E91097D07}"/>
              </a:ext>
            </a:extLst>
          </p:cNvPr>
          <p:cNvPicPr>
            <a:picLocks noChangeAspect="1"/>
          </p:cNvPicPr>
          <p:nvPr/>
        </p:nvPicPr>
        <p:blipFill>
          <a:blip r:embed="rId5"/>
          <a:stretch>
            <a:fillRect/>
          </a:stretch>
        </p:blipFill>
        <p:spPr>
          <a:xfrm>
            <a:off x="1696537" y="4000571"/>
            <a:ext cx="2168595" cy="2168595"/>
          </a:xfrm>
          <a:prstGeom prst="rect">
            <a:avLst/>
          </a:prstGeom>
        </p:spPr>
      </p:pic>
      <p:sp>
        <p:nvSpPr>
          <p:cNvPr id="7" name="TextBox 6">
            <a:extLst>
              <a:ext uri="{FF2B5EF4-FFF2-40B4-BE49-F238E27FC236}">
                <a16:creationId xmlns:a16="http://schemas.microsoft.com/office/drawing/2014/main" id="{9091982F-2FA8-6787-DE5B-B13CD079DE57}"/>
              </a:ext>
            </a:extLst>
          </p:cNvPr>
          <p:cNvSpPr txBox="1"/>
          <p:nvPr/>
        </p:nvSpPr>
        <p:spPr>
          <a:xfrm>
            <a:off x="7354132" y="3204279"/>
            <a:ext cx="3412088" cy="584775"/>
          </a:xfrm>
          <a:prstGeom prst="rect">
            <a:avLst/>
          </a:prstGeom>
          <a:noFill/>
        </p:spPr>
        <p:txBody>
          <a:bodyPr wrap="non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22020"/>
                </a:solidFill>
                <a:effectLst/>
                <a:uLnTx/>
                <a:uFillTx/>
                <a:latin typeface="Arial"/>
                <a:ea typeface="+mn-ea"/>
                <a:cs typeface="+mn-cs"/>
              </a:rPr>
              <a:t>MITRE Workshop</a:t>
            </a:r>
          </a:p>
        </p:txBody>
      </p:sp>
      <p:sp>
        <p:nvSpPr>
          <p:cNvPr id="15" name="TextBox 14">
            <a:extLst>
              <a:ext uri="{FF2B5EF4-FFF2-40B4-BE49-F238E27FC236}">
                <a16:creationId xmlns:a16="http://schemas.microsoft.com/office/drawing/2014/main" id="{34D0FE65-5F31-CE15-437E-BDC789D3F5CD}"/>
              </a:ext>
            </a:extLst>
          </p:cNvPr>
          <p:cNvSpPr txBox="1"/>
          <p:nvPr/>
        </p:nvSpPr>
        <p:spPr>
          <a:xfrm>
            <a:off x="7178988" y="4792482"/>
            <a:ext cx="3762377" cy="584775"/>
          </a:xfrm>
          <a:prstGeom prst="rect">
            <a:avLst/>
          </a:prstGeom>
          <a:noFill/>
        </p:spPr>
        <p:txBody>
          <a:bodyPr wrap="non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22020"/>
                </a:solidFill>
                <a:effectLst/>
                <a:uLnTx/>
                <a:uFillTx/>
                <a:latin typeface="Arial"/>
                <a:ea typeface="+mn-ea"/>
                <a:cs typeface="+mn-cs"/>
              </a:rPr>
              <a:t>CISA Engagements</a:t>
            </a:r>
          </a:p>
        </p:txBody>
      </p:sp>
    </p:spTree>
    <p:extLst>
      <p:ext uri="{BB962C8B-B14F-4D97-AF65-F5344CB8AC3E}">
        <p14:creationId xmlns:p14="http://schemas.microsoft.com/office/powerpoint/2010/main" val="3981585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pPr algn="ctr"/>
            <a:r>
              <a:rPr lang="de" dirty="0"/>
              <a:t>Working Group Updates Since Last Workshop – May 2022</a:t>
            </a:r>
            <a:endParaRPr dirty="0"/>
          </a:p>
        </p:txBody>
      </p:sp>
      <p:grpSp>
        <p:nvGrpSpPr>
          <p:cNvPr id="9" name="Group 8">
            <a:extLst>
              <a:ext uri="{FF2B5EF4-FFF2-40B4-BE49-F238E27FC236}">
                <a16:creationId xmlns:a16="http://schemas.microsoft.com/office/drawing/2014/main" id="{B2E8BEC4-A0D1-3FA8-214F-A1746FDDD162}"/>
              </a:ext>
            </a:extLst>
          </p:cNvPr>
          <p:cNvGrpSpPr/>
          <p:nvPr/>
        </p:nvGrpSpPr>
        <p:grpSpPr>
          <a:xfrm>
            <a:off x="3919455" y="1082967"/>
            <a:ext cx="4353091" cy="1345536"/>
            <a:chOff x="3459006" y="1249816"/>
            <a:chExt cx="4353091" cy="1345536"/>
          </a:xfrm>
        </p:grpSpPr>
        <p:sp>
          <p:nvSpPr>
            <p:cNvPr id="3" name="TextBox 2">
              <a:extLst>
                <a:ext uri="{FF2B5EF4-FFF2-40B4-BE49-F238E27FC236}">
                  <a16:creationId xmlns:a16="http://schemas.microsoft.com/office/drawing/2014/main" id="{C3F75AFE-18BA-5D3F-90BB-A801F298FA8D}"/>
                </a:ext>
              </a:extLst>
            </p:cNvPr>
            <p:cNvSpPr txBox="1"/>
            <p:nvPr/>
          </p:nvSpPr>
          <p:spPr>
            <a:xfrm>
              <a:off x="4804542" y="1568641"/>
              <a:ext cx="3007555" cy="707886"/>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22020"/>
                  </a:solidFill>
                  <a:effectLst/>
                  <a:uLnTx/>
                  <a:uFillTx/>
                  <a:latin typeface="Arial"/>
                  <a:ea typeface="+mn-ea"/>
                  <a:cs typeface="+mn-cs"/>
                </a:rPr>
                <a:t>Participation</a:t>
              </a:r>
            </a:p>
          </p:txBody>
        </p:sp>
        <p:pic>
          <p:nvPicPr>
            <p:cNvPr id="8" name="Graphic 7">
              <a:extLst>
                <a:ext uri="{FF2B5EF4-FFF2-40B4-BE49-F238E27FC236}">
                  <a16:creationId xmlns:a16="http://schemas.microsoft.com/office/drawing/2014/main" id="{A97B9A5C-0411-E575-6389-3145746BC77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3459006" y="1249816"/>
              <a:ext cx="1345536" cy="1345536"/>
            </a:xfrm>
            <a:prstGeom prst="rect">
              <a:avLst/>
            </a:prstGeom>
          </p:spPr>
        </p:pic>
      </p:grpSp>
      <p:sp>
        <p:nvSpPr>
          <p:cNvPr id="10" name="TextBox 9">
            <a:extLst>
              <a:ext uri="{FF2B5EF4-FFF2-40B4-BE49-F238E27FC236}">
                <a16:creationId xmlns:a16="http://schemas.microsoft.com/office/drawing/2014/main" id="{D9F20CF8-AF68-D8CC-4D20-A26A9705E1C0}"/>
              </a:ext>
            </a:extLst>
          </p:cNvPr>
          <p:cNvSpPr txBox="1"/>
          <p:nvPr/>
        </p:nvSpPr>
        <p:spPr>
          <a:xfrm>
            <a:off x="709520" y="3103804"/>
            <a:ext cx="2401042"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Workday</a:t>
            </a:r>
          </a:p>
        </p:txBody>
      </p:sp>
      <p:sp>
        <p:nvSpPr>
          <p:cNvPr id="11" name="TextBox 10">
            <a:extLst>
              <a:ext uri="{FF2B5EF4-FFF2-40B4-BE49-F238E27FC236}">
                <a16:creationId xmlns:a16="http://schemas.microsoft.com/office/drawing/2014/main" id="{4314407D-057D-48C4-865A-7149D967B488}"/>
              </a:ext>
            </a:extLst>
          </p:cNvPr>
          <p:cNvSpPr txBox="1"/>
          <p:nvPr/>
        </p:nvSpPr>
        <p:spPr>
          <a:xfrm>
            <a:off x="1073786" y="4768566"/>
            <a:ext cx="4073551"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Easy Dynamics</a:t>
            </a:r>
          </a:p>
        </p:txBody>
      </p:sp>
      <p:sp>
        <p:nvSpPr>
          <p:cNvPr id="12" name="TextBox 11">
            <a:extLst>
              <a:ext uri="{FF2B5EF4-FFF2-40B4-BE49-F238E27FC236}">
                <a16:creationId xmlns:a16="http://schemas.microsoft.com/office/drawing/2014/main" id="{BE4501BE-EBDF-AA03-6F02-50AA13C9D839}"/>
              </a:ext>
            </a:extLst>
          </p:cNvPr>
          <p:cNvSpPr txBox="1"/>
          <p:nvPr/>
        </p:nvSpPr>
        <p:spPr>
          <a:xfrm>
            <a:off x="8272546" y="2551353"/>
            <a:ext cx="2694969"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Uberether</a:t>
            </a:r>
          </a:p>
        </p:txBody>
      </p:sp>
      <p:sp>
        <p:nvSpPr>
          <p:cNvPr id="13" name="TextBox 12">
            <a:extLst>
              <a:ext uri="{FF2B5EF4-FFF2-40B4-BE49-F238E27FC236}">
                <a16:creationId xmlns:a16="http://schemas.microsoft.com/office/drawing/2014/main" id="{735A73C0-82E6-ADDD-5CAB-17F97ADA196A}"/>
              </a:ext>
            </a:extLst>
          </p:cNvPr>
          <p:cNvSpPr txBox="1"/>
          <p:nvPr/>
        </p:nvSpPr>
        <p:spPr>
          <a:xfrm>
            <a:off x="8895637" y="5153286"/>
            <a:ext cx="2289409"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Appgate</a:t>
            </a:r>
          </a:p>
        </p:txBody>
      </p:sp>
      <p:sp>
        <p:nvSpPr>
          <p:cNvPr id="14" name="TextBox 13">
            <a:extLst>
              <a:ext uri="{FF2B5EF4-FFF2-40B4-BE49-F238E27FC236}">
                <a16:creationId xmlns:a16="http://schemas.microsoft.com/office/drawing/2014/main" id="{138CF948-608C-E6B6-1AF1-46F2F0BD0FFF}"/>
              </a:ext>
            </a:extLst>
          </p:cNvPr>
          <p:cNvSpPr txBox="1"/>
          <p:nvPr/>
        </p:nvSpPr>
        <p:spPr>
          <a:xfrm>
            <a:off x="5750172" y="3891931"/>
            <a:ext cx="3669594" cy="76944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22020"/>
                </a:solidFill>
                <a:effectLst/>
                <a:uLnTx/>
                <a:uFillTx/>
                <a:latin typeface="Arial"/>
                <a:ea typeface="+mn-ea"/>
                <a:cs typeface="+mn-cs"/>
              </a:rPr>
              <a:t>Strata Identity</a:t>
            </a:r>
          </a:p>
        </p:txBody>
      </p:sp>
    </p:spTree>
    <p:extLst>
      <p:ext uri="{BB962C8B-B14F-4D97-AF65-F5344CB8AC3E}">
        <p14:creationId xmlns:p14="http://schemas.microsoft.com/office/powerpoint/2010/main" val="2903540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Issues to be Addressed</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US" sz="3200" dirty="0">
                <a:latin typeface="+mj-lt"/>
              </a:rPr>
              <a:t>Registries</a:t>
            </a:r>
          </a:p>
          <a:p>
            <a:pPr indent="-507887">
              <a:lnSpc>
                <a:spcPct val="115000"/>
              </a:lnSpc>
              <a:spcBef>
                <a:spcPts val="0"/>
              </a:spcBef>
              <a:buClr>
                <a:srgbClr val="595959"/>
              </a:buClr>
              <a:buSzPts val="2400"/>
              <a:buChar char="●"/>
            </a:pPr>
            <a:r>
              <a:rPr lang="en-US" sz="3200" dirty="0">
                <a:latin typeface="+mj-lt"/>
              </a:rPr>
              <a:t>Stream IDs</a:t>
            </a:r>
          </a:p>
          <a:p>
            <a:pPr indent="-507887">
              <a:lnSpc>
                <a:spcPct val="115000"/>
              </a:lnSpc>
              <a:spcBef>
                <a:spcPts val="0"/>
              </a:spcBef>
              <a:buClr>
                <a:srgbClr val="595959"/>
              </a:buClr>
              <a:buSzPts val="2400"/>
              <a:buChar char="●"/>
            </a:pPr>
            <a:r>
              <a:rPr lang="en-US" sz="3200" dirty="0">
                <a:latin typeface="+mj-lt"/>
              </a:rPr>
              <a:t>Adoption</a:t>
            </a:r>
          </a:p>
        </p:txBody>
      </p:sp>
    </p:spTree>
    <p:extLst>
      <p:ext uri="{BB962C8B-B14F-4D97-AF65-F5344CB8AC3E}">
        <p14:creationId xmlns:p14="http://schemas.microsoft.com/office/powerpoint/2010/main" val="33157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Opportunities</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Font typeface="Arial" panose="020B0604020202020204" pitchFamily="34" charset="0"/>
              <a:buChar char="●"/>
            </a:pPr>
            <a:r>
              <a:rPr lang="en-US" sz="3200" dirty="0">
                <a:latin typeface="+mj-lt"/>
              </a:rPr>
              <a:t>Collaboration with SCIM WG</a:t>
            </a:r>
          </a:p>
          <a:p>
            <a:pPr indent="-507887">
              <a:lnSpc>
                <a:spcPct val="115000"/>
              </a:lnSpc>
              <a:spcBef>
                <a:spcPts val="0"/>
              </a:spcBef>
              <a:buClr>
                <a:srgbClr val="595959"/>
              </a:buClr>
              <a:buSzPts val="2400"/>
              <a:buChar char="●"/>
            </a:pPr>
            <a:r>
              <a:rPr lang="en-US" sz="3200" dirty="0">
                <a:latin typeface="+mj-lt"/>
              </a:rPr>
              <a:t>Continued collaboration with CISA on Zero Trust</a:t>
            </a:r>
          </a:p>
          <a:p>
            <a:pPr indent="-507887">
              <a:lnSpc>
                <a:spcPct val="115000"/>
              </a:lnSpc>
              <a:spcBef>
                <a:spcPts val="0"/>
              </a:spcBef>
              <a:buClr>
                <a:srgbClr val="595959"/>
              </a:buClr>
              <a:buSzPts val="2400"/>
              <a:buChar char="●"/>
            </a:pPr>
            <a:r>
              <a:rPr lang="en-US" sz="3200" dirty="0">
                <a:latin typeface="+mj-lt"/>
              </a:rPr>
              <a:t>Reference implementations</a:t>
            </a:r>
          </a:p>
          <a:p>
            <a:pPr indent="-507887">
              <a:lnSpc>
                <a:spcPct val="115000"/>
              </a:lnSpc>
              <a:spcBef>
                <a:spcPts val="0"/>
              </a:spcBef>
              <a:buClr>
                <a:srgbClr val="595959"/>
              </a:buClr>
              <a:buSzPts val="2400"/>
              <a:buChar char="●"/>
            </a:pPr>
            <a:r>
              <a:rPr lang="en-US" sz="3200" dirty="0">
                <a:latin typeface="+mj-lt"/>
              </a:rPr>
              <a:t>Developer resources</a:t>
            </a:r>
          </a:p>
          <a:p>
            <a:pPr indent="-507887">
              <a:lnSpc>
                <a:spcPct val="115000"/>
              </a:lnSpc>
              <a:spcBef>
                <a:spcPts val="0"/>
              </a:spcBef>
              <a:buClr>
                <a:srgbClr val="595959"/>
              </a:buClr>
              <a:buSzPts val="2400"/>
              <a:buChar char="●"/>
            </a:pPr>
            <a:r>
              <a:rPr lang="en-US" sz="3200" dirty="0">
                <a:latin typeface="+mj-lt"/>
              </a:rPr>
              <a:t>Large SaaS vendor evangelization</a:t>
            </a:r>
            <a:endParaRPr sz="3200" dirty="0">
              <a:latin typeface="+mj-lt"/>
            </a:endParaRPr>
          </a:p>
        </p:txBody>
      </p:sp>
    </p:spTree>
    <p:extLst>
      <p:ext uri="{BB962C8B-B14F-4D97-AF65-F5344CB8AC3E}">
        <p14:creationId xmlns:p14="http://schemas.microsoft.com/office/powerpoint/2010/main" val="302513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subTitle" idx="1"/>
          </p:nvPr>
        </p:nvSpPr>
        <p:spPr>
          <a:xfrm>
            <a:off x="914400" y="3778598"/>
            <a:ext cx="10363200" cy="633900"/>
          </a:xfrm>
          <a:prstGeom prst="rect">
            <a:avLst/>
          </a:prstGeom>
          <a:noFill/>
          <a:ln>
            <a:noFill/>
          </a:ln>
        </p:spPr>
        <p:txBody>
          <a:bodyPr spcFirstLastPara="1" wrap="square" lIns="91400" tIns="45700" rIns="91400" bIns="45700" anchor="t" anchorCtr="0">
            <a:noAutofit/>
          </a:bodyPr>
          <a:lstStyle/>
          <a:p>
            <a:pPr marL="0" lvl="0" indent="0" algn="ctr" rtl="0">
              <a:lnSpc>
                <a:spcPct val="110000"/>
              </a:lnSpc>
              <a:spcBef>
                <a:spcPts val="0"/>
              </a:spcBef>
              <a:spcAft>
                <a:spcPts val="0"/>
              </a:spcAft>
              <a:buClr>
                <a:schemeClr val="dk2"/>
              </a:buClr>
              <a:buSzPts val="1800"/>
              <a:buNone/>
            </a:pPr>
            <a:r>
              <a:rPr lang="en-US" dirty="0"/>
              <a:t>Bjorn Hjelm – Verizon Wireless, OIDF Vice-Chairman and MODRNA WG Co-chair</a:t>
            </a:r>
            <a:endParaRPr dirty="0"/>
          </a:p>
        </p:txBody>
      </p:sp>
      <p:sp>
        <p:nvSpPr>
          <p:cNvPr id="86" name="Google Shape;86;p1"/>
          <p:cNvSpPr txBox="1">
            <a:spLocks noGrp="1"/>
          </p:cNvSpPr>
          <p:nvPr>
            <p:ph type="body" idx="2"/>
          </p:nvPr>
        </p:nvSpPr>
        <p:spPr>
          <a:xfrm>
            <a:off x="313070" y="2931549"/>
            <a:ext cx="11577674" cy="847059"/>
          </a:xfrm>
          <a:prstGeom prst="rect">
            <a:avLst/>
          </a:prstGeom>
          <a:noFill/>
          <a:ln>
            <a:noFill/>
          </a:ln>
        </p:spPr>
        <p:txBody>
          <a:bodyPr spcFirstLastPara="1" wrap="square" lIns="91400" tIns="45700" rIns="91400" bIns="45700" anchor="t" anchorCtr="0">
            <a:noAutofit/>
          </a:bodyPr>
          <a:lstStyle/>
          <a:p>
            <a:pPr marL="0" indent="0"/>
            <a:r>
              <a:rPr lang="en-US" dirty="0"/>
              <a:t>MODRNA Working Group </a:t>
            </a:r>
            <a:r>
              <a:rPr lang="de" dirty="0"/>
              <a:t>Update</a:t>
            </a:r>
            <a:endParaRPr dirty="0"/>
          </a:p>
        </p:txBody>
      </p:sp>
    </p:spTree>
    <p:extLst>
      <p:ext uri="{BB962C8B-B14F-4D97-AF65-F5344CB8AC3E}">
        <p14:creationId xmlns:p14="http://schemas.microsoft.com/office/powerpoint/2010/main" val="233109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1">
            <a:extLst>
              <a:ext uri="{FF2B5EF4-FFF2-40B4-BE49-F238E27FC236}">
                <a16:creationId xmlns:a16="http://schemas.microsoft.com/office/drawing/2014/main" id="{A8F89F3E-6F82-3344-8931-C51C876C0EE6}"/>
              </a:ext>
            </a:extLst>
          </p:cNvPr>
          <p:cNvSpPr txBox="1">
            <a:spLocks/>
          </p:cNvSpPr>
          <p:nvPr/>
        </p:nvSpPr>
        <p:spPr>
          <a:xfrm>
            <a:off x="853950" y="286541"/>
            <a:ext cx="7436100" cy="1538400"/>
          </a:xfrm>
          <a:prstGeom prst="rect">
            <a:avLst/>
          </a:prstGeom>
        </p:spPr>
        <p:txBody>
          <a:bodyPr/>
          <a:lstStyle>
            <a:lvl1pPr algn="l" defTabSz="914400" rtl="0" eaLnBrk="1" latinLnBrk="0" hangingPunct="1">
              <a:lnSpc>
                <a:spcPct val="110000"/>
              </a:lnSpc>
              <a:spcBef>
                <a:spcPct val="0"/>
              </a:spcBef>
              <a:buNone/>
              <a:defRPr sz="3200" b="0" kern="1200">
                <a:solidFill>
                  <a:schemeClr val="accent1"/>
                </a:solidFill>
                <a:latin typeface="+mj-lt"/>
                <a:ea typeface="+mj-ea"/>
                <a:cs typeface="+mj-cs"/>
              </a:defRPr>
            </a:lvl1pPr>
          </a:lstStyle>
          <a:p>
            <a:r>
              <a:rPr lang="en-US" dirty="0"/>
              <a:t>Purpose</a:t>
            </a:r>
          </a:p>
        </p:txBody>
      </p:sp>
      <p:sp>
        <p:nvSpPr>
          <p:cNvPr id="4" name="Text Placeholder 2">
            <a:extLst>
              <a:ext uri="{FF2B5EF4-FFF2-40B4-BE49-F238E27FC236}">
                <a16:creationId xmlns:a16="http://schemas.microsoft.com/office/drawing/2014/main" id="{062B9FDD-7AF4-AC45-9699-35CC5CD4D63D}"/>
              </a:ext>
            </a:extLst>
          </p:cNvPr>
          <p:cNvSpPr txBox="1">
            <a:spLocks/>
          </p:cNvSpPr>
          <p:nvPr/>
        </p:nvSpPr>
        <p:spPr>
          <a:xfrm>
            <a:off x="853950" y="1665218"/>
            <a:ext cx="10539474" cy="3225318"/>
          </a:xfrm>
          <a:prstGeom prst="rect">
            <a:avLst/>
          </a:prstGeom>
        </p:spPr>
        <p:txBody>
          <a:bodyPr/>
          <a:lstStyle>
            <a:lvl1pPr marL="228600" indent="-228600" algn="l" defTabSz="914400"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cs typeface="Arial" panose="020B0604020202020204" pitchFamily="34" charset="0"/>
              </a:rPr>
              <a:t>Support</a:t>
            </a:r>
            <a:r>
              <a:rPr lang="en-US" dirty="0">
                <a:cs typeface="Arial" panose="020B0604020202020204" pitchFamily="34" charset="0"/>
              </a:rPr>
              <a:t> GSMA technical development of Mobile Connect and similar industry and standards development.</a:t>
            </a:r>
          </a:p>
          <a:p>
            <a:r>
              <a:rPr lang="en-US" b="1" dirty="0">
                <a:cs typeface="Arial" panose="020B0604020202020204" pitchFamily="34" charset="0"/>
              </a:rPr>
              <a:t>Enable</a:t>
            </a:r>
            <a:r>
              <a:rPr lang="en-US" dirty="0">
                <a:cs typeface="Arial" panose="020B0604020202020204" pitchFamily="34" charset="0"/>
              </a:rPr>
              <a:t> Mobile Network Operators (MNOs) to become Identity Providers.</a:t>
            </a:r>
          </a:p>
          <a:p>
            <a:r>
              <a:rPr lang="en-US" b="1" dirty="0">
                <a:cs typeface="Arial" panose="020B0604020202020204" pitchFamily="34" charset="0"/>
              </a:rPr>
              <a:t>Developing</a:t>
            </a:r>
            <a:r>
              <a:rPr lang="en-US" dirty="0">
                <a:cs typeface="Arial" panose="020B0604020202020204" pitchFamily="34" charset="0"/>
              </a:rPr>
              <a:t> </a:t>
            </a:r>
            <a:r>
              <a:rPr lang="en-US" altLang="en-US" dirty="0">
                <a:cs typeface="Arial" charset="0"/>
              </a:rPr>
              <a:t>(1) a profile of and (2) an extension to OpenID Connect for use by MNOs providing identity services.</a:t>
            </a:r>
            <a:endParaRPr lang="de-DE" dirty="0"/>
          </a:p>
        </p:txBody>
      </p:sp>
    </p:spTree>
    <p:extLst>
      <p:ext uri="{BB962C8B-B14F-4D97-AF65-F5344CB8AC3E}">
        <p14:creationId xmlns:p14="http://schemas.microsoft.com/office/powerpoint/2010/main" val="42209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4">
            <a:extLst>
              <a:ext uri="{FF2B5EF4-FFF2-40B4-BE49-F238E27FC236}">
                <a16:creationId xmlns:a16="http://schemas.microsoft.com/office/drawing/2014/main" id="{1818104D-2D46-6A48-B4A8-7A8790E281AE}"/>
              </a:ext>
            </a:extLst>
          </p:cNvPr>
          <p:cNvSpPr txBox="1">
            <a:spLocks/>
          </p:cNvSpPr>
          <p:nvPr/>
        </p:nvSpPr>
        <p:spPr>
          <a:xfrm>
            <a:off x="680328" y="285664"/>
            <a:ext cx="10515600" cy="708721"/>
          </a:xfrm>
          <a:prstGeom prst="rect">
            <a:avLst/>
          </a:prstGeom>
        </p:spPr>
        <p:txBody>
          <a:bodyPr/>
          <a:lstStyle>
            <a:lvl1pPr algn="l" defTabSz="914400" rtl="0" eaLnBrk="1" latinLnBrk="0" hangingPunct="1">
              <a:lnSpc>
                <a:spcPct val="110000"/>
              </a:lnSpc>
              <a:spcBef>
                <a:spcPct val="0"/>
              </a:spcBef>
              <a:buNone/>
              <a:defRPr sz="3200" b="0" kern="1200">
                <a:solidFill>
                  <a:schemeClr val="accent1"/>
                </a:solidFill>
                <a:latin typeface="+mj-lt"/>
                <a:ea typeface="+mj-ea"/>
                <a:cs typeface="+mj-cs"/>
              </a:defRPr>
            </a:lvl1pPr>
          </a:lstStyle>
          <a:p>
            <a:r>
              <a:rPr lang="en-US" dirty="0"/>
              <a:t>Participants and Contributors</a:t>
            </a:r>
          </a:p>
        </p:txBody>
      </p:sp>
      <p:pic>
        <p:nvPicPr>
          <p:cNvPr id="4" name="Picture 3">
            <a:extLst>
              <a:ext uri="{FF2B5EF4-FFF2-40B4-BE49-F238E27FC236}">
                <a16:creationId xmlns:a16="http://schemas.microsoft.com/office/drawing/2014/main" id="{ED98EB60-F3BE-7C4C-8178-D39E78BBDAD8}"/>
              </a:ext>
            </a:extLst>
          </p:cNvPr>
          <p:cNvPicPr>
            <a:picLocks noChangeAspect="1"/>
          </p:cNvPicPr>
          <p:nvPr/>
        </p:nvPicPr>
        <p:blipFill>
          <a:blip r:embed="rId2"/>
          <a:stretch>
            <a:fillRect/>
          </a:stretch>
        </p:blipFill>
        <p:spPr>
          <a:xfrm>
            <a:off x="8583079" y="1590492"/>
            <a:ext cx="2559050" cy="1337310"/>
          </a:xfrm>
          <a:prstGeom prst="rect">
            <a:avLst/>
          </a:prstGeom>
        </p:spPr>
      </p:pic>
      <p:pic>
        <p:nvPicPr>
          <p:cNvPr id="5" name="Picture 4">
            <a:extLst>
              <a:ext uri="{FF2B5EF4-FFF2-40B4-BE49-F238E27FC236}">
                <a16:creationId xmlns:a16="http://schemas.microsoft.com/office/drawing/2014/main" id="{C33437E3-72D6-9144-8C23-1541D5976000}"/>
              </a:ext>
            </a:extLst>
          </p:cNvPr>
          <p:cNvPicPr>
            <a:picLocks noChangeAspect="1"/>
          </p:cNvPicPr>
          <p:nvPr/>
        </p:nvPicPr>
        <p:blipFill>
          <a:blip r:embed="rId3"/>
          <a:stretch>
            <a:fillRect/>
          </a:stretch>
        </p:blipFill>
        <p:spPr>
          <a:xfrm>
            <a:off x="9574203" y="4889758"/>
            <a:ext cx="1598168" cy="983488"/>
          </a:xfrm>
          <a:prstGeom prst="rect">
            <a:avLst/>
          </a:prstGeom>
        </p:spPr>
      </p:pic>
      <p:pic>
        <p:nvPicPr>
          <p:cNvPr id="6" name="Picture 5" descr="C:\Users\V069128\Pictures\telstra%20logo.png">
            <a:extLst>
              <a:ext uri="{FF2B5EF4-FFF2-40B4-BE49-F238E27FC236}">
                <a16:creationId xmlns:a16="http://schemas.microsoft.com/office/drawing/2014/main" id="{6137FFFA-B0CB-944D-ABF0-2FD8B4C3A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014" y="4473927"/>
            <a:ext cx="2160778" cy="6744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At Work\My Standards\OIDF\MODRNA WG\Presentation\Pics\deutsche-telekom-ag-logo.png">
            <a:extLst>
              <a:ext uri="{FF2B5EF4-FFF2-40B4-BE49-F238E27FC236}">
                <a16:creationId xmlns:a16="http://schemas.microsoft.com/office/drawing/2014/main" id="{3E0C3E32-BAC2-584D-9618-35D6F6305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3684" y="3147588"/>
            <a:ext cx="2844800" cy="7040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At Work\My Verizon\My Projects\Presentations and Reports\Pictures\Verizon Logo\verizon_logo_2015_long-630x143.png">
            <a:extLst>
              <a:ext uri="{FF2B5EF4-FFF2-40B4-BE49-F238E27FC236}">
                <a16:creationId xmlns:a16="http://schemas.microsoft.com/office/drawing/2014/main" id="{98E6C13B-E4F3-5E43-B4B3-94476762B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315" y="2158451"/>
            <a:ext cx="2400300" cy="544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At Work\My Standards\OIDF\MODRNA WG\Presentation\Pics\Orange-logo.png">
            <a:extLst>
              <a:ext uri="{FF2B5EF4-FFF2-40B4-BE49-F238E27FC236}">
                <a16:creationId xmlns:a16="http://schemas.microsoft.com/office/drawing/2014/main" id="{F1DDC9CD-011D-C54A-A3F4-8DC952FDA9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3049" y="3015508"/>
            <a:ext cx="12001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G:\At Work\My Standards\OIDF\MODRNA WG\Presentation\Pics\Telefónica_Logo_svg.png">
            <a:extLst>
              <a:ext uri="{FF2B5EF4-FFF2-40B4-BE49-F238E27FC236}">
                <a16:creationId xmlns:a16="http://schemas.microsoft.com/office/drawing/2014/main" id="{868CB090-7456-DD4B-9829-8FA681492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271" y="4101665"/>
            <a:ext cx="2600960" cy="711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G:\At Work\My Standards\OIDF\MODRNA WG\Presentation\Pics\telenor-logo-1024x475.jpg">
            <a:extLst>
              <a:ext uri="{FF2B5EF4-FFF2-40B4-BE49-F238E27FC236}">
                <a16:creationId xmlns:a16="http://schemas.microsoft.com/office/drawing/2014/main" id="{5A630D9D-20DA-CD4F-A885-9A53FA6706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3519" y="3327250"/>
            <a:ext cx="1820672" cy="8445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At Work\My Standards\OIDF\MODRNA WG\Presentation\Pics\ubisecure-logo-blog.png">
            <a:extLst>
              <a:ext uri="{FF2B5EF4-FFF2-40B4-BE49-F238E27FC236}">
                <a16:creationId xmlns:a16="http://schemas.microsoft.com/office/drawing/2014/main" id="{D8D51AF4-76A2-9C4F-BCE8-D414825A45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7269" y="4233272"/>
            <a:ext cx="3314700" cy="12430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V069128\Desktop\Yubico-Logo-Big.jpg">
            <a:extLst>
              <a:ext uri="{FF2B5EF4-FFF2-40B4-BE49-F238E27FC236}">
                <a16:creationId xmlns:a16="http://schemas.microsoft.com/office/drawing/2014/main" id="{90880E8A-FD58-9546-8BC1-D216E8A54A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4457" y="2131823"/>
            <a:ext cx="2403158" cy="6619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G:\At Work\My Standards\OIDF\MODRNA WG\Presentation\Pics\ping-identity_a11c8b6763f8d2d64179ead5e0a9a6e7.png">
            <a:extLst>
              <a:ext uri="{FF2B5EF4-FFF2-40B4-BE49-F238E27FC236}">
                <a16:creationId xmlns:a16="http://schemas.microsoft.com/office/drawing/2014/main" id="{F6772632-338C-564E-91A6-BFD3F4F720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6365" y="4724738"/>
            <a:ext cx="3000375" cy="11121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V069128\Pictures\T-Mobile Logo\T-Mobile logo magenta with transparency - Original File.png">
            <a:extLst>
              <a:ext uri="{FF2B5EF4-FFF2-40B4-BE49-F238E27FC236}">
                <a16:creationId xmlns:a16="http://schemas.microsoft.com/office/drawing/2014/main" id="{26D8A54C-8417-2547-B9BC-7063C4BCB8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1313" y="2350324"/>
            <a:ext cx="3175000" cy="113665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D2F1B080-A82D-884B-AC0C-3D0844F916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3628" y="5309238"/>
            <a:ext cx="3429000" cy="400050"/>
          </a:xfrm>
          <a:prstGeom prst="rect">
            <a:avLst/>
          </a:prstGeom>
        </p:spPr>
      </p:pic>
    </p:spTree>
    <p:extLst>
      <p:ext uri="{BB962C8B-B14F-4D97-AF65-F5344CB8AC3E}">
        <p14:creationId xmlns:p14="http://schemas.microsoft.com/office/powerpoint/2010/main" val="58596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Outlining Our Thoughts</a:t>
            </a:r>
            <a:endParaRPr dirty="0"/>
          </a:p>
        </p:txBody>
      </p:sp>
      <p:sp>
        <p:nvSpPr>
          <p:cNvPr id="123" name="Google Shape;123;p4"/>
          <p:cNvSpPr txBox="1">
            <a:spLocks noGrp="1"/>
          </p:cNvSpPr>
          <p:nvPr>
            <p:ph type="body" idx="1"/>
          </p:nvPr>
        </p:nvSpPr>
        <p:spPr>
          <a:xfrm>
            <a:off x="838200" y="1253331"/>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marR="0" lvl="0" indent="-255269" algn="l" rtl="0">
              <a:lnSpc>
                <a:spcPct val="90000"/>
              </a:lnSpc>
              <a:spcBef>
                <a:spcPts val="1000"/>
              </a:spcBef>
              <a:spcAft>
                <a:spcPts val="0"/>
              </a:spcAft>
              <a:buSzPct val="100000"/>
              <a:buChar char="•"/>
            </a:pPr>
            <a:r>
              <a:rPr lang="en-US" dirty="0"/>
              <a:t>Intro / Scope</a:t>
            </a:r>
            <a:endParaRPr dirty="0"/>
          </a:p>
          <a:p>
            <a:pPr marL="685800" lvl="1" indent="-251460" algn="l" rtl="0">
              <a:lnSpc>
                <a:spcPct val="90000"/>
              </a:lnSpc>
              <a:spcBef>
                <a:spcPts val="500"/>
              </a:spcBef>
              <a:spcAft>
                <a:spcPts val="0"/>
              </a:spcAft>
              <a:buClr>
                <a:schemeClr val="dk1"/>
              </a:buClr>
              <a:buSzPct val="100000"/>
              <a:buChar char="•"/>
            </a:pPr>
            <a:r>
              <a:rPr lang="en-US" dirty="0"/>
              <a:t>Terminology</a:t>
            </a:r>
            <a:endParaRPr dirty="0"/>
          </a:p>
          <a:p>
            <a:pPr marL="228600" lvl="0" indent="-255269" algn="l" rtl="0">
              <a:lnSpc>
                <a:spcPct val="90000"/>
              </a:lnSpc>
              <a:spcBef>
                <a:spcPts val="1000"/>
              </a:spcBef>
              <a:spcAft>
                <a:spcPts val="0"/>
              </a:spcAft>
              <a:buClr>
                <a:schemeClr val="dk1"/>
              </a:buClr>
              <a:buSzPct val="100000"/>
              <a:buChar char="•"/>
            </a:pPr>
            <a:r>
              <a:rPr lang="en-US" dirty="0"/>
              <a:t>Getting there from here</a:t>
            </a:r>
            <a:endParaRPr dirty="0"/>
          </a:p>
          <a:p>
            <a:pPr marL="685800" lvl="1" indent="-251460" algn="l" rtl="0">
              <a:lnSpc>
                <a:spcPct val="90000"/>
              </a:lnSpc>
              <a:spcBef>
                <a:spcPts val="500"/>
              </a:spcBef>
              <a:spcAft>
                <a:spcPts val="0"/>
              </a:spcAft>
              <a:buClr>
                <a:schemeClr val="dk1"/>
              </a:buClr>
              <a:buSzPct val="100000"/>
              <a:buChar char="•"/>
            </a:pPr>
            <a:r>
              <a:rPr lang="en-US" dirty="0"/>
              <a:t>current landscape </a:t>
            </a:r>
            <a:endParaRPr dirty="0"/>
          </a:p>
          <a:p>
            <a:pPr marL="685800" lvl="1" indent="-251460" algn="l" rtl="0">
              <a:lnSpc>
                <a:spcPct val="90000"/>
              </a:lnSpc>
              <a:spcBef>
                <a:spcPts val="500"/>
              </a:spcBef>
              <a:spcAft>
                <a:spcPts val="0"/>
              </a:spcAft>
              <a:buClr>
                <a:schemeClr val="dk1"/>
              </a:buClr>
              <a:buSzPct val="100000"/>
              <a:buChar char="•"/>
            </a:pPr>
            <a:r>
              <a:rPr lang="en-US" dirty="0"/>
              <a:t>promise(s) offered by digital transformation </a:t>
            </a:r>
            <a:endParaRPr dirty="0"/>
          </a:p>
          <a:p>
            <a:pPr marL="228600" lvl="0" indent="-255269" algn="l" rtl="0">
              <a:lnSpc>
                <a:spcPct val="90000"/>
              </a:lnSpc>
              <a:spcBef>
                <a:spcPts val="1000"/>
              </a:spcBef>
              <a:spcAft>
                <a:spcPts val="0"/>
              </a:spcAft>
              <a:buClr>
                <a:schemeClr val="dk1"/>
              </a:buClr>
              <a:buSzPct val="100000"/>
              <a:buChar char="•"/>
            </a:pPr>
            <a:r>
              <a:rPr lang="en-US" dirty="0"/>
              <a:t>Gaps and risks</a:t>
            </a:r>
            <a:endParaRPr dirty="0"/>
          </a:p>
          <a:p>
            <a:pPr marL="685800" lvl="1" indent="-251460" algn="l" rtl="0">
              <a:lnSpc>
                <a:spcPct val="90000"/>
              </a:lnSpc>
              <a:spcBef>
                <a:spcPts val="500"/>
              </a:spcBef>
              <a:spcAft>
                <a:spcPts val="0"/>
              </a:spcAft>
              <a:buClr>
                <a:schemeClr val="dk1"/>
              </a:buClr>
              <a:buSzPct val="100000"/>
              <a:buChar char="•"/>
            </a:pPr>
            <a:r>
              <a:rPr lang="en-US" dirty="0"/>
              <a:t>where the guardrails need to be installed</a:t>
            </a:r>
            <a:endParaRPr dirty="0"/>
          </a:p>
          <a:p>
            <a:pPr marL="685800" lvl="1" indent="-251460" algn="l" rtl="0">
              <a:lnSpc>
                <a:spcPct val="90000"/>
              </a:lnSpc>
              <a:spcBef>
                <a:spcPts val="500"/>
              </a:spcBef>
              <a:spcAft>
                <a:spcPts val="0"/>
              </a:spcAft>
              <a:buClr>
                <a:schemeClr val="dk1"/>
              </a:buClr>
              <a:buSzPct val="100000"/>
              <a:buChar char="•"/>
            </a:pPr>
            <a:r>
              <a:rPr lang="en-US" dirty="0"/>
              <a:t>‘Gotcha’s’ and failures of prior policies</a:t>
            </a:r>
            <a:endParaRPr dirty="0"/>
          </a:p>
          <a:p>
            <a:pPr marL="228600" lvl="0" indent="-255269" algn="l" rtl="0">
              <a:lnSpc>
                <a:spcPct val="90000"/>
              </a:lnSpc>
              <a:spcBef>
                <a:spcPts val="1000"/>
              </a:spcBef>
              <a:spcAft>
                <a:spcPts val="0"/>
              </a:spcAft>
              <a:buClr>
                <a:schemeClr val="dk1"/>
              </a:buClr>
              <a:buSzPct val="100000"/>
              <a:buChar char="•"/>
            </a:pPr>
            <a:r>
              <a:rPr lang="en-US" dirty="0"/>
              <a:t>Scaling to the future - policy + technology</a:t>
            </a:r>
            <a:endParaRPr dirty="0"/>
          </a:p>
          <a:p>
            <a:pPr marL="685800" lvl="1" indent="-251460" algn="l" rtl="0">
              <a:lnSpc>
                <a:spcPct val="90000"/>
              </a:lnSpc>
              <a:spcBef>
                <a:spcPts val="500"/>
              </a:spcBef>
              <a:spcAft>
                <a:spcPts val="0"/>
              </a:spcAft>
              <a:buClr>
                <a:schemeClr val="dk1"/>
              </a:buClr>
              <a:buSzPct val="100000"/>
              <a:buChar char="•"/>
            </a:pPr>
            <a:r>
              <a:rPr lang="en-US" dirty="0"/>
              <a:t>Roadmap for developers and implementers</a:t>
            </a:r>
            <a:endParaRPr dirty="0"/>
          </a:p>
          <a:p>
            <a:pPr marL="685800" lvl="1" indent="-251460" algn="l" rtl="0">
              <a:lnSpc>
                <a:spcPct val="90000"/>
              </a:lnSpc>
              <a:spcBef>
                <a:spcPts val="500"/>
              </a:spcBef>
              <a:spcAft>
                <a:spcPts val="0"/>
              </a:spcAft>
              <a:buClr>
                <a:schemeClr val="dk1"/>
              </a:buClr>
              <a:buSzPct val="100000"/>
              <a:buChar char="•"/>
            </a:pPr>
            <a:r>
              <a:rPr lang="en-US" dirty="0"/>
              <a:t>Roadmap for technical policy and standards authors</a:t>
            </a:r>
            <a:endParaRPr dirty="0"/>
          </a:p>
          <a:p>
            <a:pPr marL="685800" lvl="1" indent="-251460" algn="l" rtl="0">
              <a:lnSpc>
                <a:spcPct val="90000"/>
              </a:lnSpc>
              <a:spcBef>
                <a:spcPts val="500"/>
              </a:spcBef>
              <a:spcAft>
                <a:spcPts val="0"/>
              </a:spcAft>
              <a:buClr>
                <a:schemeClr val="dk1"/>
              </a:buClr>
              <a:buSzPct val="100000"/>
              <a:buChar char="•"/>
            </a:pPr>
            <a:r>
              <a:rPr lang="en-US" dirty="0"/>
              <a:t>Roadmap for policymakers</a:t>
            </a:r>
            <a:endParaRPr dirty="0"/>
          </a:p>
          <a:p>
            <a:pPr marL="685800" lvl="1" indent="-251460" algn="l" rtl="0">
              <a:lnSpc>
                <a:spcPct val="90000"/>
              </a:lnSpc>
              <a:spcBef>
                <a:spcPts val="500"/>
              </a:spcBef>
              <a:spcAft>
                <a:spcPts val="0"/>
              </a:spcAft>
              <a:buClr>
                <a:schemeClr val="dk1"/>
              </a:buClr>
              <a:buSzPct val="100000"/>
              <a:buChar char="•"/>
            </a:pPr>
            <a:r>
              <a:rPr lang="en-US" dirty="0"/>
              <a:t>Roadmap for private sector participants </a:t>
            </a: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97A16-FA86-F641-8044-18D8DDD293DB}"/>
              </a:ext>
            </a:extLst>
          </p:cNvPr>
          <p:cNvSpPr>
            <a:spLocks noGrp="1"/>
          </p:cNvSpPr>
          <p:nvPr>
            <p:ph type="title"/>
          </p:nvPr>
        </p:nvSpPr>
        <p:spPr>
          <a:xfrm>
            <a:off x="833157" y="291379"/>
            <a:ext cx="10515600" cy="674744"/>
          </a:xfrm>
        </p:spPr>
        <p:txBody>
          <a:bodyPr/>
          <a:lstStyle/>
          <a:p>
            <a:r>
              <a:rPr lang="en-US" dirty="0"/>
              <a:t>Working Group Status</a:t>
            </a:r>
          </a:p>
        </p:txBody>
      </p:sp>
      <p:sp>
        <p:nvSpPr>
          <p:cNvPr id="9" name="Text Placeholder 8">
            <a:extLst>
              <a:ext uri="{FF2B5EF4-FFF2-40B4-BE49-F238E27FC236}">
                <a16:creationId xmlns:a16="http://schemas.microsoft.com/office/drawing/2014/main" id="{C818114D-E332-2640-9630-A8EAB43292A3}"/>
              </a:ext>
            </a:extLst>
          </p:cNvPr>
          <p:cNvSpPr>
            <a:spLocks noGrp="1"/>
          </p:cNvSpPr>
          <p:nvPr>
            <p:ph type="body" sz="quarter" idx="11"/>
          </p:nvPr>
        </p:nvSpPr>
        <p:spPr/>
        <p:txBody>
          <a:bodyPr/>
          <a:lstStyle/>
          <a:p>
            <a:endParaRPr lang="en-US" dirty="0"/>
          </a:p>
        </p:txBody>
      </p:sp>
      <p:sp>
        <p:nvSpPr>
          <p:cNvPr id="8" name="Content Placeholder 7">
            <a:extLst>
              <a:ext uri="{FF2B5EF4-FFF2-40B4-BE49-F238E27FC236}">
                <a16:creationId xmlns:a16="http://schemas.microsoft.com/office/drawing/2014/main" id="{04A6021A-2B5E-E948-B1C8-F7120B64304A}"/>
              </a:ext>
            </a:extLst>
          </p:cNvPr>
          <p:cNvSpPr>
            <a:spLocks noGrp="1"/>
          </p:cNvSpPr>
          <p:nvPr>
            <p:ph sz="half" idx="1"/>
          </p:nvPr>
        </p:nvSpPr>
        <p:spPr>
          <a:xfrm>
            <a:off x="838200" y="1148080"/>
            <a:ext cx="7434263" cy="2023383"/>
          </a:xfrm>
        </p:spPr>
        <p:txBody>
          <a:bodyPr/>
          <a:lstStyle/>
          <a:p>
            <a:r>
              <a:rPr lang="en-US" dirty="0"/>
              <a:t>Continuing to work on advancing working group drafts to Implementer’s Draft status and support discussions across working groups (such as CIBA use cases).</a:t>
            </a:r>
          </a:p>
          <a:p>
            <a:r>
              <a:rPr lang="en-US" dirty="0"/>
              <a:t>Active engagement in </a:t>
            </a:r>
            <a:r>
              <a:rPr lang="en-US" b="1" dirty="0"/>
              <a:t>outreach</a:t>
            </a:r>
            <a:r>
              <a:rPr lang="en-US" dirty="0"/>
              <a:t> activities and serve as a </a:t>
            </a:r>
            <a:r>
              <a:rPr lang="en-US" b="1" dirty="0"/>
              <a:t>forum</a:t>
            </a:r>
            <a:r>
              <a:rPr lang="en-US" dirty="0"/>
              <a:t> for MNO engagement in the identity services ecosystem.</a:t>
            </a:r>
          </a:p>
        </p:txBody>
      </p:sp>
      <p:pic>
        <p:nvPicPr>
          <p:cNvPr id="12" name="Picture Placeholder 9">
            <a:extLst>
              <a:ext uri="{FF2B5EF4-FFF2-40B4-BE49-F238E27FC236}">
                <a16:creationId xmlns:a16="http://schemas.microsoft.com/office/drawing/2014/main" id="{180DB2A6-4494-7940-8623-6349CC8CCD60}"/>
              </a:ext>
            </a:extLst>
          </p:cNvPr>
          <p:cNvPicPr>
            <a:picLocks noGrp="1" noChangeAspect="1"/>
          </p:cNvPicPr>
          <p:nvPr>
            <p:ph type="pic" sz="quarter" idx="12"/>
          </p:nvPr>
        </p:nvPicPr>
        <p:blipFill>
          <a:blip r:embed="rId2"/>
          <a:srcRect t="27720" b="27720"/>
          <a:stretch>
            <a:fillRect/>
          </a:stretch>
        </p:blipFill>
        <p:spPr>
          <a:prstGeom prst="rect">
            <a:avLst/>
          </a:prstGeom>
        </p:spPr>
      </p:pic>
      <p:sp>
        <p:nvSpPr>
          <p:cNvPr id="11" name="Text Placeholder 10">
            <a:extLst>
              <a:ext uri="{FF2B5EF4-FFF2-40B4-BE49-F238E27FC236}">
                <a16:creationId xmlns:a16="http://schemas.microsoft.com/office/drawing/2014/main" id="{C273167A-C2A1-024F-8DD6-9447719EEDFB}"/>
              </a:ext>
            </a:extLst>
          </p:cNvPr>
          <p:cNvSpPr>
            <a:spLocks noGrp="1"/>
          </p:cNvSpPr>
          <p:nvPr>
            <p:ph type="body" sz="quarter" idx="13"/>
          </p:nvPr>
        </p:nvSpPr>
        <p:spPr>
          <a:xfrm>
            <a:off x="8378114" y="1977814"/>
            <a:ext cx="3361171" cy="3952723"/>
          </a:xfrm>
        </p:spPr>
        <p:txBody>
          <a:bodyPr/>
          <a:lstStyle/>
          <a:p>
            <a:pPr marL="320040">
              <a:lnSpc>
                <a:spcPct val="114000"/>
              </a:lnSpc>
              <a:spcBef>
                <a:spcPts val="0"/>
              </a:spcBef>
              <a:spcAft>
                <a:spcPts val="600"/>
              </a:spcAft>
            </a:pPr>
            <a:r>
              <a:rPr lang="en-US" sz="1600" b="1" dirty="0"/>
              <a:t>Specification Status</a:t>
            </a:r>
          </a:p>
          <a:p>
            <a:pPr marL="320040">
              <a:lnSpc>
                <a:spcPct val="114000"/>
              </a:lnSpc>
              <a:spcBef>
                <a:spcPts val="600"/>
              </a:spcBef>
            </a:pPr>
            <a:r>
              <a:rPr lang="en-US" sz="1600" dirty="0"/>
              <a:t>Final Publication status:</a:t>
            </a:r>
          </a:p>
          <a:p>
            <a:pPr marL="622300" lvl="1" indent="-157163">
              <a:lnSpc>
                <a:spcPct val="114000"/>
              </a:lnSpc>
              <a:spcBef>
                <a:spcPts val="600"/>
              </a:spcBef>
              <a:buFont typeface="Arial" panose="020B0604020202020204" pitchFamily="34" charset="0"/>
              <a:buChar char="•"/>
            </a:pPr>
            <a:r>
              <a:rPr lang="en-US" sz="1400" dirty="0"/>
              <a:t>CIBA Core</a:t>
            </a:r>
            <a:endParaRPr lang="en-US" sz="1400" b="1" dirty="0"/>
          </a:p>
          <a:p>
            <a:pPr marL="320040">
              <a:lnSpc>
                <a:spcPct val="114000"/>
              </a:lnSpc>
              <a:spcBef>
                <a:spcPts val="600"/>
              </a:spcBef>
            </a:pPr>
            <a:r>
              <a:rPr lang="en-US" sz="1600" b="1" dirty="0"/>
              <a:t>Implementer’s Draft</a:t>
            </a:r>
            <a:r>
              <a:rPr lang="en-US" sz="1600" dirty="0"/>
              <a:t> status.</a:t>
            </a:r>
          </a:p>
          <a:p>
            <a:pPr marL="622300" lvl="1" indent="-157163">
              <a:lnSpc>
                <a:spcPct val="114000"/>
              </a:lnSpc>
              <a:spcBef>
                <a:spcPts val="600"/>
              </a:spcBef>
              <a:buFont typeface="Arial" panose="020B0604020202020204" pitchFamily="34" charset="0"/>
              <a:buChar char="•"/>
            </a:pPr>
            <a:r>
              <a:rPr lang="en-US" sz="1400" dirty="0"/>
              <a:t>Authentication Profile</a:t>
            </a:r>
          </a:p>
          <a:p>
            <a:pPr marL="622300" lvl="1" indent="-157163">
              <a:lnSpc>
                <a:spcPct val="114000"/>
              </a:lnSpc>
              <a:spcBef>
                <a:spcPts val="600"/>
              </a:spcBef>
              <a:buFont typeface="Arial" panose="020B0604020202020204" pitchFamily="34" charset="0"/>
              <a:buChar char="•"/>
            </a:pPr>
            <a:r>
              <a:rPr lang="en-US" sz="1400" dirty="0"/>
              <a:t>Account Porting</a:t>
            </a:r>
          </a:p>
          <a:p>
            <a:pPr marL="622300" lvl="1" indent="-157163">
              <a:lnSpc>
                <a:spcPct val="114000"/>
              </a:lnSpc>
              <a:spcBef>
                <a:spcPts val="600"/>
              </a:spcBef>
              <a:buFont typeface="Arial" panose="020B0604020202020204" pitchFamily="34" charset="0"/>
              <a:buChar char="•"/>
            </a:pPr>
            <a:r>
              <a:rPr lang="en-US" sz="1400" dirty="0"/>
              <a:t>User Questioning API</a:t>
            </a:r>
          </a:p>
          <a:p>
            <a:pPr marL="320040">
              <a:lnSpc>
                <a:spcPct val="114000"/>
              </a:lnSpc>
              <a:spcBef>
                <a:spcPts val="600"/>
              </a:spcBef>
            </a:pPr>
            <a:r>
              <a:rPr lang="en-US" sz="1600" dirty="0"/>
              <a:t>Working Drafts status:</a:t>
            </a:r>
          </a:p>
          <a:p>
            <a:pPr marL="622300" lvl="1" indent="-165100">
              <a:lnSpc>
                <a:spcPct val="114000"/>
              </a:lnSpc>
              <a:spcBef>
                <a:spcPts val="600"/>
              </a:spcBef>
              <a:buFont typeface="Arial" panose="020B0604020202020204" pitchFamily="34" charset="0"/>
              <a:buChar char="•"/>
            </a:pPr>
            <a:r>
              <a:rPr lang="en-US" sz="1400" dirty="0"/>
              <a:t>MODRNA CIBA Profile</a:t>
            </a:r>
          </a:p>
          <a:p>
            <a:pPr marL="622300" lvl="1" indent="-165100">
              <a:lnSpc>
                <a:spcPct val="114000"/>
              </a:lnSpc>
              <a:spcBef>
                <a:spcPts val="600"/>
              </a:spcBef>
              <a:buFont typeface="Arial" panose="020B0604020202020204" pitchFamily="34" charset="0"/>
              <a:buChar char="•"/>
            </a:pPr>
            <a:r>
              <a:rPr lang="en-US" sz="1400" dirty="0"/>
              <a:t>Discovery Profile</a:t>
            </a:r>
          </a:p>
          <a:p>
            <a:pPr marL="622300" lvl="1" indent="-165100">
              <a:lnSpc>
                <a:spcPct val="114000"/>
              </a:lnSpc>
              <a:spcBef>
                <a:spcPts val="600"/>
              </a:spcBef>
              <a:buFont typeface="Arial" panose="020B0604020202020204" pitchFamily="34" charset="0"/>
              <a:buChar char="•"/>
            </a:pPr>
            <a:r>
              <a:rPr lang="en-US" sz="1400" dirty="0"/>
              <a:t>Registration Profile</a:t>
            </a:r>
          </a:p>
        </p:txBody>
      </p:sp>
      <p:sp>
        <p:nvSpPr>
          <p:cNvPr id="13" name="Google Shape;371;p31">
            <a:extLst>
              <a:ext uri="{FF2B5EF4-FFF2-40B4-BE49-F238E27FC236}">
                <a16:creationId xmlns:a16="http://schemas.microsoft.com/office/drawing/2014/main" id="{D3CB747E-958F-6842-831D-A051C3C0289C}"/>
              </a:ext>
            </a:extLst>
          </p:cNvPr>
          <p:cNvSpPr/>
          <p:nvPr/>
        </p:nvSpPr>
        <p:spPr>
          <a:xfrm>
            <a:off x="366374" y="3274645"/>
            <a:ext cx="2585832" cy="1114476"/>
          </a:xfrm>
          <a:prstGeom prst="ellipse">
            <a:avLst/>
          </a:prstGeom>
          <a:noFill/>
          <a:ln w="1143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546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0"/>
          <p:cNvPicPr preferRelativeResize="0"/>
          <p:nvPr/>
        </p:nvPicPr>
        <p:blipFill>
          <a:blip r:embed="rId3"/>
          <a:stretch>
            <a:fillRect/>
          </a:stretch>
        </p:blipFill>
        <p:spPr>
          <a:xfrm>
            <a:off x="1" y="600425"/>
            <a:ext cx="12191999" cy="5657151"/>
          </a:xfrm>
          <a:prstGeom prst="rect">
            <a:avLst/>
          </a:prstGeom>
          <a:noFill/>
          <a:ln>
            <a:noFill/>
          </a:ln>
        </p:spPr>
      </p:pic>
      <p:sp>
        <p:nvSpPr>
          <p:cNvPr id="307" name="Google Shape;307;p40"/>
          <p:cNvSpPr txBox="1">
            <a:spLocks noGrp="1"/>
          </p:cNvSpPr>
          <p:nvPr>
            <p:ph type="ctrTitle"/>
          </p:nvPr>
        </p:nvSpPr>
        <p:spPr>
          <a:xfrm>
            <a:off x="7139094" y="2871893"/>
            <a:ext cx="4876799" cy="1828800"/>
          </a:xfrm>
          <a:prstGeom prst="rect">
            <a:avLst/>
          </a:prstGeom>
        </p:spPr>
        <p:txBody>
          <a:bodyPr spcFirstLastPara="1" vert="horz" wrap="square" lIns="121900" tIns="121900" rIns="121900" bIns="121900" rtlCol="0" anchor="ctr" anchorCtr="0">
            <a:noAutofit/>
          </a:bodyPr>
          <a:lstStyle/>
          <a:p>
            <a:r>
              <a:rPr lang="en" sz="4000" dirty="0">
                <a:solidFill>
                  <a:schemeClr val="accent1"/>
                </a:solidFill>
              </a:rPr>
              <a:t>MODRNA WG</a:t>
            </a:r>
            <a:br>
              <a:rPr lang="en" sz="4000" dirty="0">
                <a:solidFill>
                  <a:schemeClr val="accent1"/>
                </a:solidFill>
              </a:rPr>
            </a:br>
            <a:r>
              <a:rPr lang="en" sz="4000" dirty="0">
                <a:solidFill>
                  <a:schemeClr val="accent1"/>
                </a:solidFill>
              </a:rPr>
              <a:t>Collaborations and Outreach</a:t>
            </a:r>
            <a:endParaRPr sz="4000" dirty="0">
              <a:solidFill>
                <a:schemeClr val="accent1"/>
              </a:solidFill>
            </a:endParaRPr>
          </a:p>
        </p:txBody>
      </p:sp>
    </p:spTree>
    <p:extLst>
      <p:ext uri="{BB962C8B-B14F-4D97-AF65-F5344CB8AC3E}">
        <p14:creationId xmlns:p14="http://schemas.microsoft.com/office/powerpoint/2010/main" val="2982889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2"/>
          <p:cNvSpPr txBox="1">
            <a:spLocks noGrp="1"/>
          </p:cNvSpPr>
          <p:nvPr>
            <p:ph type="body" idx="1"/>
          </p:nvPr>
        </p:nvSpPr>
        <p:spPr>
          <a:xfrm>
            <a:off x="6021233" y="571032"/>
            <a:ext cx="5749200" cy="1515155"/>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i="1" dirty="0">
                <a:solidFill>
                  <a:schemeClr val="tx2"/>
                </a:solidFill>
              </a:rPr>
              <a:t>Evolution of </a:t>
            </a:r>
            <a:r>
              <a:rPr lang="en" sz="2400" b="1" i="1" dirty="0">
                <a:solidFill>
                  <a:schemeClr val="tx2"/>
                </a:solidFill>
              </a:rPr>
              <a:t>Mobile Connect</a:t>
            </a:r>
            <a:r>
              <a:rPr lang="en" sz="2400" i="1" dirty="0">
                <a:solidFill>
                  <a:schemeClr val="tx2"/>
                </a:solidFill>
              </a:rPr>
              <a:t> architecture, functionality and identity services.</a:t>
            </a:r>
          </a:p>
        </p:txBody>
      </p:sp>
      <p:sp>
        <p:nvSpPr>
          <p:cNvPr id="252" name="Google Shape;252;p32"/>
          <p:cNvSpPr txBox="1">
            <a:spLocks noGrp="1"/>
          </p:cNvSpPr>
          <p:nvPr>
            <p:ph type="body" idx="2"/>
          </p:nvPr>
        </p:nvSpPr>
        <p:spPr>
          <a:xfrm>
            <a:off x="6021233" y="2641332"/>
            <a:ext cx="5749200" cy="1519568"/>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b="1" i="1" dirty="0">
                <a:solidFill>
                  <a:schemeClr val="tx2"/>
                </a:solidFill>
              </a:rPr>
              <a:t>RCS</a:t>
            </a:r>
            <a:r>
              <a:rPr lang="en" sz="2400" i="1" dirty="0">
                <a:solidFill>
                  <a:schemeClr val="tx2"/>
                </a:solidFill>
              </a:rPr>
              <a:t> (Rich Communications Services) services and MaaP support for OpenID Connect.</a:t>
            </a:r>
          </a:p>
        </p:txBody>
      </p:sp>
      <p:sp>
        <p:nvSpPr>
          <p:cNvPr id="253" name="Google Shape;253;p32"/>
          <p:cNvSpPr txBox="1">
            <a:spLocks noGrp="1"/>
          </p:cNvSpPr>
          <p:nvPr>
            <p:ph type="body" idx="3"/>
          </p:nvPr>
        </p:nvSpPr>
        <p:spPr>
          <a:xfrm>
            <a:off x="6021233" y="4926334"/>
            <a:ext cx="5749200" cy="1508333"/>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i="1" dirty="0">
                <a:solidFill>
                  <a:schemeClr val="tx2"/>
                </a:solidFill>
              </a:rPr>
              <a:t>Configuration of device-based services with embedded SIM (ODSA, C-V2X) leveraging OpenID Connect.</a:t>
            </a:r>
          </a:p>
        </p:txBody>
      </p:sp>
      <p:pic>
        <p:nvPicPr>
          <p:cNvPr id="8" name="Picture 7">
            <a:extLst>
              <a:ext uri="{FF2B5EF4-FFF2-40B4-BE49-F238E27FC236}">
                <a16:creationId xmlns:a16="http://schemas.microsoft.com/office/drawing/2014/main" id="{36EF5068-B83F-CF46-8DD0-74E90844277D}"/>
              </a:ext>
            </a:extLst>
          </p:cNvPr>
          <p:cNvPicPr>
            <a:picLocks noChangeAspect="1"/>
          </p:cNvPicPr>
          <p:nvPr/>
        </p:nvPicPr>
        <p:blipFill>
          <a:blip r:embed="rId3"/>
          <a:stretch>
            <a:fillRect/>
          </a:stretch>
        </p:blipFill>
        <p:spPr>
          <a:xfrm>
            <a:off x="203200" y="571033"/>
            <a:ext cx="3589867" cy="3589867"/>
          </a:xfrm>
          <a:prstGeom prst="rect">
            <a:avLst/>
          </a:prstGeom>
        </p:spPr>
      </p:pic>
    </p:spTree>
    <p:extLst>
      <p:ext uri="{BB962C8B-B14F-4D97-AF65-F5344CB8AC3E}">
        <p14:creationId xmlns:p14="http://schemas.microsoft.com/office/powerpoint/2010/main" val="4320863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9A903-2EFA-6D42-9237-5605DB186BC2}"/>
              </a:ext>
            </a:extLst>
          </p:cNvPr>
          <p:cNvSpPr>
            <a:spLocks noGrp="1"/>
          </p:cNvSpPr>
          <p:nvPr>
            <p:ph type="body" sz="quarter" idx="10"/>
          </p:nvPr>
        </p:nvSpPr>
        <p:spPr>
          <a:xfrm>
            <a:off x="7700021" y="6594475"/>
            <a:ext cx="4380218" cy="240589"/>
          </a:xfrm>
        </p:spPr>
        <p:txBody>
          <a:bodyPr/>
          <a:lstStyle/>
          <a:p>
            <a:endParaRPr lang="en-US" dirty="0"/>
          </a:p>
        </p:txBody>
      </p:sp>
      <p:sp>
        <p:nvSpPr>
          <p:cNvPr id="3" name="Google Shape;169;p25">
            <a:extLst>
              <a:ext uri="{FF2B5EF4-FFF2-40B4-BE49-F238E27FC236}">
                <a16:creationId xmlns:a16="http://schemas.microsoft.com/office/drawing/2014/main" id="{43EDF30B-9BB0-8141-9EF7-4F64F1DF019E}"/>
              </a:ext>
            </a:extLst>
          </p:cNvPr>
          <p:cNvSpPr/>
          <p:nvPr/>
        </p:nvSpPr>
        <p:spPr>
          <a:xfrm>
            <a:off x="4724400" y="0"/>
            <a:ext cx="7229267" cy="6261100"/>
          </a:xfrm>
          <a:prstGeom prst="parallelogram">
            <a:avLst>
              <a:gd name="adj" fmla="val 24220"/>
            </a:avLst>
          </a:prstGeom>
          <a:solidFill>
            <a:srgbClr val="EEEEEE">
              <a:alpha val="67450"/>
            </a:srgbClr>
          </a:solidFill>
          <a:ln>
            <a:noFill/>
          </a:ln>
        </p:spPr>
        <p:txBody>
          <a:bodyPr spcFirstLastPara="1" wrap="square" lIns="121900" tIns="121900" rIns="121900" bIns="121900" anchor="ctr" anchorCtr="0">
            <a:noAutofit/>
          </a:bodyPr>
          <a:lstStyle/>
          <a:p>
            <a:endParaRPr sz="2400" dirty="0"/>
          </a:p>
        </p:txBody>
      </p:sp>
      <p:pic>
        <p:nvPicPr>
          <p:cNvPr id="4" name="Google Shape;170;p25">
            <a:extLst>
              <a:ext uri="{FF2B5EF4-FFF2-40B4-BE49-F238E27FC236}">
                <a16:creationId xmlns:a16="http://schemas.microsoft.com/office/drawing/2014/main" id="{B384688D-9C49-AE42-9CCD-1CF54B689995}"/>
              </a:ext>
            </a:extLst>
          </p:cNvPr>
          <p:cNvPicPr>
            <a:picLocks noChangeAspect="1"/>
          </p:cNvPicPr>
          <p:nvPr/>
        </p:nvPicPr>
        <p:blipFill>
          <a:blip r:embed="rId2"/>
          <a:stretch>
            <a:fillRect/>
          </a:stretch>
        </p:blipFill>
        <p:spPr>
          <a:xfrm>
            <a:off x="5117762" y="1470821"/>
            <a:ext cx="6477337" cy="3488186"/>
          </a:xfrm>
          <a:prstGeom prst="parallelogram">
            <a:avLst>
              <a:gd name="adj" fmla="val 23683"/>
            </a:avLst>
          </a:prstGeom>
          <a:noFill/>
          <a:ln>
            <a:noFill/>
          </a:ln>
        </p:spPr>
      </p:pic>
      <p:sp>
        <p:nvSpPr>
          <p:cNvPr id="5" name="Google Shape;168;p25">
            <a:extLst>
              <a:ext uri="{FF2B5EF4-FFF2-40B4-BE49-F238E27FC236}">
                <a16:creationId xmlns:a16="http://schemas.microsoft.com/office/drawing/2014/main" id="{3CA5DB43-F2F1-0246-A6F0-36249C247A47}"/>
              </a:ext>
            </a:extLst>
          </p:cNvPr>
          <p:cNvSpPr txBox="1">
            <a:spLocks/>
          </p:cNvSpPr>
          <p:nvPr/>
        </p:nvSpPr>
        <p:spPr>
          <a:xfrm>
            <a:off x="5117762" y="4874643"/>
            <a:ext cx="5990637" cy="14708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rgbClr val="212121"/>
              </a:buClr>
              <a:buSzPts val="1600"/>
              <a:buFont typeface="Lato"/>
              <a:buChar char="●"/>
              <a:defRPr sz="1600" b="0" i="0" u="none" strike="noStrike" cap="none">
                <a:solidFill>
                  <a:srgbClr val="212121"/>
                </a:solidFill>
                <a:latin typeface="Lato"/>
                <a:ea typeface="Lato"/>
                <a:cs typeface="Lato"/>
                <a:sym typeface="Lato"/>
              </a:defRPr>
            </a:lvl1pPr>
            <a:lvl2pPr marL="914400" marR="0" lvl="1"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2pPr>
            <a:lvl3pPr marL="1371600" marR="0" lvl="2"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3pPr>
            <a:lvl4pPr marL="1828800" marR="0" lvl="3"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4pPr>
            <a:lvl5pPr marL="2286000" marR="0" lvl="4"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5pPr>
            <a:lvl6pPr marL="2743200" marR="0" lvl="5"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6pPr>
            <a:lvl7pPr marL="3200400" marR="0" lvl="6"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7pPr>
            <a:lvl8pPr marL="3657600" marR="0" lvl="7" indent="-317500" algn="l" rtl="0">
              <a:lnSpc>
                <a:spcPct val="115000"/>
              </a:lnSpc>
              <a:spcBef>
                <a:spcPts val="1600"/>
              </a:spcBef>
              <a:spcAft>
                <a:spcPts val="0"/>
              </a:spcAft>
              <a:buClr>
                <a:srgbClr val="212121"/>
              </a:buClr>
              <a:buSzPts val="1400"/>
              <a:buFont typeface="Lato"/>
              <a:buChar char="○"/>
              <a:defRPr sz="1400" b="0" i="0" u="none" strike="noStrike" cap="none">
                <a:solidFill>
                  <a:srgbClr val="212121"/>
                </a:solidFill>
                <a:latin typeface="Lato"/>
                <a:ea typeface="Lato"/>
                <a:cs typeface="Lato"/>
                <a:sym typeface="Lato"/>
              </a:defRPr>
            </a:lvl8pPr>
            <a:lvl9pPr marL="4114800" marR="0" lvl="8" indent="-317500" algn="l" rtl="0">
              <a:lnSpc>
                <a:spcPct val="115000"/>
              </a:lnSpc>
              <a:spcBef>
                <a:spcPts val="1600"/>
              </a:spcBef>
              <a:spcAft>
                <a:spcPts val="1600"/>
              </a:spcAft>
              <a:buClr>
                <a:srgbClr val="212121"/>
              </a:buClr>
              <a:buSzPts val="1400"/>
              <a:buFont typeface="Lato"/>
              <a:buChar char="■"/>
              <a:defRPr sz="1400" b="0" i="0" u="none" strike="noStrike" cap="none">
                <a:solidFill>
                  <a:srgbClr val="212121"/>
                </a:solidFill>
                <a:latin typeface="Lato"/>
                <a:ea typeface="Lato"/>
                <a:cs typeface="Lato"/>
                <a:sym typeface="Lato"/>
              </a:defRPr>
            </a:lvl9pPr>
          </a:lstStyle>
          <a:p>
            <a:pPr marL="0" indent="0">
              <a:spcBef>
                <a:spcPts val="800"/>
              </a:spcBef>
              <a:spcAft>
                <a:spcPts val="533"/>
              </a:spcAft>
              <a:buNone/>
            </a:pPr>
            <a:r>
              <a:rPr lang="en" sz="1867" b="1" dirty="0">
                <a:solidFill>
                  <a:schemeClr val="tx2"/>
                </a:solidFill>
                <a:latin typeface="+mn-lt"/>
              </a:rPr>
              <a:t>Identity </a:t>
            </a:r>
            <a:r>
              <a:rPr lang="en" sz="1800" b="1" dirty="0">
                <a:solidFill>
                  <a:schemeClr val="tx2"/>
                </a:solidFill>
                <a:latin typeface="+mn-lt"/>
              </a:rPr>
              <a:t>management</a:t>
            </a:r>
            <a:r>
              <a:rPr lang="en" sz="1867" dirty="0">
                <a:solidFill>
                  <a:schemeClr val="tx2"/>
                </a:solidFill>
                <a:latin typeface="+mn-lt"/>
              </a:rPr>
              <a:t> is a common capability supporting </a:t>
            </a:r>
            <a:r>
              <a:rPr lang="en" sz="1867" b="1" dirty="0">
                <a:solidFill>
                  <a:schemeClr val="tx2"/>
                </a:solidFill>
                <a:latin typeface="+mn-lt"/>
              </a:rPr>
              <a:t>mission critical</a:t>
            </a:r>
            <a:r>
              <a:rPr lang="en" sz="1867" dirty="0">
                <a:solidFill>
                  <a:schemeClr val="tx2"/>
                </a:solidFill>
                <a:latin typeface="+mn-lt"/>
              </a:rPr>
              <a:t> and other </a:t>
            </a:r>
            <a:r>
              <a:rPr lang="en" sz="1867" b="1" dirty="0">
                <a:solidFill>
                  <a:schemeClr val="tx2"/>
                </a:solidFill>
                <a:latin typeface="+mn-lt"/>
              </a:rPr>
              <a:t>vertical applications</a:t>
            </a:r>
            <a:r>
              <a:rPr lang="en" sz="1867" dirty="0">
                <a:solidFill>
                  <a:schemeClr val="tx2"/>
                </a:solidFill>
                <a:latin typeface="+mn-lt"/>
              </a:rPr>
              <a:t>.</a:t>
            </a:r>
          </a:p>
        </p:txBody>
      </p:sp>
      <p:sp>
        <p:nvSpPr>
          <p:cNvPr id="6" name="Google Shape;167;p25">
            <a:extLst>
              <a:ext uri="{FF2B5EF4-FFF2-40B4-BE49-F238E27FC236}">
                <a16:creationId xmlns:a16="http://schemas.microsoft.com/office/drawing/2014/main" id="{73B84442-C04D-FC47-8DB8-43B08BA6F5F4}"/>
              </a:ext>
            </a:extLst>
          </p:cNvPr>
          <p:cNvSpPr txBox="1">
            <a:spLocks/>
          </p:cNvSpPr>
          <p:nvPr/>
        </p:nvSpPr>
        <p:spPr>
          <a:xfrm>
            <a:off x="389166" y="161534"/>
            <a:ext cx="4826300" cy="1543653"/>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110000"/>
              </a:lnSpc>
              <a:spcBef>
                <a:spcPct val="0"/>
              </a:spcBef>
              <a:buNone/>
              <a:defRPr sz="3200" b="0" kern="1200">
                <a:solidFill>
                  <a:schemeClr val="accent1"/>
                </a:solidFill>
                <a:latin typeface="+mj-lt"/>
                <a:ea typeface="+mj-ea"/>
                <a:cs typeface="+mj-cs"/>
              </a:defRPr>
            </a:lvl1pPr>
          </a:lstStyle>
          <a:p>
            <a:r>
              <a:rPr lang="en-US" dirty="0"/>
              <a:t>3GPP Mission Critical Services</a:t>
            </a:r>
          </a:p>
        </p:txBody>
      </p:sp>
      <p:sp>
        <p:nvSpPr>
          <p:cNvPr id="7" name="Google Shape;168;p25">
            <a:extLst>
              <a:ext uri="{FF2B5EF4-FFF2-40B4-BE49-F238E27FC236}">
                <a16:creationId xmlns:a16="http://schemas.microsoft.com/office/drawing/2014/main" id="{B69CD2A5-143F-4042-8789-569FF09200BA}"/>
              </a:ext>
            </a:extLst>
          </p:cNvPr>
          <p:cNvSpPr txBox="1">
            <a:spLocks/>
          </p:cNvSpPr>
          <p:nvPr/>
        </p:nvSpPr>
        <p:spPr>
          <a:xfrm>
            <a:off x="389251" y="1705187"/>
            <a:ext cx="4297896" cy="456522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spcAft>
                <a:spcPts val="533"/>
              </a:spcAft>
              <a:buFont typeface="Arial" panose="020B0604020202020204" pitchFamily="34" charset="0"/>
              <a:buNone/>
            </a:pPr>
            <a:r>
              <a:rPr lang="en" sz="1800" dirty="0"/>
              <a:t>3GPP (Third Generation Partnership Project) Mission Critical (MC) services support PSA (Public Safety Agencies)  and other critical communications.</a:t>
            </a:r>
          </a:p>
          <a:p>
            <a:pPr marL="0" indent="0">
              <a:spcBef>
                <a:spcPts val="800"/>
              </a:spcBef>
              <a:spcAft>
                <a:spcPts val="533"/>
              </a:spcAft>
              <a:buFont typeface="Arial" panose="020B0604020202020204" pitchFamily="34" charset="0"/>
              <a:buNone/>
            </a:pPr>
            <a:r>
              <a:rPr lang="en" sz="1800" dirty="0"/>
              <a:t>Identity management is part of MC system security architecture and </a:t>
            </a:r>
            <a:r>
              <a:rPr lang="en" sz="1800" b="1" dirty="0"/>
              <a:t>OpenID Connect</a:t>
            </a:r>
            <a:r>
              <a:rPr lang="en" sz="1800" dirty="0"/>
              <a:t> MCX </a:t>
            </a:r>
            <a:r>
              <a:rPr lang="en" sz="1800" b="1" dirty="0"/>
              <a:t>Profile</a:t>
            </a:r>
            <a:r>
              <a:rPr lang="en" sz="1800" dirty="0"/>
              <a:t> defined for user authentication.</a:t>
            </a:r>
          </a:p>
          <a:p>
            <a:pPr marL="0" indent="0">
              <a:spcBef>
                <a:spcPts val="800"/>
              </a:spcBef>
              <a:spcAft>
                <a:spcPts val="533"/>
              </a:spcAft>
              <a:buFont typeface="Arial" panose="020B0604020202020204" pitchFamily="34" charset="0"/>
              <a:buNone/>
            </a:pPr>
            <a:r>
              <a:rPr lang="en-US" sz="1800" dirty="0"/>
              <a:t>Development of </a:t>
            </a:r>
            <a:r>
              <a:rPr lang="en-US" sz="1800" b="1" dirty="0"/>
              <a:t>SEAL</a:t>
            </a:r>
            <a:r>
              <a:rPr lang="en-US" sz="1800" dirty="0"/>
              <a:t> (Service Enabler Architecture Layer) to support </a:t>
            </a:r>
            <a:r>
              <a:rPr lang="en-US" sz="1800" b="1" dirty="0"/>
              <a:t>vertical applications</a:t>
            </a:r>
            <a:r>
              <a:rPr lang="en-US" sz="1800" dirty="0"/>
              <a:t> (such as V2X) services is based on MC architecture.</a:t>
            </a:r>
          </a:p>
        </p:txBody>
      </p:sp>
    </p:spTree>
    <p:extLst>
      <p:ext uri="{BB962C8B-B14F-4D97-AF65-F5344CB8AC3E}">
        <p14:creationId xmlns:p14="http://schemas.microsoft.com/office/powerpoint/2010/main" val="156655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6CFD24E-C21B-7F4B-9F36-6905AA0EE883}"/>
              </a:ext>
            </a:extLst>
          </p:cNvPr>
          <p:cNvSpPr>
            <a:spLocks noGrp="1"/>
          </p:cNvSpPr>
          <p:nvPr>
            <p:ph type="body" sz="quarter" idx="10"/>
          </p:nvPr>
        </p:nvSpPr>
        <p:spPr/>
        <p:txBody>
          <a:bodyPr/>
          <a:lstStyle/>
          <a:p>
            <a:endParaRPr lang="en-US" dirty="0"/>
          </a:p>
        </p:txBody>
      </p:sp>
      <p:pic>
        <p:nvPicPr>
          <p:cNvPr id="10" name="Content Placeholder 9">
            <a:extLst>
              <a:ext uri="{FF2B5EF4-FFF2-40B4-BE49-F238E27FC236}">
                <a16:creationId xmlns:a16="http://schemas.microsoft.com/office/drawing/2014/main" id="{61289699-DE4B-DD45-8EB1-4A07BC2F22BF}"/>
              </a:ext>
            </a:extLst>
          </p:cNvPr>
          <p:cNvPicPr>
            <a:picLocks noGrp="1" noChangeAspect="1"/>
          </p:cNvPicPr>
          <p:nvPr>
            <p:ph sz="half" idx="4294967295"/>
          </p:nvPr>
        </p:nvPicPr>
        <p:blipFill>
          <a:blip r:embed="rId2"/>
          <a:stretch>
            <a:fillRect/>
          </a:stretch>
        </p:blipFill>
        <p:spPr>
          <a:xfrm>
            <a:off x="838200" y="944563"/>
            <a:ext cx="4155440" cy="1249680"/>
          </a:xfrm>
        </p:spPr>
      </p:pic>
      <p:sp>
        <p:nvSpPr>
          <p:cNvPr id="12" name="Content Placeholder 7">
            <a:extLst>
              <a:ext uri="{FF2B5EF4-FFF2-40B4-BE49-F238E27FC236}">
                <a16:creationId xmlns:a16="http://schemas.microsoft.com/office/drawing/2014/main" id="{557416BE-CC85-8C4B-973C-9E35FE96E78A}"/>
              </a:ext>
            </a:extLst>
          </p:cNvPr>
          <p:cNvSpPr txBox="1">
            <a:spLocks/>
          </p:cNvSpPr>
          <p:nvPr/>
        </p:nvSpPr>
        <p:spPr>
          <a:xfrm>
            <a:off x="6172200" y="944563"/>
            <a:ext cx="5181600" cy="5221383"/>
          </a:xfrm>
          <a:prstGeom prst="rect">
            <a:avLst/>
          </a:prstGeom>
        </p:spPr>
        <p:txBody>
          <a:bodyPr/>
          <a:lstStyle>
            <a:lvl1pPr marL="228600" indent="-228600" algn="l" defTabSz="914400"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European Telecommunications Standards Institute (ETSI)</a:t>
            </a:r>
          </a:p>
          <a:p>
            <a:pPr lvl="1"/>
            <a:r>
              <a:rPr lang="en-US" sz="2000" dirty="0"/>
              <a:t>ETSI supports the development and testing of global technical standards for ICT-enabled systems, applications and services.</a:t>
            </a:r>
          </a:p>
          <a:p>
            <a:pPr lvl="2"/>
            <a:r>
              <a:rPr lang="en-US" sz="1800" dirty="0"/>
              <a:t>Structure includes Technical Committees and industry specification groups.</a:t>
            </a:r>
          </a:p>
          <a:p>
            <a:pPr lvl="2"/>
            <a:r>
              <a:rPr lang="en-US" sz="1800" dirty="0"/>
              <a:t>Member of 3GPP and OneM2M partnerships.</a:t>
            </a:r>
          </a:p>
          <a:p>
            <a:pPr lvl="1"/>
            <a:r>
              <a:rPr lang="en-US" sz="2000" dirty="0"/>
              <a:t>Technical work covering multiple areas of digital communications and infrastructure.</a:t>
            </a:r>
            <a:endParaRPr lang="en-US" sz="1800" dirty="0"/>
          </a:p>
        </p:txBody>
      </p:sp>
      <p:sp>
        <p:nvSpPr>
          <p:cNvPr id="13" name="Content Placeholder 6">
            <a:extLst>
              <a:ext uri="{FF2B5EF4-FFF2-40B4-BE49-F238E27FC236}">
                <a16:creationId xmlns:a16="http://schemas.microsoft.com/office/drawing/2014/main" id="{0D4CDCCA-CB51-2F43-AC04-7DF0FEE76493}"/>
              </a:ext>
            </a:extLst>
          </p:cNvPr>
          <p:cNvSpPr txBox="1">
            <a:spLocks/>
          </p:cNvSpPr>
          <p:nvPr/>
        </p:nvSpPr>
        <p:spPr>
          <a:xfrm>
            <a:off x="838200" y="3302000"/>
            <a:ext cx="5181600" cy="2853188"/>
          </a:xfrm>
          <a:prstGeom prst="rect">
            <a:avLst/>
          </a:prstGeom>
        </p:spPr>
        <p:txBody>
          <a:bodyPr/>
          <a:lstStyle>
            <a:lvl1pPr marL="228600" indent="-228600" algn="l" defTabSz="914400"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Liaison agreement </a:t>
            </a:r>
            <a:r>
              <a:rPr lang="en-US" sz="2000" dirty="0"/>
              <a:t>with </a:t>
            </a:r>
            <a:r>
              <a:rPr lang="en-US" sz="2000" b="1" dirty="0"/>
              <a:t>ETSI</a:t>
            </a:r>
            <a:r>
              <a:rPr lang="en-US" sz="2000" dirty="0"/>
              <a:t> completed initial focus on </a:t>
            </a:r>
            <a:r>
              <a:rPr lang="en-US" sz="2000" b="1" dirty="0"/>
              <a:t>ETSI TC ESI </a:t>
            </a:r>
            <a:r>
              <a:rPr lang="en-US" sz="2000" dirty="0"/>
              <a:t>(Electronic Signatures and Infrastructure).</a:t>
            </a:r>
          </a:p>
        </p:txBody>
      </p:sp>
    </p:spTree>
    <p:extLst>
      <p:ext uri="{BB962C8B-B14F-4D97-AF65-F5344CB8AC3E}">
        <p14:creationId xmlns:p14="http://schemas.microsoft.com/office/powerpoint/2010/main" val="328190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subTitle" idx="1"/>
          </p:nvPr>
        </p:nvSpPr>
        <p:spPr>
          <a:xfrm>
            <a:off x="914400" y="3778598"/>
            <a:ext cx="10363200" cy="633900"/>
          </a:xfrm>
          <a:prstGeom prst="rect">
            <a:avLst/>
          </a:prstGeom>
          <a:noFill/>
          <a:ln>
            <a:noFill/>
          </a:ln>
        </p:spPr>
        <p:txBody>
          <a:bodyPr spcFirstLastPara="1" wrap="square" lIns="91400" tIns="45700" rIns="91400" bIns="45700" anchor="t" anchorCtr="0">
            <a:noAutofit/>
          </a:bodyPr>
          <a:lstStyle/>
          <a:p>
            <a:pPr marL="0" lvl="0" indent="0" algn="ctr" rtl="0">
              <a:lnSpc>
                <a:spcPct val="110000"/>
              </a:lnSpc>
              <a:spcBef>
                <a:spcPts val="0"/>
              </a:spcBef>
              <a:spcAft>
                <a:spcPts val="0"/>
              </a:spcAft>
              <a:buClr>
                <a:schemeClr val="dk2"/>
              </a:buClr>
              <a:buSzPts val="1800"/>
              <a:buNone/>
            </a:pPr>
            <a:r>
              <a:rPr lang="de" dirty="0"/>
              <a:t>Kristina Yasuda, Microsoft</a:t>
            </a:r>
            <a:endParaRPr dirty="0"/>
          </a:p>
          <a:p>
            <a:pPr marL="0" lvl="0" indent="0" algn="ctr" rtl="0">
              <a:lnSpc>
                <a:spcPct val="110000"/>
              </a:lnSpc>
              <a:spcBef>
                <a:spcPts val="0"/>
              </a:spcBef>
              <a:spcAft>
                <a:spcPts val="0"/>
              </a:spcAft>
              <a:buClr>
                <a:schemeClr val="dk2"/>
              </a:buClr>
              <a:buSzPts val="1800"/>
              <a:buNone/>
            </a:pPr>
            <a:r>
              <a:rPr lang="de" dirty="0"/>
              <a:t>Dr. Torsten Lodderstedt, </a:t>
            </a:r>
            <a:r>
              <a:rPr lang="de" dirty="0" err="1"/>
              <a:t>yes.com</a:t>
            </a:r>
            <a:endParaRPr dirty="0"/>
          </a:p>
        </p:txBody>
      </p:sp>
      <p:sp>
        <p:nvSpPr>
          <p:cNvPr id="86" name="Google Shape;86;p1"/>
          <p:cNvSpPr txBox="1">
            <a:spLocks noGrp="1"/>
          </p:cNvSpPr>
          <p:nvPr>
            <p:ph type="body" idx="2"/>
          </p:nvPr>
        </p:nvSpPr>
        <p:spPr>
          <a:xfrm>
            <a:off x="313070" y="2931549"/>
            <a:ext cx="11577674" cy="847059"/>
          </a:xfrm>
          <a:prstGeom prst="rect">
            <a:avLst/>
          </a:prstGeom>
          <a:noFill/>
          <a:ln>
            <a:noFill/>
          </a:ln>
        </p:spPr>
        <p:txBody>
          <a:bodyPr spcFirstLastPara="1" wrap="square" lIns="91400" tIns="45700" rIns="91400" bIns="45700" anchor="t" anchorCtr="0">
            <a:noAutofit/>
          </a:bodyPr>
          <a:lstStyle/>
          <a:p>
            <a:pPr marL="0" lvl="0" indent="0" algn="ctr" rtl="0">
              <a:lnSpc>
                <a:spcPct val="110000"/>
              </a:lnSpc>
              <a:spcBef>
                <a:spcPts val="0"/>
              </a:spcBef>
              <a:spcAft>
                <a:spcPts val="0"/>
              </a:spcAft>
              <a:buClr>
                <a:schemeClr val="accent1"/>
              </a:buClr>
              <a:buSzPts val="4400"/>
              <a:buNone/>
            </a:pPr>
            <a:r>
              <a:rPr lang="de" dirty="0"/>
              <a:t>OpenID 4 Verifiable Credentials Update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18677bbd316_0_34"/>
          <p:cNvSpPr txBox="1">
            <a:spLocks noGrp="1"/>
          </p:cNvSpPr>
          <p:nvPr>
            <p:ph type="title"/>
          </p:nvPr>
        </p:nvSpPr>
        <p:spPr>
          <a:xfrm>
            <a:off x="281528" y="303214"/>
            <a:ext cx="11628900" cy="557100"/>
          </a:xfrm>
          <a:prstGeom prst="rect">
            <a:avLst/>
          </a:prstGeom>
          <a:noFill/>
          <a:ln>
            <a:noFill/>
          </a:ln>
        </p:spPr>
        <p:txBody>
          <a:bodyPr spcFirstLastPara="1" wrap="square" lIns="0" tIns="0" rIns="0" bIns="43150" anchor="b" anchorCtr="0">
            <a:noAutofit/>
          </a:bodyPr>
          <a:lstStyle/>
          <a:p>
            <a:pPr marL="0" lvl="0" indent="0" algn="l" rtl="0">
              <a:lnSpc>
                <a:spcPct val="110000"/>
              </a:lnSpc>
              <a:spcBef>
                <a:spcPts val="0"/>
              </a:spcBef>
              <a:spcAft>
                <a:spcPts val="0"/>
              </a:spcAft>
              <a:buClr>
                <a:schemeClr val="accent1"/>
              </a:buClr>
              <a:buSzPts val="1100"/>
              <a:buFont typeface="Arial"/>
              <a:buNone/>
            </a:pPr>
            <a:r>
              <a:rPr lang="de" dirty="0"/>
              <a:t>What is it?</a:t>
            </a:r>
            <a:endParaRPr dirty="0"/>
          </a:p>
        </p:txBody>
      </p:sp>
      <p:sp>
        <p:nvSpPr>
          <p:cNvPr id="92" name="Google Shape;92;g18677bbd316_0_34"/>
          <p:cNvSpPr txBox="1"/>
          <p:nvPr/>
        </p:nvSpPr>
        <p:spPr>
          <a:xfrm>
            <a:off x="237113" y="4116368"/>
            <a:ext cx="5710200" cy="793800"/>
          </a:xfrm>
          <a:prstGeom prst="rect">
            <a:avLst/>
          </a:prstGeom>
          <a:solidFill>
            <a:srgbClr val="FFFFFF"/>
          </a:solidFill>
          <a:ln>
            <a:noFill/>
          </a:ln>
        </p:spPr>
        <p:txBody>
          <a:bodyPr spcFirstLastPara="1" wrap="square" lIns="68575" tIns="68575" rIns="68575" bIns="68575" anchor="t" anchorCtr="0">
            <a:noAutofit/>
          </a:bodyPr>
          <a:lstStyle/>
          <a:p>
            <a:pPr marL="95250" marR="0" lvl="0" indent="0" algn="l" defTabSz="914400" rtl="0" eaLnBrk="1" fontAlgn="auto" latinLnBrk="0" hangingPunct="1">
              <a:lnSpc>
                <a:spcPct val="120000"/>
              </a:lnSpc>
              <a:spcBef>
                <a:spcPts val="700"/>
              </a:spcBef>
              <a:spcAft>
                <a:spcPts val="0"/>
              </a:spcAft>
              <a:buClr>
                <a:srgbClr val="000000"/>
              </a:buClr>
              <a:buSzTx/>
              <a:buFont typeface="Arial"/>
              <a:buNone/>
              <a:tabLst/>
              <a:defRPr/>
            </a:pPr>
            <a:r>
              <a:rPr kumimoji="0" lang="de" sz="1800" b="1" i="0" u="none" strike="noStrike" kern="0" cap="none" spc="0" normalizeH="0" baseline="0" noProof="0" dirty="0">
                <a:ln>
                  <a:noFill/>
                </a:ln>
                <a:solidFill>
                  <a:srgbClr val="000000"/>
                </a:solidFill>
                <a:effectLst/>
                <a:uLnTx/>
                <a:uFillTx/>
                <a:latin typeface="Arial"/>
                <a:cs typeface="Arial"/>
                <a:sym typeface="Arial"/>
              </a:rPr>
              <a:t>OpenID for Verifiable Credential Issuance</a:t>
            </a:r>
            <a:r>
              <a:rPr kumimoji="0" lang="de" sz="1800" b="0" i="0" u="none" strike="noStrike" kern="0" cap="none" spc="0" normalizeH="0" baseline="0" noProof="0" dirty="0">
                <a:ln>
                  <a:noFill/>
                </a:ln>
                <a:solidFill>
                  <a:srgbClr val="000000"/>
                </a:solidFill>
                <a:effectLst/>
                <a:uLnTx/>
                <a:uFillTx/>
                <a:latin typeface="Arial"/>
                <a:cs typeface="Arial"/>
                <a:sym typeface="Arial"/>
              </a:rPr>
              <a:t> (Issuance of verifiable credentials)</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93" name="Google Shape;93;g18677bbd316_0_34"/>
          <p:cNvSpPr/>
          <p:nvPr/>
        </p:nvSpPr>
        <p:spPr>
          <a:xfrm>
            <a:off x="423995" y="1530526"/>
            <a:ext cx="2005200" cy="1940400"/>
          </a:xfrm>
          <a:prstGeom prst="roundRect">
            <a:avLst>
              <a:gd name="adj" fmla="val 16667"/>
            </a:avLst>
          </a:prstGeom>
          <a:solidFill>
            <a:srgbClr val="E1EFD8"/>
          </a:solidFill>
          <a:ln w="19050" cap="flat" cmpd="sng">
            <a:solidFill>
              <a:srgbClr val="5481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de" sz="2000" b="0" i="0" u="none" strike="noStrike" kern="0" cap="none" spc="0" normalizeH="0" baseline="0" noProof="0" dirty="0">
                <a:ln>
                  <a:noFill/>
                </a:ln>
                <a:solidFill>
                  <a:srgbClr val="000000"/>
                </a:solidFill>
                <a:effectLst/>
                <a:uLnTx/>
                <a:uFillTx/>
                <a:latin typeface="Arial"/>
                <a:ea typeface="Arial"/>
                <a:cs typeface="Arial"/>
                <a:sym typeface="Arial"/>
              </a:rPr>
              <a:t>Issuer</a:t>
            </a:r>
            <a:endParaRPr kumimoji="0" sz="20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de" sz="1600" b="0" i="0" u="none" strike="noStrike" kern="0" cap="none" spc="0" normalizeH="0" baseline="0" noProof="0" dirty="0">
                <a:ln>
                  <a:noFill/>
                </a:ln>
                <a:solidFill>
                  <a:srgbClr val="000000"/>
                </a:solidFill>
                <a:effectLst/>
                <a:uLnTx/>
                <a:uFillTx/>
                <a:latin typeface="Arial"/>
                <a:ea typeface="Arial"/>
                <a:cs typeface="Arial"/>
                <a:sym typeface="Arial"/>
              </a:rPr>
              <a:t>(Website)</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4" name="Google Shape;94;g18677bbd316_0_34"/>
          <p:cNvSpPr/>
          <p:nvPr/>
        </p:nvSpPr>
        <p:spPr>
          <a:xfrm>
            <a:off x="9445140" y="1509950"/>
            <a:ext cx="2011800" cy="1982400"/>
          </a:xfrm>
          <a:prstGeom prst="roundRect">
            <a:avLst>
              <a:gd name="adj" fmla="val 16667"/>
            </a:avLst>
          </a:prstGeom>
          <a:solidFill>
            <a:srgbClr val="E1EFD8"/>
          </a:solidFill>
          <a:ln w="19050" cap="flat" cmpd="sng">
            <a:solidFill>
              <a:srgbClr val="5481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de" sz="2000" b="0" i="0" u="none" strike="noStrike" kern="0" cap="none" spc="0" normalizeH="0" baseline="0" noProof="0" dirty="0">
                <a:ln>
                  <a:noFill/>
                </a:ln>
                <a:solidFill>
                  <a:srgbClr val="000000"/>
                </a:solidFill>
                <a:effectLst/>
                <a:uLnTx/>
                <a:uFillTx/>
                <a:latin typeface="Arial"/>
                <a:ea typeface="Arial"/>
                <a:cs typeface="Arial"/>
                <a:sym typeface="Arial"/>
              </a:rPr>
              <a:t>Verifier</a:t>
            </a:r>
            <a:endParaRPr kumimoji="0" sz="20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de" sz="1600" b="0" i="0" u="none" strike="noStrike" kern="0" cap="none" spc="0" normalizeH="0" baseline="0" noProof="0" dirty="0">
                <a:ln>
                  <a:noFill/>
                </a:ln>
                <a:solidFill>
                  <a:srgbClr val="000000"/>
                </a:solidFill>
                <a:effectLst/>
                <a:uLnTx/>
                <a:uFillTx/>
                <a:latin typeface="Arial"/>
                <a:ea typeface="Arial"/>
                <a:cs typeface="Arial"/>
                <a:sym typeface="Arial"/>
              </a:rPr>
              <a:t>(Website)</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5" name="Google Shape;95;g18677bbd316_0_34"/>
          <p:cNvSpPr/>
          <p:nvPr/>
        </p:nvSpPr>
        <p:spPr>
          <a:xfrm>
            <a:off x="4511543" y="1509950"/>
            <a:ext cx="2859300" cy="1982400"/>
          </a:xfrm>
          <a:prstGeom prst="roundRect">
            <a:avLst>
              <a:gd name="adj" fmla="val 16667"/>
            </a:avLst>
          </a:prstGeom>
          <a:solidFill>
            <a:srgbClr val="E1EFD8"/>
          </a:solidFill>
          <a:ln w="19050" cap="flat" cmpd="sng">
            <a:solidFill>
              <a:srgbClr val="5481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de" sz="2000" b="0" i="0" u="none" strike="noStrike" kern="0" cap="none" spc="0" normalizeH="0" baseline="0" noProof="0" dirty="0">
                <a:ln>
                  <a:noFill/>
                </a:ln>
                <a:solidFill>
                  <a:srgbClr val="000000"/>
                </a:solidFill>
                <a:effectLst/>
                <a:uLnTx/>
                <a:uFillTx/>
                <a:latin typeface="Arial"/>
                <a:ea typeface="Arial"/>
                <a:cs typeface="Arial"/>
                <a:sym typeface="Arial"/>
              </a:rPr>
              <a:t>Holder</a:t>
            </a:r>
            <a:endParaRPr kumimoji="0" sz="20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de" sz="1600" b="0" i="0" u="none" strike="noStrike" kern="0" cap="none" spc="0" normalizeH="0" baseline="0" noProof="0" dirty="0">
                <a:ln>
                  <a:noFill/>
                </a:ln>
                <a:solidFill>
                  <a:srgbClr val="000000"/>
                </a:solidFill>
                <a:effectLst/>
                <a:uLnTx/>
                <a:uFillTx/>
                <a:latin typeface="Arial"/>
                <a:ea typeface="Arial"/>
                <a:cs typeface="Arial"/>
                <a:sym typeface="Arial"/>
              </a:rPr>
              <a:t>(Digital Wallet)</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a:p>
            <a:pPr marL="95250" marR="0" lvl="0" indent="0" algn="ctr" defTabSz="914400" rtl="0" eaLnBrk="1" fontAlgn="auto" latinLnBrk="0" hangingPunct="1">
              <a:lnSpc>
                <a:spcPct val="120000"/>
              </a:lnSpc>
              <a:spcBef>
                <a:spcPts val="70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000000"/>
                </a:solidFill>
                <a:effectLst/>
                <a:uLnTx/>
                <a:uFillTx/>
                <a:latin typeface="Arial"/>
                <a:cs typeface="Arial"/>
                <a:sym typeface="Arial"/>
              </a:rPr>
              <a:t>Can be hosted locally on the user’s device, have cloud components, or be entirely hosted in the cloud</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96" name="Google Shape;96;g18677bbd316_0_34"/>
          <p:cNvSpPr/>
          <p:nvPr/>
        </p:nvSpPr>
        <p:spPr>
          <a:xfrm>
            <a:off x="2429355" y="2071852"/>
            <a:ext cx="2082300" cy="300000"/>
          </a:xfrm>
          <a:prstGeom prst="rightArrow">
            <a:avLst>
              <a:gd name="adj1" fmla="val 50000"/>
              <a:gd name="adj2" fmla="val 50000"/>
            </a:avLst>
          </a:prstGeom>
          <a:solidFill>
            <a:srgbClr val="DDEAF6"/>
          </a:solidFill>
          <a:ln w="19050" cap="flat" cmpd="sng">
            <a:solidFill>
              <a:srgbClr val="2F549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sz="10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7" name="Google Shape;97;g18677bbd316_0_34"/>
          <p:cNvSpPr/>
          <p:nvPr/>
        </p:nvSpPr>
        <p:spPr>
          <a:xfrm>
            <a:off x="7370900" y="2096421"/>
            <a:ext cx="2082300" cy="300000"/>
          </a:xfrm>
          <a:prstGeom prst="rightArrow">
            <a:avLst>
              <a:gd name="adj1" fmla="val 50000"/>
              <a:gd name="adj2" fmla="val 50000"/>
            </a:avLst>
          </a:prstGeom>
          <a:solidFill>
            <a:srgbClr val="DDEAF6"/>
          </a:solidFill>
          <a:ln w="19050" cap="flat" cmpd="sng">
            <a:solidFill>
              <a:srgbClr val="2F549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sz="10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8" name="Google Shape;98;g18677bbd316_0_34"/>
          <p:cNvSpPr txBox="1"/>
          <p:nvPr/>
        </p:nvSpPr>
        <p:spPr>
          <a:xfrm>
            <a:off x="2281081" y="2460402"/>
            <a:ext cx="2082300" cy="615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de" sz="1600" b="0" i="0" u="none" strike="noStrike" kern="0" cap="none" spc="0" normalizeH="0" baseline="0" noProof="0" dirty="0">
                <a:ln>
                  <a:noFill/>
                </a:ln>
                <a:solidFill>
                  <a:srgbClr val="000000"/>
                </a:solidFill>
                <a:effectLst/>
                <a:uLnTx/>
                <a:uFillTx/>
                <a:latin typeface="Arial"/>
                <a:ea typeface="Arial"/>
                <a:cs typeface="Arial"/>
                <a:sym typeface="Arial"/>
              </a:rPr>
              <a:t>Issue Credentials</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9" name="Google Shape;99;g18677bbd316_0_34"/>
          <p:cNvSpPr txBox="1"/>
          <p:nvPr/>
        </p:nvSpPr>
        <p:spPr>
          <a:xfrm>
            <a:off x="7321445" y="2478794"/>
            <a:ext cx="2082300" cy="615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de" sz="1600" b="0" i="0" u="none" strike="noStrike" kern="0" cap="none" spc="0" normalizeH="0" baseline="0" noProof="0" dirty="0">
                <a:ln>
                  <a:noFill/>
                </a:ln>
                <a:solidFill>
                  <a:srgbClr val="000000"/>
                </a:solidFill>
                <a:effectLst/>
                <a:uLnTx/>
                <a:uFillTx/>
                <a:latin typeface="Arial"/>
                <a:ea typeface="Arial"/>
                <a:cs typeface="Arial"/>
                <a:sym typeface="Arial"/>
              </a:rPr>
              <a:t>Present</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de" sz="1600" b="0" i="0" u="none" strike="noStrike" kern="0" cap="none" spc="0" normalizeH="0" baseline="0" noProof="0" dirty="0">
                <a:ln>
                  <a:noFill/>
                </a:ln>
                <a:solidFill>
                  <a:srgbClr val="000000"/>
                </a:solidFill>
                <a:effectLst/>
                <a:uLnTx/>
                <a:uFillTx/>
                <a:latin typeface="Arial"/>
                <a:ea typeface="Arial"/>
                <a:cs typeface="Arial"/>
                <a:sym typeface="Arial"/>
              </a:rPr>
              <a:t>Credentials</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0" name="Google Shape;100;g18677bbd316_0_34"/>
          <p:cNvSpPr txBox="1"/>
          <p:nvPr/>
        </p:nvSpPr>
        <p:spPr>
          <a:xfrm>
            <a:off x="6336685" y="5091346"/>
            <a:ext cx="5710200" cy="793800"/>
          </a:xfrm>
          <a:prstGeom prst="rect">
            <a:avLst/>
          </a:prstGeom>
          <a:noFill/>
          <a:ln>
            <a:noFill/>
          </a:ln>
        </p:spPr>
        <p:txBody>
          <a:bodyPr spcFirstLastPara="1" wrap="square" lIns="68575" tIns="68575" rIns="68575" bIns="68575" anchor="t" anchorCtr="0">
            <a:noAutofit/>
          </a:bodyPr>
          <a:lstStyle/>
          <a:p>
            <a:pPr marL="95250" marR="0" lvl="0" indent="0" algn="l" defTabSz="914400" rtl="0" eaLnBrk="1" fontAlgn="auto" latinLnBrk="0" hangingPunct="1">
              <a:lnSpc>
                <a:spcPct val="120000"/>
              </a:lnSpc>
              <a:spcBef>
                <a:spcPts val="700"/>
              </a:spcBef>
              <a:spcAft>
                <a:spcPts val="0"/>
              </a:spcAft>
              <a:buClr>
                <a:srgbClr val="000000"/>
              </a:buClr>
              <a:buSzTx/>
              <a:buFont typeface="Arial"/>
              <a:buNone/>
              <a:tabLst/>
              <a:defRPr/>
            </a:pPr>
            <a:r>
              <a:rPr kumimoji="0" lang="de" sz="1800" b="1" i="0" u="none" strike="noStrike" kern="0" cap="none" spc="0" normalizeH="0" baseline="0" noProof="0" dirty="0">
                <a:ln>
                  <a:noFill/>
                </a:ln>
                <a:solidFill>
                  <a:srgbClr val="000000"/>
                </a:solidFill>
                <a:effectLst/>
                <a:uLnTx/>
                <a:uFillTx/>
                <a:latin typeface="Arial"/>
                <a:ea typeface="Arial"/>
                <a:cs typeface="Arial"/>
                <a:sym typeface="Arial"/>
              </a:rPr>
              <a:t>Self-Issued OP v2 </a:t>
            </a:r>
            <a:r>
              <a:rPr kumimoji="0" lang="de" sz="1800" b="0" i="0" u="none" strike="noStrike" kern="0" cap="none" spc="0" normalizeH="0" baseline="0" noProof="0" dirty="0">
                <a:ln>
                  <a:noFill/>
                </a:ln>
                <a:solidFill>
                  <a:srgbClr val="000000"/>
                </a:solidFill>
                <a:effectLst/>
                <a:uLnTx/>
                <a:uFillTx/>
                <a:latin typeface="Arial"/>
                <a:ea typeface="Arial"/>
                <a:cs typeface="Arial"/>
                <a:sym typeface="Arial"/>
              </a:rPr>
              <a:t>(</a:t>
            </a:r>
            <a:r>
              <a:rPr kumimoji="0" lang="de" sz="1800" b="0" i="0" u="none" strike="noStrike" kern="0" cap="none" spc="0" normalizeH="0" baseline="0" noProof="0" dirty="0">
                <a:ln>
                  <a:noFill/>
                </a:ln>
                <a:solidFill>
                  <a:srgbClr val="000000"/>
                </a:solidFill>
                <a:effectLst/>
                <a:uLnTx/>
                <a:uFillTx/>
                <a:latin typeface="Arial"/>
                <a:cs typeface="Arial"/>
                <a:sym typeface="Arial"/>
              </a:rPr>
              <a:t>authentication using identifiers not namespaced to a third-party identity provider</a:t>
            </a:r>
            <a:r>
              <a:rPr kumimoji="0" lang="de" sz="1800" b="0" i="0" u="none" strike="noStrike" kern="0" cap="none" spc="0" normalizeH="0" baseline="0" noProof="0" dirty="0">
                <a:ln>
                  <a:noFill/>
                </a:ln>
                <a:solidFill>
                  <a:srgbClr val="000000"/>
                </a:solidFill>
                <a:effectLst/>
                <a:uLnTx/>
                <a:uFillTx/>
                <a:latin typeface="Arial"/>
                <a:ea typeface="Arial"/>
                <a:cs typeface="Arial"/>
                <a:sym typeface="Arial"/>
              </a:rPr>
              <a:t>) </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1" name="Google Shape;101;g18677bbd316_0_34"/>
          <p:cNvSpPr txBox="1"/>
          <p:nvPr/>
        </p:nvSpPr>
        <p:spPr>
          <a:xfrm>
            <a:off x="6369288" y="4074194"/>
            <a:ext cx="5276100" cy="799200"/>
          </a:xfrm>
          <a:prstGeom prst="rect">
            <a:avLst/>
          </a:prstGeom>
          <a:noFill/>
          <a:ln>
            <a:noFill/>
          </a:ln>
        </p:spPr>
        <p:txBody>
          <a:bodyPr spcFirstLastPara="1" wrap="square" lIns="68575" tIns="68575" rIns="68575" bIns="68575" anchor="t" anchorCtr="0">
            <a:noAutofit/>
          </a:bodyPr>
          <a:lstStyle/>
          <a:p>
            <a:pPr marL="9525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de" sz="1800" b="1" i="0" u="none" strike="noStrike" kern="0" cap="none" spc="0" normalizeH="0" baseline="0" noProof="0" dirty="0">
                <a:ln>
                  <a:noFill/>
                </a:ln>
                <a:solidFill>
                  <a:srgbClr val="000000"/>
                </a:solidFill>
                <a:effectLst/>
                <a:uLnTx/>
                <a:uFillTx/>
                <a:latin typeface="Arial"/>
                <a:ea typeface="Arial"/>
                <a:cs typeface="Arial"/>
                <a:sym typeface="Arial"/>
              </a:rPr>
              <a:t>OpenID for Verifiable Presentations </a:t>
            </a:r>
            <a:r>
              <a:rPr kumimoji="0" lang="de" sz="1800" b="0" i="0" u="none" strike="noStrike" kern="0" cap="none" spc="0" normalizeH="0" baseline="0" noProof="0" dirty="0">
                <a:ln>
                  <a:noFill/>
                </a:ln>
                <a:solidFill>
                  <a:srgbClr val="000000"/>
                </a:solidFill>
                <a:effectLst/>
                <a:uLnTx/>
                <a:uFillTx/>
                <a:latin typeface="Arial"/>
                <a:cs typeface="Arial"/>
                <a:sym typeface="Arial"/>
              </a:rPr>
              <a:t>(Presentation of verifiable credentials)</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281528" y="303214"/>
            <a:ext cx="11628800" cy="557200"/>
          </a:xfrm>
          <a:prstGeom prst="rect">
            <a:avLst/>
          </a:prstGeom>
          <a:noFill/>
          <a:ln>
            <a:noFill/>
          </a:ln>
        </p:spPr>
        <p:txBody>
          <a:bodyPr spcFirstLastPara="1" wrap="square" lIns="0" tIns="0" rIns="0" bIns="43150" anchor="b" anchorCtr="0">
            <a:noAutofit/>
          </a:bodyPr>
          <a:lstStyle/>
          <a:p>
            <a:pPr marL="0" lvl="0" indent="0" algn="l" rtl="0">
              <a:lnSpc>
                <a:spcPct val="110000"/>
              </a:lnSpc>
              <a:spcBef>
                <a:spcPts val="0"/>
              </a:spcBef>
              <a:spcAft>
                <a:spcPts val="0"/>
              </a:spcAft>
              <a:buClr>
                <a:schemeClr val="accent1"/>
              </a:buClr>
              <a:buSzPts val="1100"/>
              <a:buFont typeface="Arial"/>
              <a:buNone/>
            </a:pPr>
            <a:r>
              <a:rPr lang="de" dirty="0"/>
              <a:t>Working Group Updates Since Last Workshop – May 2022</a:t>
            </a:r>
            <a:endParaRPr dirty="0"/>
          </a:p>
        </p:txBody>
      </p:sp>
      <p:sp>
        <p:nvSpPr>
          <p:cNvPr id="107" name="Google Shape;107;p2"/>
          <p:cNvSpPr txBox="1">
            <a:spLocks noGrp="1"/>
          </p:cNvSpPr>
          <p:nvPr>
            <p:ph type="body" idx="1"/>
          </p:nvPr>
        </p:nvSpPr>
        <p:spPr>
          <a:xfrm>
            <a:off x="281528" y="1000125"/>
            <a:ext cx="11628800" cy="5458000"/>
          </a:xfrm>
          <a:prstGeom prst="rect">
            <a:avLst/>
          </a:prstGeom>
          <a:noFill/>
          <a:ln>
            <a:noFill/>
          </a:ln>
        </p:spPr>
        <p:txBody>
          <a:bodyPr spcFirstLastPara="1" wrap="square" lIns="88375" tIns="43150" rIns="88375" bIns="43150" anchor="t" anchorCtr="0">
            <a:noAutofit/>
          </a:bodyPr>
          <a:lstStyle/>
          <a:p>
            <a:pPr marL="457200" lvl="0" indent="-431800" algn="l" rtl="0">
              <a:lnSpc>
                <a:spcPct val="115000"/>
              </a:lnSpc>
              <a:spcBef>
                <a:spcPts val="0"/>
              </a:spcBef>
              <a:spcAft>
                <a:spcPts val="0"/>
              </a:spcAft>
              <a:buSzPts val="3200"/>
              <a:buChar char="■"/>
            </a:pPr>
            <a:r>
              <a:rPr lang="de" sz="3200" dirty="0"/>
              <a:t>Renamed from “OpenID Connect 4 SSI” to </a:t>
            </a:r>
            <a:br>
              <a:rPr lang="de" sz="3200" dirty="0"/>
            </a:br>
            <a:r>
              <a:rPr lang="de" sz="3200" dirty="0"/>
              <a:t>“OpenID 4 Verifiable Credentials”</a:t>
            </a:r>
            <a:endParaRPr sz="3200" dirty="0"/>
          </a:p>
          <a:p>
            <a:pPr marL="457200" lvl="0" indent="-431800" algn="l" rtl="0">
              <a:lnSpc>
                <a:spcPct val="115000"/>
              </a:lnSpc>
              <a:spcBef>
                <a:spcPts val="0"/>
              </a:spcBef>
              <a:spcAft>
                <a:spcPts val="0"/>
              </a:spcAft>
              <a:buSzPts val="3200"/>
              <a:buChar char="■"/>
            </a:pPr>
            <a:r>
              <a:rPr lang="de" sz="3200" dirty="0"/>
              <a:t>Positioning it as “new kind of OpenID”</a:t>
            </a:r>
            <a:endParaRPr sz="3200" dirty="0"/>
          </a:p>
          <a:p>
            <a:pPr marL="457200" lvl="0" indent="-431800" algn="l" rtl="0">
              <a:lnSpc>
                <a:spcPct val="115000"/>
              </a:lnSpc>
              <a:spcBef>
                <a:spcPts val="0"/>
              </a:spcBef>
              <a:spcAft>
                <a:spcPts val="0"/>
              </a:spcAft>
              <a:buSzPts val="3200"/>
              <a:buChar char="■"/>
            </a:pPr>
            <a:r>
              <a:rPr lang="de" sz="3200" dirty="0"/>
              <a:t>Conducted comprehensive security threat analysis </a:t>
            </a:r>
            <a:endParaRPr sz="3200" dirty="0"/>
          </a:p>
          <a:p>
            <a:pPr marL="457200" lvl="0" indent="-431800" algn="l" rtl="0">
              <a:lnSpc>
                <a:spcPct val="115000"/>
              </a:lnSpc>
              <a:spcBef>
                <a:spcPts val="0"/>
              </a:spcBef>
              <a:spcAft>
                <a:spcPts val="0"/>
              </a:spcAft>
              <a:buSzPts val="3200"/>
              <a:buChar char="■"/>
            </a:pPr>
            <a:r>
              <a:rPr lang="de" sz="3200" dirty="0"/>
              <a:t>Conformance Test (1st revision)</a:t>
            </a:r>
            <a:endParaRPr sz="3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18677bbd316_0_6"/>
          <p:cNvSpPr txBox="1">
            <a:spLocks noGrp="1"/>
          </p:cNvSpPr>
          <p:nvPr>
            <p:ph type="title"/>
          </p:nvPr>
        </p:nvSpPr>
        <p:spPr>
          <a:xfrm>
            <a:off x="281528" y="303214"/>
            <a:ext cx="11628900" cy="557100"/>
          </a:xfrm>
          <a:prstGeom prst="rect">
            <a:avLst/>
          </a:prstGeom>
        </p:spPr>
        <p:txBody>
          <a:bodyPr spcFirstLastPara="1" wrap="square" lIns="0" tIns="0" rIns="0" bIns="43150" anchor="b" anchorCtr="0">
            <a:noAutofit/>
          </a:bodyPr>
          <a:lstStyle/>
          <a:p>
            <a:pPr marL="0" lvl="0" indent="0" algn="l" rtl="0">
              <a:spcBef>
                <a:spcPts val="0"/>
              </a:spcBef>
              <a:spcAft>
                <a:spcPts val="0"/>
              </a:spcAft>
              <a:buNone/>
            </a:pPr>
            <a:r>
              <a:rPr lang="de" dirty="0"/>
              <a:t>OpenID for Verifiable Credential Issuance</a:t>
            </a:r>
            <a:endParaRPr dirty="0"/>
          </a:p>
        </p:txBody>
      </p:sp>
      <p:sp>
        <p:nvSpPr>
          <p:cNvPr id="114" name="Google Shape;114;g18677bbd316_0_6"/>
          <p:cNvSpPr txBox="1">
            <a:spLocks noGrp="1"/>
          </p:cNvSpPr>
          <p:nvPr>
            <p:ph type="body" idx="1"/>
          </p:nvPr>
        </p:nvSpPr>
        <p:spPr>
          <a:xfrm>
            <a:off x="281526" y="1000125"/>
            <a:ext cx="8760600" cy="5457900"/>
          </a:xfrm>
          <a:prstGeom prst="rect">
            <a:avLst/>
          </a:prstGeom>
        </p:spPr>
        <p:txBody>
          <a:bodyPr spcFirstLastPara="1" wrap="square" lIns="88375" tIns="43150" rIns="88375" bIns="43150" anchor="t" anchorCtr="0">
            <a:noAutofit/>
          </a:bodyPr>
          <a:lstStyle/>
          <a:p>
            <a:pPr marL="914400" lvl="1" indent="-431800" algn="l" rtl="0">
              <a:lnSpc>
                <a:spcPct val="115000"/>
              </a:lnSpc>
              <a:spcBef>
                <a:spcPts val="0"/>
              </a:spcBef>
              <a:spcAft>
                <a:spcPts val="0"/>
              </a:spcAft>
              <a:buSzPts val="3200"/>
              <a:buChar char="●"/>
            </a:pPr>
            <a:r>
              <a:rPr lang="de" sz="3200" dirty="0"/>
              <a:t>Pre-authorized code flow</a:t>
            </a:r>
            <a:endParaRPr sz="3200" dirty="0"/>
          </a:p>
          <a:p>
            <a:pPr marL="914400" lvl="1" indent="-431800" algn="l" rtl="0">
              <a:lnSpc>
                <a:spcPct val="115000"/>
              </a:lnSpc>
              <a:spcBef>
                <a:spcPts val="0"/>
              </a:spcBef>
              <a:spcAft>
                <a:spcPts val="0"/>
              </a:spcAft>
              <a:buSzPts val="3200"/>
              <a:buChar char="●"/>
            </a:pPr>
            <a:r>
              <a:rPr lang="de" sz="3200" dirty="0"/>
              <a:t>Changed base protocol to OAuth 2.0</a:t>
            </a:r>
            <a:endParaRPr sz="3200" dirty="0"/>
          </a:p>
          <a:p>
            <a:pPr marL="914400" lvl="1" indent="-431800" algn="l" rtl="0">
              <a:lnSpc>
                <a:spcPct val="115000"/>
              </a:lnSpc>
              <a:spcBef>
                <a:spcPts val="0"/>
              </a:spcBef>
              <a:spcAft>
                <a:spcPts val="0"/>
              </a:spcAft>
              <a:buSzPts val="3200"/>
              <a:buChar char="●"/>
            </a:pPr>
            <a:r>
              <a:rPr lang="de" sz="3200" dirty="0"/>
              <a:t>Improved Credential type identification (flexible yet format native) </a:t>
            </a:r>
            <a:endParaRPr sz="3200" dirty="0"/>
          </a:p>
          <a:p>
            <a:pPr marL="914400" lvl="1" indent="-431800" algn="l" rtl="0">
              <a:lnSpc>
                <a:spcPct val="115000"/>
              </a:lnSpc>
              <a:spcBef>
                <a:spcPts val="0"/>
              </a:spcBef>
              <a:spcAft>
                <a:spcPts val="0"/>
              </a:spcAft>
              <a:buSzPts val="3200"/>
              <a:buChar char="●"/>
            </a:pPr>
            <a:r>
              <a:rPr lang="de" sz="3200" dirty="0"/>
              <a:t>Added issuer/credential metadata</a:t>
            </a:r>
            <a:endParaRPr sz="3200" dirty="0"/>
          </a:p>
          <a:p>
            <a:pPr marL="914400" lvl="1" indent="-431800" algn="l" rtl="0">
              <a:lnSpc>
                <a:spcPct val="115000"/>
              </a:lnSpc>
              <a:spcBef>
                <a:spcPts val="0"/>
              </a:spcBef>
              <a:spcAft>
                <a:spcPts val="0"/>
              </a:spcAft>
              <a:buSzPts val="3200"/>
              <a:buChar char="●"/>
            </a:pPr>
            <a:r>
              <a:rPr lang="de" sz="3200" dirty="0"/>
              <a:t>Batch credential issuance</a:t>
            </a:r>
            <a:endParaRPr sz="3200" dirty="0"/>
          </a:p>
          <a:p>
            <a:pPr marL="914400" lvl="1" indent="-431800" algn="l" rtl="0">
              <a:lnSpc>
                <a:spcPct val="115000"/>
              </a:lnSpc>
              <a:spcBef>
                <a:spcPts val="0"/>
              </a:spcBef>
              <a:spcAft>
                <a:spcPts val="0"/>
              </a:spcAft>
              <a:buSzPts val="3200"/>
              <a:buChar char="●"/>
            </a:pPr>
            <a:r>
              <a:rPr lang="de" sz="3200" dirty="0"/>
              <a:t>Enabled protocol for high level security credential issuance</a:t>
            </a:r>
            <a:endParaRPr sz="3200" dirty="0"/>
          </a:p>
          <a:p>
            <a:pPr marL="0" lvl="0" indent="0" algn="l" rtl="0">
              <a:spcBef>
                <a:spcPts val="667"/>
              </a:spcBef>
              <a:spcAft>
                <a:spcPts val="0"/>
              </a:spcAft>
              <a:buNone/>
            </a:pPr>
            <a:endParaRPr dirty="0"/>
          </a:p>
        </p:txBody>
      </p:sp>
      <p:sp>
        <p:nvSpPr>
          <p:cNvPr id="115" name="Google Shape;115;g18677bbd316_0_6"/>
          <p:cNvSpPr txBox="1"/>
          <p:nvPr/>
        </p:nvSpPr>
        <p:spPr>
          <a:xfrm>
            <a:off x="8737300" y="3506975"/>
            <a:ext cx="3548700" cy="2031900"/>
          </a:xfrm>
          <a:prstGeom prst="rect">
            <a:avLst/>
          </a:prstGeom>
          <a:solidFill>
            <a:schemeClr val="lt1"/>
          </a:solid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"format": "</a:t>
            </a:r>
            <a:r>
              <a:rPr kumimoji="0" lang="de" sz="1000" b="1"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mso_mdoc</a:t>
            </a: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r>
              <a:rPr kumimoji="0" lang="de" sz="1000" b="1"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"doctype": "org.iso.18013.5.1.mDL",</a:t>
            </a:r>
            <a:endParaRPr kumimoji="0" sz="1000" b="1"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"claims":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"org.iso.18013.5.1":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"given_name":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"last_name":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"birth_date":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139700" marR="139700" lvl="0" indent="0" algn="l" defTabSz="914400" rtl="0" eaLnBrk="1" fontAlgn="auto" latinLnBrk="0" hangingPunct="1">
              <a:lnSpc>
                <a:spcPct val="112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p:txBody>
      </p:sp>
      <p:sp>
        <p:nvSpPr>
          <p:cNvPr id="116" name="Google Shape;116;g18677bbd316_0_6"/>
          <p:cNvSpPr txBox="1"/>
          <p:nvPr/>
        </p:nvSpPr>
        <p:spPr>
          <a:xfrm>
            <a:off x="8797575" y="1090750"/>
            <a:ext cx="3455400" cy="2185800"/>
          </a:xfrm>
          <a:prstGeom prst="rect">
            <a:avLst/>
          </a:prstGeom>
          <a:solidFill>
            <a:schemeClr val="lt1"/>
          </a:solid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"format": "</a:t>
            </a:r>
            <a:r>
              <a:rPr kumimoji="0" lang="de" sz="1000" b="1"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jwt_vc_json</a:t>
            </a: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r>
              <a:rPr kumimoji="0" lang="de"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rPr>
              <a:t>"types": [</a:t>
            </a:r>
            <a:endParaRPr kumimoji="0"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rPr>
              <a:t>      "VerifiableCredential",</a:t>
            </a:r>
            <a:endParaRPr kumimoji="0"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rPr>
              <a:t>      "UniversityDegreeCredential"</a:t>
            </a:r>
            <a:endParaRPr kumimoji="0"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rPr>
              <a:t>   ],</a:t>
            </a:r>
            <a:endParaRPr kumimoji="0" sz="1000" b="1" i="0" u="none" strike="noStrike" kern="0" cap="none" spc="0" normalizeH="0" baseline="0" noProof="0" dirty="0">
              <a:ln>
                <a:noFill/>
              </a:ln>
              <a:solidFill>
                <a:srgbClr val="222020"/>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"CredentialSubject":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"given_name":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"last_name":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"degree":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   ...</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a:p>
            <a:pPr marL="139700" marR="139700" lvl="0" indent="0" algn="l" defTabSz="914400" rtl="0" eaLnBrk="1" fontAlgn="auto" latinLnBrk="0" hangingPunct="1">
              <a:lnSpc>
                <a:spcPct val="112000"/>
              </a:lnSpc>
              <a:spcBef>
                <a:spcPts val="0"/>
              </a:spcBef>
              <a:spcAft>
                <a:spcPts val="0"/>
              </a:spcAft>
              <a:buClr>
                <a:srgbClr val="000000"/>
              </a:buClr>
              <a:buSzTx/>
              <a:buFont typeface="Arial"/>
              <a:buNone/>
              <a:tabLst/>
              <a:defRPr/>
            </a:pPr>
            <a:r>
              <a:rPr kumimoji="0" lang="de"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rPr>
              <a:t>}</a:t>
            </a:r>
            <a:endParaRPr kumimoji="0" sz="1000" b="0" i="0" u="none" strike="noStrike" kern="0" cap="none" spc="0" normalizeH="0" baseline="0" noProof="0" dirty="0">
              <a:ln>
                <a:noFill/>
              </a:ln>
              <a:solidFill>
                <a:srgbClr val="222222"/>
              </a:solidFill>
              <a:effectLst/>
              <a:highlight>
                <a:srgbClr val="FFFFFF"/>
              </a:highlight>
              <a:uLnTx/>
              <a:uFillTx/>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8677bbd316_0_27"/>
          <p:cNvSpPr txBox="1">
            <a:spLocks noGrp="1"/>
          </p:cNvSpPr>
          <p:nvPr>
            <p:ph type="title"/>
          </p:nvPr>
        </p:nvSpPr>
        <p:spPr>
          <a:xfrm>
            <a:off x="281528" y="303214"/>
            <a:ext cx="11628900" cy="557100"/>
          </a:xfrm>
          <a:prstGeom prst="rect">
            <a:avLst/>
          </a:prstGeom>
        </p:spPr>
        <p:txBody>
          <a:bodyPr spcFirstLastPara="1" wrap="square" lIns="0" tIns="0" rIns="0" bIns="43150" anchor="b" anchorCtr="0">
            <a:noAutofit/>
          </a:bodyPr>
          <a:lstStyle/>
          <a:p>
            <a:pPr marL="0" lvl="0" indent="0" algn="l" rtl="0">
              <a:spcBef>
                <a:spcPts val="0"/>
              </a:spcBef>
              <a:spcAft>
                <a:spcPts val="0"/>
              </a:spcAft>
              <a:buNone/>
            </a:pPr>
            <a:r>
              <a:rPr lang="de" dirty="0"/>
              <a:t>OpenID 4 Verifiable Presentations</a:t>
            </a:r>
            <a:endParaRPr dirty="0"/>
          </a:p>
        </p:txBody>
      </p:sp>
      <p:sp>
        <p:nvSpPr>
          <p:cNvPr id="123" name="Google Shape;123;g18677bbd316_0_27"/>
          <p:cNvSpPr txBox="1">
            <a:spLocks noGrp="1"/>
          </p:cNvSpPr>
          <p:nvPr>
            <p:ph type="body" idx="1"/>
          </p:nvPr>
        </p:nvSpPr>
        <p:spPr>
          <a:xfrm>
            <a:off x="281528" y="1000125"/>
            <a:ext cx="11628900" cy="5457900"/>
          </a:xfrm>
          <a:prstGeom prst="rect">
            <a:avLst/>
          </a:prstGeom>
        </p:spPr>
        <p:txBody>
          <a:bodyPr spcFirstLastPara="1" wrap="square" lIns="88375" tIns="43150" rIns="88375" bIns="43150" anchor="t" anchorCtr="0">
            <a:noAutofit/>
          </a:bodyPr>
          <a:lstStyle/>
          <a:p>
            <a:pPr marL="914400" lvl="1" indent="-431800" algn="l" rtl="0">
              <a:lnSpc>
                <a:spcPct val="115000"/>
              </a:lnSpc>
              <a:spcBef>
                <a:spcPts val="0"/>
              </a:spcBef>
              <a:spcAft>
                <a:spcPts val="0"/>
              </a:spcAft>
              <a:buSzPts val="3200"/>
              <a:buChar char="●"/>
            </a:pPr>
            <a:r>
              <a:rPr lang="de" sz="3200" dirty="0"/>
              <a:t>Changed base protocol to OAuth 2.0</a:t>
            </a:r>
            <a:endParaRPr sz="3200" dirty="0"/>
          </a:p>
          <a:p>
            <a:pPr marL="914400" lvl="1" indent="-431800" algn="l" rtl="0">
              <a:lnSpc>
                <a:spcPct val="115000"/>
              </a:lnSpc>
              <a:spcBef>
                <a:spcPts val="0"/>
              </a:spcBef>
              <a:spcAft>
                <a:spcPts val="0"/>
              </a:spcAft>
              <a:buSzPts val="3200"/>
              <a:buChar char="●"/>
            </a:pPr>
            <a:r>
              <a:rPr lang="de" sz="3200" dirty="0"/>
              <a:t>Replaced “claims” parameter by following options:</a:t>
            </a:r>
            <a:endParaRPr sz="3200" dirty="0"/>
          </a:p>
          <a:p>
            <a:pPr marL="1371600" lvl="2" indent="-431800" algn="l" rtl="0">
              <a:lnSpc>
                <a:spcPct val="115000"/>
              </a:lnSpc>
              <a:spcBef>
                <a:spcPts val="0"/>
              </a:spcBef>
              <a:spcAft>
                <a:spcPts val="0"/>
              </a:spcAft>
              <a:buSzPts val="3200"/>
              <a:buChar char="▪"/>
            </a:pPr>
            <a:r>
              <a:rPr lang="de" sz="3200" dirty="0"/>
              <a:t>scope (definition left to spec or deployment)</a:t>
            </a:r>
            <a:endParaRPr sz="3200" dirty="0"/>
          </a:p>
          <a:p>
            <a:pPr marL="1371600" lvl="2" indent="-431800" algn="l" rtl="0">
              <a:lnSpc>
                <a:spcPct val="115000"/>
              </a:lnSpc>
              <a:spcBef>
                <a:spcPts val="0"/>
              </a:spcBef>
              <a:spcAft>
                <a:spcPts val="0"/>
              </a:spcAft>
              <a:buSzPts val="3200"/>
              <a:buChar char="▪"/>
            </a:pPr>
            <a:r>
              <a:rPr lang="de" sz="3200" dirty="0"/>
              <a:t>presentation definition (by value or by reference)</a:t>
            </a:r>
            <a:endParaRPr sz="3200" dirty="0"/>
          </a:p>
          <a:p>
            <a:pPr marL="914400" lvl="1" indent="-431800" algn="l" rtl="0">
              <a:lnSpc>
                <a:spcPct val="115000"/>
              </a:lnSpc>
              <a:spcBef>
                <a:spcPts val="0"/>
              </a:spcBef>
              <a:spcAft>
                <a:spcPts val="0"/>
              </a:spcAft>
              <a:buSzPts val="3200"/>
              <a:buChar char="●"/>
            </a:pPr>
            <a:r>
              <a:rPr lang="de" sz="3200" dirty="0"/>
              <a:t>Started to move SIOP v2 pieces to make OpenID4VPs self-contained</a:t>
            </a:r>
            <a:endParaRPr sz="3200" dirty="0"/>
          </a:p>
          <a:p>
            <a:pPr marL="1371600" lvl="2" indent="-431800" algn="l" rtl="0">
              <a:lnSpc>
                <a:spcPct val="115000"/>
              </a:lnSpc>
              <a:spcBef>
                <a:spcPts val="0"/>
              </a:spcBef>
              <a:spcAft>
                <a:spcPts val="0"/>
              </a:spcAft>
              <a:buSzPts val="3200"/>
              <a:buChar char="▪"/>
            </a:pPr>
            <a:r>
              <a:rPr lang="de" sz="3200" dirty="0"/>
              <a:t>cross device flow</a:t>
            </a:r>
            <a:endParaRPr sz="3200" dirty="0"/>
          </a:p>
          <a:p>
            <a:pPr marL="1371600" lvl="2" indent="-431800" algn="l" rtl="0">
              <a:lnSpc>
                <a:spcPct val="115000"/>
              </a:lnSpc>
              <a:spcBef>
                <a:spcPts val="0"/>
              </a:spcBef>
              <a:spcAft>
                <a:spcPts val="0"/>
              </a:spcAft>
              <a:buSzPts val="3200"/>
              <a:buChar char="▪"/>
            </a:pPr>
            <a:r>
              <a:rPr lang="de" sz="3200" dirty="0"/>
              <a:t>client metadata</a:t>
            </a:r>
            <a:endParaRPr sz="3200" dirty="0"/>
          </a:p>
          <a:p>
            <a:pPr marL="0" lvl="0" indent="0" algn="l" rtl="0">
              <a:spcBef>
                <a:spcPts val="667"/>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Introduction</a:t>
            </a:r>
            <a:endParaRPr dirty="0"/>
          </a:p>
        </p:txBody>
      </p:sp>
      <p:sp>
        <p:nvSpPr>
          <p:cNvPr id="129" name="Google Shape;1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t>Scope &amp; Terminology</a:t>
            </a: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8a3d1f150c_0_0"/>
          <p:cNvSpPr txBox="1">
            <a:spLocks noGrp="1"/>
          </p:cNvSpPr>
          <p:nvPr>
            <p:ph type="title"/>
          </p:nvPr>
        </p:nvSpPr>
        <p:spPr>
          <a:xfrm>
            <a:off x="281528" y="303214"/>
            <a:ext cx="11628900" cy="557100"/>
          </a:xfrm>
          <a:prstGeom prst="rect">
            <a:avLst/>
          </a:prstGeom>
        </p:spPr>
        <p:txBody>
          <a:bodyPr spcFirstLastPara="1" wrap="square" lIns="0" tIns="0" rIns="0" bIns="43150" anchor="b" anchorCtr="0">
            <a:noAutofit/>
          </a:bodyPr>
          <a:lstStyle/>
          <a:p>
            <a:pPr marL="0" lvl="0" indent="0" algn="l" rtl="0">
              <a:spcBef>
                <a:spcPts val="0"/>
              </a:spcBef>
              <a:spcAft>
                <a:spcPts val="0"/>
              </a:spcAft>
              <a:buNone/>
            </a:pPr>
            <a:r>
              <a:rPr lang="de" dirty="0"/>
              <a:t>Other standards bodies &amp; government activities</a:t>
            </a:r>
            <a:endParaRPr dirty="0"/>
          </a:p>
        </p:txBody>
      </p:sp>
      <p:sp>
        <p:nvSpPr>
          <p:cNvPr id="130" name="Google Shape;130;g18a3d1f150c_0_0"/>
          <p:cNvSpPr txBox="1">
            <a:spLocks noGrp="1"/>
          </p:cNvSpPr>
          <p:nvPr>
            <p:ph type="body" idx="1"/>
          </p:nvPr>
        </p:nvSpPr>
        <p:spPr>
          <a:xfrm>
            <a:off x="281525" y="1000125"/>
            <a:ext cx="8915700" cy="5457900"/>
          </a:xfrm>
          <a:prstGeom prst="rect">
            <a:avLst/>
          </a:prstGeom>
        </p:spPr>
        <p:txBody>
          <a:bodyPr spcFirstLastPara="1" wrap="square" lIns="88375" tIns="43150" rIns="88375" bIns="43150" anchor="t" anchorCtr="0">
            <a:noAutofit/>
          </a:bodyPr>
          <a:lstStyle/>
          <a:p>
            <a:pPr marL="457200" lvl="0" indent="-431800" algn="l" rtl="0">
              <a:lnSpc>
                <a:spcPct val="115000"/>
              </a:lnSpc>
              <a:spcBef>
                <a:spcPts val="0"/>
              </a:spcBef>
              <a:spcAft>
                <a:spcPts val="0"/>
              </a:spcAft>
              <a:buSzPts val="3200"/>
              <a:buChar char="■"/>
            </a:pPr>
            <a:r>
              <a:rPr lang="de" sz="3200" dirty="0"/>
              <a:t>Incorporated OpenID4VCs into ISO drafts (18013-7/mDL &amp; 23220-3&amp;4/eID)</a:t>
            </a:r>
            <a:endParaRPr sz="3200" dirty="0"/>
          </a:p>
          <a:p>
            <a:pPr marL="457200" lvl="0" indent="-431800" algn="l" rtl="0">
              <a:lnSpc>
                <a:spcPct val="115000"/>
              </a:lnSpc>
              <a:spcBef>
                <a:spcPts val="0"/>
              </a:spcBef>
              <a:spcAft>
                <a:spcPts val="0"/>
              </a:spcAft>
              <a:buSzPts val="3200"/>
              <a:buChar char="■"/>
            </a:pPr>
            <a:r>
              <a:rPr lang="de" sz="3200" dirty="0"/>
              <a:t>The European Blockchain Services Infrastructure (EBSI) adopted OpenID4VCs</a:t>
            </a:r>
            <a:endParaRPr sz="3200" dirty="0"/>
          </a:p>
          <a:p>
            <a:pPr marL="457200" lvl="0" indent="-431800" algn="l" rtl="0">
              <a:lnSpc>
                <a:spcPct val="115000"/>
              </a:lnSpc>
              <a:spcBef>
                <a:spcPts val="0"/>
              </a:spcBef>
              <a:spcAft>
                <a:spcPts val="0"/>
              </a:spcAft>
              <a:buSzPts val="3200"/>
              <a:buChar char="■"/>
            </a:pPr>
            <a:r>
              <a:rPr lang="de" sz="3200" dirty="0"/>
              <a:t>EU eIDAS v2</a:t>
            </a:r>
            <a:endParaRPr sz="3200" dirty="0"/>
          </a:p>
          <a:p>
            <a:pPr marL="914400" lvl="1" indent="-431800" algn="l" rtl="0">
              <a:lnSpc>
                <a:spcPct val="115000"/>
              </a:lnSpc>
              <a:spcBef>
                <a:spcPts val="0"/>
              </a:spcBef>
              <a:spcAft>
                <a:spcPts val="0"/>
              </a:spcAft>
              <a:buSzPts val="3200"/>
              <a:buChar char="●"/>
            </a:pPr>
            <a:r>
              <a:rPr lang="de" sz="3200" dirty="0"/>
              <a:t>Presented to EU eIDAS expert group</a:t>
            </a:r>
            <a:endParaRPr sz="3200" dirty="0"/>
          </a:p>
          <a:p>
            <a:pPr marL="914400" lvl="1" indent="-431800" algn="l" rtl="0">
              <a:lnSpc>
                <a:spcPct val="115000"/>
              </a:lnSpc>
              <a:spcBef>
                <a:spcPts val="0"/>
              </a:spcBef>
              <a:spcAft>
                <a:spcPts val="0"/>
              </a:spcAft>
              <a:buSzPts val="3200"/>
              <a:buChar char="●"/>
            </a:pPr>
            <a:r>
              <a:rPr lang="de" sz="3200" dirty="0"/>
              <a:t>OpenID4VCs was added to short list</a:t>
            </a:r>
            <a:endParaRPr sz="3200" dirty="0"/>
          </a:p>
          <a:p>
            <a:pPr marL="457200" lvl="0" indent="-431800" algn="l" rtl="0">
              <a:lnSpc>
                <a:spcPct val="115000"/>
              </a:lnSpc>
              <a:spcBef>
                <a:spcPts val="0"/>
              </a:spcBef>
              <a:spcAft>
                <a:spcPts val="0"/>
              </a:spcAft>
              <a:buSzPts val="3200"/>
              <a:buChar char="■"/>
            </a:pPr>
            <a:r>
              <a:rPr lang="de" sz="3200" dirty="0"/>
              <a:t>Established liaison with ETSi  </a:t>
            </a:r>
            <a:endParaRPr sz="3200" dirty="0"/>
          </a:p>
          <a:p>
            <a:pPr marL="0" lvl="0" indent="0" algn="l" rtl="0">
              <a:spcBef>
                <a:spcPts val="667"/>
              </a:spcBef>
              <a:spcAft>
                <a:spcPts val="0"/>
              </a:spcAft>
              <a:buNone/>
            </a:pPr>
            <a:endParaRPr dirty="0"/>
          </a:p>
        </p:txBody>
      </p:sp>
      <p:pic>
        <p:nvPicPr>
          <p:cNvPr id="131" name="Google Shape;131;g18a3d1f150c_0_0"/>
          <p:cNvPicPr preferRelativeResize="0"/>
          <p:nvPr/>
        </p:nvPicPr>
        <p:blipFill rotWithShape="1">
          <a:blip r:embed="rId3">
            <a:alphaModFix/>
          </a:blip>
          <a:srcRect/>
          <a:stretch/>
        </p:blipFill>
        <p:spPr>
          <a:xfrm>
            <a:off x="9755950" y="1000131"/>
            <a:ext cx="1048200" cy="1048200"/>
          </a:xfrm>
          <a:prstGeom prst="rect">
            <a:avLst/>
          </a:prstGeom>
          <a:noFill/>
          <a:ln>
            <a:noFill/>
          </a:ln>
        </p:spPr>
      </p:pic>
      <p:pic>
        <p:nvPicPr>
          <p:cNvPr id="132" name="Google Shape;132;g18a3d1f150c_0_0"/>
          <p:cNvPicPr preferRelativeResize="0"/>
          <p:nvPr/>
        </p:nvPicPr>
        <p:blipFill rotWithShape="1">
          <a:blip r:embed="rId4">
            <a:alphaModFix/>
          </a:blip>
          <a:srcRect/>
          <a:stretch/>
        </p:blipFill>
        <p:spPr>
          <a:xfrm>
            <a:off x="9098950" y="4855269"/>
            <a:ext cx="2362200" cy="1038225"/>
          </a:xfrm>
          <a:prstGeom prst="rect">
            <a:avLst/>
          </a:prstGeom>
          <a:noFill/>
          <a:ln>
            <a:noFill/>
          </a:ln>
        </p:spPr>
      </p:pic>
      <p:pic>
        <p:nvPicPr>
          <p:cNvPr id="133" name="Google Shape;133;g18a3d1f150c_0_0"/>
          <p:cNvPicPr preferRelativeResize="0"/>
          <p:nvPr/>
        </p:nvPicPr>
        <p:blipFill>
          <a:blip r:embed="rId5">
            <a:alphaModFix/>
          </a:blip>
          <a:stretch>
            <a:fillRect/>
          </a:stretch>
        </p:blipFill>
        <p:spPr>
          <a:xfrm>
            <a:off x="9875238" y="3509394"/>
            <a:ext cx="809625" cy="1190625"/>
          </a:xfrm>
          <a:prstGeom prst="rect">
            <a:avLst/>
          </a:prstGeom>
          <a:noFill/>
          <a:ln>
            <a:noFill/>
          </a:ln>
        </p:spPr>
      </p:pic>
      <p:pic>
        <p:nvPicPr>
          <p:cNvPr id="134" name="Google Shape;134;g18a3d1f150c_0_0"/>
          <p:cNvPicPr preferRelativeResize="0"/>
          <p:nvPr/>
        </p:nvPicPr>
        <p:blipFill>
          <a:blip r:embed="rId6">
            <a:alphaModFix/>
          </a:blip>
          <a:stretch>
            <a:fillRect/>
          </a:stretch>
        </p:blipFill>
        <p:spPr>
          <a:xfrm>
            <a:off x="9185412" y="2281150"/>
            <a:ext cx="2189275" cy="830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8677bbd316_0_0"/>
          <p:cNvSpPr txBox="1">
            <a:spLocks noGrp="1"/>
          </p:cNvSpPr>
          <p:nvPr>
            <p:ph type="title"/>
          </p:nvPr>
        </p:nvSpPr>
        <p:spPr>
          <a:xfrm>
            <a:off x="281528" y="303214"/>
            <a:ext cx="11628900" cy="557100"/>
          </a:xfrm>
          <a:prstGeom prst="rect">
            <a:avLst/>
          </a:prstGeom>
        </p:spPr>
        <p:txBody>
          <a:bodyPr spcFirstLastPara="1" wrap="square" lIns="0" tIns="0" rIns="0" bIns="43150" anchor="b" anchorCtr="0">
            <a:noAutofit/>
          </a:bodyPr>
          <a:lstStyle/>
          <a:p>
            <a:pPr marL="0" lvl="0" indent="0" algn="l" rtl="0">
              <a:spcBef>
                <a:spcPts val="0"/>
              </a:spcBef>
              <a:spcAft>
                <a:spcPts val="0"/>
              </a:spcAft>
              <a:buNone/>
            </a:pPr>
            <a:r>
              <a:rPr lang="de" dirty="0"/>
              <a:t>Implementers</a:t>
            </a:r>
            <a:endParaRPr dirty="0"/>
          </a:p>
        </p:txBody>
      </p:sp>
      <p:sp>
        <p:nvSpPr>
          <p:cNvPr id="141" name="Google Shape;141;g18677bbd316_0_0"/>
          <p:cNvSpPr txBox="1">
            <a:spLocks noGrp="1"/>
          </p:cNvSpPr>
          <p:nvPr>
            <p:ph type="body" idx="1"/>
          </p:nvPr>
        </p:nvSpPr>
        <p:spPr>
          <a:xfrm>
            <a:off x="281528" y="1000125"/>
            <a:ext cx="11628900" cy="5457900"/>
          </a:xfrm>
          <a:prstGeom prst="rect">
            <a:avLst/>
          </a:prstGeom>
        </p:spPr>
        <p:txBody>
          <a:bodyPr spcFirstLastPara="1" wrap="square" lIns="88375" tIns="43150" rIns="88375" bIns="43150" anchor="t" anchorCtr="0">
            <a:noAutofit/>
          </a:bodyPr>
          <a:lstStyle/>
          <a:p>
            <a:pPr marL="457200" lvl="0" indent="-431800" algn="l" rtl="0">
              <a:lnSpc>
                <a:spcPct val="115000"/>
              </a:lnSpc>
              <a:spcBef>
                <a:spcPts val="0"/>
              </a:spcBef>
              <a:spcAft>
                <a:spcPts val="0"/>
              </a:spcAft>
              <a:buSzPts val="3200"/>
              <a:buChar char="■"/>
            </a:pPr>
            <a:r>
              <a:rPr lang="de" sz="3200" dirty="0"/>
              <a:t>Finnish ID, CA DMV, Microsoft, Mattr, IDunion, walt.id &amp; yes.com &amp; BCDiploma (eSSIF-Lab), Talao.io, Workday, Ping Identity, Trinsic/Dentity (incl. Auth0 plugin), Convergence.Tech, Sphereon, Gimly, CAS Software AG, Verimi/Deutsche Telekom, …</a:t>
            </a:r>
            <a:endParaRPr sz="3200" dirty="0"/>
          </a:p>
          <a:p>
            <a:pPr marL="609462" lvl="0" indent="-355486" algn="l" rtl="0">
              <a:lnSpc>
                <a:spcPct val="115000"/>
              </a:lnSpc>
              <a:spcBef>
                <a:spcPts val="0"/>
              </a:spcBef>
              <a:spcAft>
                <a:spcPts val="0"/>
              </a:spcAft>
              <a:buClr>
                <a:srgbClr val="595959"/>
              </a:buClr>
              <a:buSzPts val="2400"/>
              <a:buFont typeface="Arial"/>
              <a:buNone/>
            </a:pPr>
            <a:endParaRPr sz="3200" dirty="0"/>
          </a:p>
          <a:p>
            <a:pPr marL="0" lvl="0" indent="0" algn="l" rtl="0">
              <a:spcBef>
                <a:spcPts val="667"/>
              </a:spcBef>
              <a:spcAft>
                <a:spcPts val="0"/>
              </a:spcAft>
              <a:buNone/>
            </a:pPr>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
          <p:cNvSpPr txBox="1">
            <a:spLocks noGrp="1"/>
          </p:cNvSpPr>
          <p:nvPr>
            <p:ph type="title"/>
          </p:nvPr>
        </p:nvSpPr>
        <p:spPr>
          <a:xfrm>
            <a:off x="281528" y="303214"/>
            <a:ext cx="11628800" cy="557200"/>
          </a:xfrm>
          <a:prstGeom prst="rect">
            <a:avLst/>
          </a:prstGeom>
          <a:noFill/>
          <a:ln>
            <a:noFill/>
          </a:ln>
        </p:spPr>
        <p:txBody>
          <a:bodyPr spcFirstLastPara="1" wrap="square" lIns="0" tIns="0" rIns="0" bIns="43150" anchor="b" anchorCtr="0">
            <a:noAutofit/>
          </a:bodyPr>
          <a:lstStyle/>
          <a:p>
            <a:pPr marL="0" lvl="0" indent="0" algn="l" rtl="0">
              <a:lnSpc>
                <a:spcPct val="110000"/>
              </a:lnSpc>
              <a:spcBef>
                <a:spcPts val="0"/>
              </a:spcBef>
              <a:spcAft>
                <a:spcPts val="0"/>
              </a:spcAft>
              <a:buClr>
                <a:schemeClr val="accent1"/>
              </a:buClr>
              <a:buSzPts val="1100"/>
              <a:buFont typeface="Arial"/>
              <a:buNone/>
            </a:pPr>
            <a:r>
              <a:rPr lang="de" dirty="0"/>
              <a:t>Working Group Issues to be Addressed</a:t>
            </a:r>
            <a:endParaRPr dirty="0"/>
          </a:p>
        </p:txBody>
      </p:sp>
      <p:sp>
        <p:nvSpPr>
          <p:cNvPr id="147" name="Google Shape;147;p3"/>
          <p:cNvSpPr txBox="1">
            <a:spLocks noGrp="1"/>
          </p:cNvSpPr>
          <p:nvPr>
            <p:ph type="body" idx="1"/>
          </p:nvPr>
        </p:nvSpPr>
        <p:spPr>
          <a:xfrm>
            <a:off x="281528" y="1000125"/>
            <a:ext cx="11628800" cy="5458000"/>
          </a:xfrm>
          <a:prstGeom prst="rect">
            <a:avLst/>
          </a:prstGeom>
          <a:noFill/>
          <a:ln>
            <a:noFill/>
          </a:ln>
        </p:spPr>
        <p:txBody>
          <a:bodyPr spcFirstLastPara="1" wrap="square" lIns="88375" tIns="43150" rIns="88375" bIns="43150" anchor="t" anchorCtr="0">
            <a:noAutofit/>
          </a:bodyPr>
          <a:lstStyle/>
          <a:p>
            <a:pPr marL="457200" lvl="0" indent="-431800" algn="l" rtl="0">
              <a:lnSpc>
                <a:spcPct val="115000"/>
              </a:lnSpc>
              <a:spcBef>
                <a:spcPts val="0"/>
              </a:spcBef>
              <a:spcAft>
                <a:spcPts val="0"/>
              </a:spcAft>
              <a:buSzPts val="3200"/>
              <a:buChar char="■"/>
            </a:pPr>
            <a:r>
              <a:rPr lang="de" sz="3200" dirty="0"/>
              <a:t>More implementers feedback (preparing IDs for all spec)</a:t>
            </a:r>
            <a:endParaRPr sz="3200" dirty="0"/>
          </a:p>
          <a:p>
            <a:pPr marL="457200" lvl="0" indent="-431800" algn="l" rtl="0">
              <a:lnSpc>
                <a:spcPct val="115000"/>
              </a:lnSpc>
              <a:spcBef>
                <a:spcPts val="0"/>
              </a:spcBef>
              <a:spcAft>
                <a:spcPts val="0"/>
              </a:spcAft>
              <a:buSzPts val="3200"/>
              <a:buChar char="■"/>
            </a:pPr>
            <a:r>
              <a:rPr lang="de" sz="3200" dirty="0"/>
              <a:t>Overall trust model and security considerations draft</a:t>
            </a:r>
            <a:endParaRPr sz="3200" dirty="0"/>
          </a:p>
          <a:p>
            <a:pPr marL="457200" lvl="0" indent="-431800" algn="l" rtl="0">
              <a:lnSpc>
                <a:spcPct val="115000"/>
              </a:lnSpc>
              <a:spcBef>
                <a:spcPts val="0"/>
              </a:spcBef>
              <a:spcAft>
                <a:spcPts val="0"/>
              </a:spcAft>
              <a:buSzPts val="3200"/>
              <a:buChar char="■"/>
            </a:pPr>
            <a:r>
              <a:rPr lang="de" sz="3200" dirty="0"/>
              <a:t>Issuance: issuer metadata path &amp; file content, issuer identification by DID, anonymous &amp; externally managed clients</a:t>
            </a:r>
            <a:endParaRPr sz="3200" dirty="0"/>
          </a:p>
          <a:p>
            <a:pPr marL="457200" lvl="0" indent="-431800" algn="l" rtl="0">
              <a:lnSpc>
                <a:spcPct val="115000"/>
              </a:lnSpc>
              <a:spcBef>
                <a:spcPts val="0"/>
              </a:spcBef>
              <a:spcAft>
                <a:spcPts val="0"/>
              </a:spcAft>
              <a:buSzPts val="3200"/>
              <a:buChar char="■"/>
            </a:pPr>
            <a:r>
              <a:rPr lang="de" sz="3200" dirty="0"/>
              <a:t>Presentation: offline support (BLE), enhance cross device flow (redirect)</a:t>
            </a:r>
            <a:endParaRPr sz="3200" dirty="0"/>
          </a:p>
          <a:p>
            <a:pPr marL="457200" lvl="0" indent="-431800" algn="l" rtl="0">
              <a:lnSpc>
                <a:spcPct val="115000"/>
              </a:lnSpc>
              <a:spcBef>
                <a:spcPts val="0"/>
              </a:spcBef>
              <a:spcAft>
                <a:spcPts val="0"/>
              </a:spcAft>
              <a:buSzPts val="3200"/>
              <a:buChar char="■"/>
            </a:pPr>
            <a:r>
              <a:rPr lang="de" sz="3200" dirty="0"/>
              <a:t>Conformance Testing</a:t>
            </a:r>
            <a:endParaRPr sz="3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
          <p:cNvSpPr txBox="1">
            <a:spLocks noGrp="1"/>
          </p:cNvSpPr>
          <p:nvPr>
            <p:ph type="title"/>
          </p:nvPr>
        </p:nvSpPr>
        <p:spPr>
          <a:xfrm>
            <a:off x="281528" y="303214"/>
            <a:ext cx="11628800" cy="557200"/>
          </a:xfrm>
          <a:prstGeom prst="rect">
            <a:avLst/>
          </a:prstGeom>
          <a:noFill/>
          <a:ln>
            <a:noFill/>
          </a:ln>
        </p:spPr>
        <p:txBody>
          <a:bodyPr spcFirstLastPara="1" wrap="square" lIns="0" tIns="0" rIns="0" bIns="43150" anchor="b" anchorCtr="0">
            <a:noAutofit/>
          </a:bodyPr>
          <a:lstStyle/>
          <a:p>
            <a:pPr marL="0" lvl="0" indent="0" algn="l" rtl="0">
              <a:lnSpc>
                <a:spcPct val="110000"/>
              </a:lnSpc>
              <a:spcBef>
                <a:spcPts val="0"/>
              </a:spcBef>
              <a:spcAft>
                <a:spcPts val="0"/>
              </a:spcAft>
              <a:buClr>
                <a:schemeClr val="accent1"/>
              </a:buClr>
              <a:buSzPts val="1100"/>
              <a:buFont typeface="Arial"/>
              <a:buNone/>
            </a:pPr>
            <a:r>
              <a:rPr lang="de" dirty="0"/>
              <a:t>Working Group Opportunities</a:t>
            </a:r>
            <a:endParaRPr dirty="0"/>
          </a:p>
        </p:txBody>
      </p:sp>
      <p:sp>
        <p:nvSpPr>
          <p:cNvPr id="153" name="Google Shape;153;p4"/>
          <p:cNvSpPr txBox="1">
            <a:spLocks noGrp="1"/>
          </p:cNvSpPr>
          <p:nvPr>
            <p:ph type="body" idx="1"/>
          </p:nvPr>
        </p:nvSpPr>
        <p:spPr>
          <a:xfrm>
            <a:off x="281528" y="1000125"/>
            <a:ext cx="11628800" cy="5458000"/>
          </a:xfrm>
          <a:prstGeom prst="rect">
            <a:avLst/>
          </a:prstGeom>
          <a:noFill/>
          <a:ln>
            <a:noFill/>
          </a:ln>
        </p:spPr>
        <p:txBody>
          <a:bodyPr spcFirstLastPara="1" wrap="square" lIns="88375" tIns="43150" rIns="88375" bIns="43150" anchor="t" anchorCtr="0">
            <a:noAutofit/>
          </a:bodyPr>
          <a:lstStyle/>
          <a:p>
            <a:pPr marL="457200" lvl="0" indent="-431800" algn="l" rtl="0">
              <a:lnSpc>
                <a:spcPct val="115000"/>
              </a:lnSpc>
              <a:spcBef>
                <a:spcPts val="0"/>
              </a:spcBef>
              <a:spcAft>
                <a:spcPts val="0"/>
              </a:spcAft>
              <a:buSzPts val="3200"/>
              <a:buChar char="■"/>
            </a:pPr>
            <a:r>
              <a:rPr lang="de" sz="3200" dirty="0"/>
              <a:t>ISO adoption</a:t>
            </a:r>
            <a:endParaRPr sz="3200" dirty="0"/>
          </a:p>
          <a:p>
            <a:pPr marL="457200" lvl="0" indent="-431800" algn="l" rtl="0">
              <a:lnSpc>
                <a:spcPct val="115000"/>
              </a:lnSpc>
              <a:spcBef>
                <a:spcPts val="0"/>
              </a:spcBef>
              <a:spcAft>
                <a:spcPts val="0"/>
              </a:spcAft>
              <a:buSzPts val="3200"/>
              <a:buChar char="■"/>
            </a:pPr>
            <a:r>
              <a:rPr lang="de" sz="3200" dirty="0"/>
              <a:t>Adoption by EU for eIDAS</a:t>
            </a:r>
            <a:endParaRPr sz="3200" dirty="0"/>
          </a:p>
          <a:p>
            <a:pPr marL="457200" lvl="0" indent="-431800" algn="l" rtl="0">
              <a:lnSpc>
                <a:spcPct val="115000"/>
              </a:lnSpc>
              <a:spcBef>
                <a:spcPts val="0"/>
              </a:spcBef>
              <a:spcAft>
                <a:spcPts val="0"/>
              </a:spcAft>
              <a:buSzPts val="3200"/>
              <a:buChar char="■"/>
            </a:pPr>
            <a:r>
              <a:rPr lang="de" sz="3200" dirty="0"/>
              <a:t>Implementation in OWF context</a:t>
            </a:r>
            <a:endParaRPr sz="32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281528" y="303214"/>
            <a:ext cx="11628800" cy="557200"/>
          </a:xfrm>
          <a:prstGeom prst="rect">
            <a:avLst/>
          </a:prstGeom>
          <a:noFill/>
          <a:ln>
            <a:noFill/>
          </a:ln>
        </p:spPr>
        <p:txBody>
          <a:bodyPr spcFirstLastPara="1" wrap="square" lIns="0" tIns="0" rIns="0" bIns="43150" anchor="b" anchorCtr="0">
            <a:noAutofit/>
          </a:bodyPr>
          <a:lstStyle/>
          <a:p>
            <a:pPr marL="0" lvl="0" indent="0" algn="l" rtl="0">
              <a:lnSpc>
                <a:spcPct val="110000"/>
              </a:lnSpc>
              <a:spcBef>
                <a:spcPts val="0"/>
              </a:spcBef>
              <a:spcAft>
                <a:spcPts val="0"/>
              </a:spcAft>
              <a:buClr>
                <a:schemeClr val="accent1"/>
              </a:buClr>
              <a:buSzPts val="1100"/>
              <a:buFont typeface="Arial"/>
              <a:buNone/>
            </a:pPr>
            <a:r>
              <a:rPr lang="de" dirty="0"/>
              <a:t>What the WG Hopes to Accomplish at IIW This Week</a:t>
            </a:r>
            <a:endParaRPr dirty="0"/>
          </a:p>
        </p:txBody>
      </p:sp>
      <p:sp>
        <p:nvSpPr>
          <p:cNvPr id="159" name="Google Shape;159;p5"/>
          <p:cNvSpPr txBox="1">
            <a:spLocks noGrp="1"/>
          </p:cNvSpPr>
          <p:nvPr>
            <p:ph type="body" idx="1"/>
          </p:nvPr>
        </p:nvSpPr>
        <p:spPr>
          <a:xfrm>
            <a:off x="281528" y="1000125"/>
            <a:ext cx="11628800" cy="5458000"/>
          </a:xfrm>
          <a:prstGeom prst="rect">
            <a:avLst/>
          </a:prstGeom>
          <a:noFill/>
          <a:ln>
            <a:noFill/>
          </a:ln>
        </p:spPr>
        <p:txBody>
          <a:bodyPr spcFirstLastPara="1" wrap="square" lIns="88375" tIns="43150" rIns="88375" bIns="43150" anchor="t" anchorCtr="0">
            <a:noAutofit/>
          </a:bodyPr>
          <a:lstStyle/>
          <a:p>
            <a:pPr marL="457200" lvl="0" indent="-431800" algn="l" rtl="0">
              <a:lnSpc>
                <a:spcPct val="115000"/>
              </a:lnSpc>
              <a:spcBef>
                <a:spcPts val="0"/>
              </a:spcBef>
              <a:spcAft>
                <a:spcPts val="0"/>
              </a:spcAft>
              <a:buSzPts val="3200"/>
              <a:buChar char="■"/>
            </a:pPr>
            <a:r>
              <a:rPr lang="de" sz="3200" dirty="0"/>
              <a:t>Gathering implementers feedback</a:t>
            </a:r>
            <a:endParaRPr sz="3200" dirty="0"/>
          </a:p>
          <a:p>
            <a:pPr marL="457200" lvl="0" indent="-431800" algn="l" rtl="0">
              <a:lnSpc>
                <a:spcPct val="115000"/>
              </a:lnSpc>
              <a:spcBef>
                <a:spcPts val="0"/>
              </a:spcBef>
              <a:spcAft>
                <a:spcPts val="0"/>
              </a:spcAft>
              <a:buSzPts val="3200"/>
              <a:buChar char="■"/>
            </a:pPr>
            <a:r>
              <a:rPr lang="de" sz="3200" dirty="0"/>
              <a:t>Education on progress and feature set of OpenID 4 VCs</a:t>
            </a:r>
            <a:endParaRPr sz="32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853A7D-1EB3-504A-ADE5-0997F1BF50AF}"/>
              </a:ext>
            </a:extLst>
          </p:cNvPr>
          <p:cNvSpPr>
            <a:spLocks noGrp="1"/>
          </p:cNvSpPr>
          <p:nvPr>
            <p:ph idx="1"/>
          </p:nvPr>
        </p:nvSpPr>
        <p:spPr>
          <a:xfrm>
            <a:off x="2287835" y="2152127"/>
            <a:ext cx="8242449" cy="3346704"/>
          </a:xfrm>
        </p:spPr>
        <p:txBody>
          <a:bodyPr/>
          <a:lstStyle/>
          <a:p>
            <a:r>
              <a:rPr lang="en-US" sz="4800" dirty="0"/>
              <a:t>Thank you.</a:t>
            </a:r>
          </a:p>
        </p:txBody>
      </p:sp>
      <p:sp>
        <p:nvSpPr>
          <p:cNvPr id="6" name="TextBox 5">
            <a:extLst>
              <a:ext uri="{FF2B5EF4-FFF2-40B4-BE49-F238E27FC236}">
                <a16:creationId xmlns:a16="http://schemas.microsoft.com/office/drawing/2014/main" id="{1A6D1A47-9AA3-13CA-3B39-8CC8648FDB1C}"/>
              </a:ext>
            </a:extLst>
          </p:cNvPr>
          <p:cNvSpPr txBox="1"/>
          <p:nvPr/>
        </p:nvSpPr>
        <p:spPr>
          <a:xfrm>
            <a:off x="2655067" y="1623684"/>
            <a:ext cx="6411816" cy="1754326"/>
          </a:xfrm>
          <a:prstGeom prst="rect">
            <a:avLst/>
          </a:prstGeom>
          <a:noFill/>
        </p:spPr>
        <p:txBody>
          <a:bodyPr wrap="square">
            <a:spAutoFit/>
          </a:bodyPr>
          <a:lstStyle/>
          <a:p>
            <a:pPr lvl="2" algn="ctr">
              <a:buClr>
                <a:srgbClr val="F38019"/>
              </a:buClr>
              <a:defRPr/>
            </a:pPr>
            <a:r>
              <a:rPr lang="en-US" sz="2400" dirty="0">
                <a:solidFill>
                  <a:schemeClr val="bg1"/>
                </a:solidFill>
                <a:cs typeface="Helvetica Neue"/>
              </a:rPr>
              <a:t>Joint us, Learn More: </a:t>
            </a:r>
            <a:r>
              <a:rPr lang="en-US" sz="2400" dirty="0" err="1">
                <a:solidFill>
                  <a:schemeClr val="bg1"/>
                </a:solidFill>
                <a:cs typeface="Helvetica Neue"/>
              </a:rPr>
              <a:t>Openid.net</a:t>
            </a:r>
            <a:endParaRPr lang="en-US" sz="2400" dirty="0">
              <a:solidFill>
                <a:schemeClr val="bg1"/>
              </a:solidFill>
              <a:cs typeface="Helvetica Neue"/>
            </a:endParaRPr>
          </a:p>
          <a:p>
            <a:pPr lvl="2" algn="ctr">
              <a:buClr>
                <a:srgbClr val="F38019"/>
              </a:buClr>
              <a:defRPr/>
            </a:pPr>
            <a:endParaRPr lang="en-US" sz="2400" dirty="0">
              <a:solidFill>
                <a:schemeClr val="bg1"/>
              </a:solidFill>
              <a:cs typeface="Helvetica Neue"/>
            </a:endParaRPr>
          </a:p>
          <a:p>
            <a:pPr lvl="2" algn="ctr">
              <a:buClr>
                <a:srgbClr val="F38019"/>
              </a:buClr>
              <a:defRPr/>
            </a:pPr>
            <a:r>
              <a:rPr lang="en-US" sz="2400" dirty="0">
                <a:solidFill>
                  <a:schemeClr val="bg1"/>
                </a:solidFill>
                <a:cs typeface="Helvetica Neue"/>
              </a:rPr>
              <a:t>Contact us: </a:t>
            </a:r>
            <a:r>
              <a:rPr lang="en-US" sz="2400" dirty="0" err="1">
                <a:solidFill>
                  <a:schemeClr val="bg1"/>
                </a:solidFill>
                <a:cs typeface="Helvetica Neue"/>
              </a:rPr>
              <a:t>director@oidf.org</a:t>
            </a:r>
            <a:endParaRPr lang="en-US" sz="2400" dirty="0">
              <a:solidFill>
                <a:schemeClr val="bg1"/>
              </a:solidFill>
              <a:cs typeface="Helvetica Neue"/>
            </a:endParaRPr>
          </a:p>
          <a:p>
            <a:pPr lvl="2">
              <a:buClr>
                <a:srgbClr val="F38019"/>
              </a:buClr>
              <a:defRPr/>
            </a:pPr>
            <a:endParaRPr lang="en-US" sz="1800" dirty="0">
              <a:solidFill>
                <a:schemeClr val="bg1"/>
              </a:solidFill>
              <a:cs typeface="Helvetica Neue"/>
            </a:endParaRPr>
          </a:p>
          <a:p>
            <a:pPr lvl="2">
              <a:buClr>
                <a:srgbClr val="F38019"/>
              </a:buClr>
              <a:defRPr/>
            </a:pPr>
            <a:endParaRPr lang="en-US" dirty="0">
              <a:solidFill>
                <a:schemeClr val="bg1"/>
              </a:solidFill>
              <a:cs typeface="Helvetica Neue"/>
            </a:endParaRPr>
          </a:p>
        </p:txBody>
      </p:sp>
    </p:spTree>
    <p:extLst>
      <p:ext uri="{BB962C8B-B14F-4D97-AF65-F5344CB8AC3E}">
        <p14:creationId xmlns:p14="http://schemas.microsoft.com/office/powerpoint/2010/main" val="41374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914400" y="55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Let’s Be Clear</a:t>
            </a:r>
            <a:endParaRPr dirty="0"/>
          </a:p>
        </p:txBody>
      </p:sp>
      <p:sp>
        <p:nvSpPr>
          <p:cNvPr id="135" name="Google Shape;135;p6"/>
          <p:cNvSpPr txBox="1">
            <a:spLocks noGrp="1"/>
          </p:cNvSpPr>
          <p:nvPr>
            <p:ph type="body" idx="1"/>
          </p:nvPr>
        </p:nvSpPr>
        <p:spPr>
          <a:xfrm>
            <a:off x="839788" y="1099272"/>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dirty="0"/>
              <a:t>In Scope</a:t>
            </a:r>
            <a:endParaRPr dirty="0"/>
          </a:p>
        </p:txBody>
      </p:sp>
      <p:sp>
        <p:nvSpPr>
          <p:cNvPr id="136" name="Google Shape;136;p6"/>
          <p:cNvSpPr txBox="1">
            <a:spLocks noGrp="1"/>
          </p:cNvSpPr>
          <p:nvPr>
            <p:ph type="body" idx="2"/>
          </p:nvPr>
        </p:nvSpPr>
        <p:spPr>
          <a:xfrm>
            <a:off x="839788" y="1923184"/>
            <a:ext cx="5157787"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Government-issued credentials</a:t>
            </a:r>
            <a:endParaRPr dirty="0"/>
          </a:p>
          <a:p>
            <a:pPr marL="228600" lvl="0" indent="-228600" algn="l" rtl="0">
              <a:lnSpc>
                <a:spcPct val="90000"/>
              </a:lnSpc>
              <a:spcBef>
                <a:spcPts val="1000"/>
              </a:spcBef>
              <a:spcAft>
                <a:spcPts val="0"/>
              </a:spcAft>
              <a:buClr>
                <a:schemeClr val="dk1"/>
              </a:buClr>
              <a:buSzPts val="2800"/>
              <a:buChar char="•"/>
            </a:pPr>
            <a:r>
              <a:rPr lang="en-US" dirty="0"/>
              <a:t>Third-party / derived credentials (based on government-issued credentials)</a:t>
            </a:r>
            <a:endParaRPr dirty="0"/>
          </a:p>
          <a:p>
            <a:pPr marL="228600" lvl="0" indent="-228600" algn="l" rtl="0">
              <a:lnSpc>
                <a:spcPct val="90000"/>
              </a:lnSpc>
              <a:spcBef>
                <a:spcPts val="1000"/>
              </a:spcBef>
              <a:spcAft>
                <a:spcPts val="0"/>
              </a:spcAft>
              <a:buClr>
                <a:schemeClr val="dk1"/>
              </a:buClr>
              <a:buSzPts val="2800"/>
              <a:buChar char="•"/>
            </a:pPr>
            <a:r>
              <a:rPr lang="en-US" dirty="0"/>
              <a:t>…</a:t>
            </a:r>
            <a:endParaRPr dirty="0"/>
          </a:p>
        </p:txBody>
      </p:sp>
      <p:sp>
        <p:nvSpPr>
          <p:cNvPr id="137" name="Google Shape;137;p6"/>
          <p:cNvSpPr txBox="1">
            <a:spLocks noGrp="1"/>
          </p:cNvSpPr>
          <p:nvPr>
            <p:ph type="body" idx="3"/>
          </p:nvPr>
        </p:nvSpPr>
        <p:spPr>
          <a:xfrm>
            <a:off x="6172200" y="1099272"/>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dirty="0"/>
              <a:t>Out of Scope</a:t>
            </a:r>
            <a:endParaRPr dirty="0"/>
          </a:p>
        </p:txBody>
      </p:sp>
      <p:sp>
        <p:nvSpPr>
          <p:cNvPr id="138" name="Google Shape;138;p6"/>
          <p:cNvSpPr txBox="1">
            <a:spLocks noGrp="1"/>
          </p:cNvSpPr>
          <p:nvPr>
            <p:ph type="body" idx="4"/>
          </p:nvPr>
        </p:nvSpPr>
        <p:spPr>
          <a:xfrm>
            <a:off x="6172200" y="1923184"/>
            <a:ext cx="5183188" cy="368458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2800"/>
              <a:buChar char="•"/>
            </a:pPr>
            <a:r>
              <a:rPr lang="en-US" dirty="0"/>
              <a:t>Third-party / derived credentials (NOT based on government-issued credentials)</a:t>
            </a:r>
            <a:endParaRPr dirty="0"/>
          </a:p>
          <a:p>
            <a:pPr marL="228600" lvl="0" indent="-228600" algn="l" rtl="0">
              <a:lnSpc>
                <a:spcPct val="90000"/>
              </a:lnSpc>
              <a:spcBef>
                <a:spcPts val="1000"/>
              </a:spcBef>
              <a:spcAft>
                <a:spcPts val="0"/>
              </a:spcAft>
              <a:buClr>
                <a:schemeClr val="dk1"/>
              </a:buClr>
              <a:buSzPts val="2800"/>
              <a:buChar char="•"/>
            </a:pPr>
            <a:r>
              <a:rPr lang="en-US" dirty="0"/>
              <a:t>Self-asserted credentials</a:t>
            </a:r>
            <a:endParaRPr dirty="0"/>
          </a:p>
          <a:p>
            <a:pPr marL="228600" lvl="0" indent="-228600" algn="l" rtl="0">
              <a:lnSpc>
                <a:spcPct val="90000"/>
              </a:lnSpc>
              <a:spcBef>
                <a:spcPts val="1000"/>
              </a:spcBef>
              <a:spcAft>
                <a:spcPts val="0"/>
              </a:spcAft>
              <a:buClr>
                <a:schemeClr val="dk1"/>
              </a:buClr>
              <a:buSzPts val="2800"/>
              <a:buChar char="•"/>
            </a:pPr>
            <a:r>
              <a:rPr lang="en-US" dirty="0"/>
              <a:t>Privacy challenges beyond those that touch on government-issued and associated derived credentials</a:t>
            </a:r>
            <a:endParaRPr dirty="0"/>
          </a:p>
          <a:p>
            <a:pPr marL="228600" lvl="0" indent="-228600" algn="l" rtl="0">
              <a:lnSpc>
                <a:spcPct val="90000"/>
              </a:lnSpc>
              <a:spcBef>
                <a:spcPts val="1000"/>
              </a:spcBef>
              <a:spcAft>
                <a:spcPts val="0"/>
              </a:spcAft>
              <a:buClr>
                <a:schemeClr val="dk1"/>
              </a:buClr>
              <a:buSzPts val="2800"/>
              <a:buChar char="•"/>
            </a:pPr>
            <a:r>
              <a:rPr lang="en-US" dirty="0"/>
              <a:t>…</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Terms Needing Definition</a:t>
            </a:r>
            <a:endParaRPr dirty="0"/>
          </a:p>
        </p:txBody>
      </p:sp>
      <p:sp>
        <p:nvSpPr>
          <p:cNvPr id="145" name="Google Shape;145;p7"/>
          <p:cNvSpPr txBox="1">
            <a:spLocks noGrp="1"/>
          </p:cNvSpPr>
          <p:nvPr>
            <p:ph type="body" idx="1"/>
          </p:nvPr>
        </p:nvSpPr>
        <p:spPr>
          <a:xfrm>
            <a:off x="838200" y="1430771"/>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dirty="0"/>
              <a:t>Government-issued credential</a:t>
            </a:r>
            <a:endParaRPr dirty="0"/>
          </a:p>
          <a:p>
            <a:pPr marL="228600" lvl="0" indent="-228600" algn="l" rtl="0">
              <a:lnSpc>
                <a:spcPct val="90000"/>
              </a:lnSpc>
              <a:spcBef>
                <a:spcPts val="1000"/>
              </a:spcBef>
              <a:spcAft>
                <a:spcPts val="0"/>
              </a:spcAft>
              <a:buClr>
                <a:schemeClr val="dk1"/>
              </a:buClr>
              <a:buSzPct val="100000"/>
              <a:buChar char="•"/>
            </a:pPr>
            <a:r>
              <a:rPr lang="en-US" dirty="0"/>
              <a:t>Derived credential</a:t>
            </a:r>
            <a:endParaRPr dirty="0"/>
          </a:p>
          <a:p>
            <a:pPr marL="228600" lvl="0" indent="-228600" algn="l" rtl="0">
              <a:lnSpc>
                <a:spcPct val="90000"/>
              </a:lnSpc>
              <a:spcBef>
                <a:spcPts val="1000"/>
              </a:spcBef>
              <a:spcAft>
                <a:spcPts val="0"/>
              </a:spcAft>
              <a:buClr>
                <a:schemeClr val="dk1"/>
              </a:buClr>
              <a:buSzPct val="100000"/>
              <a:buChar char="•"/>
            </a:pPr>
            <a:r>
              <a:rPr lang="en-US" dirty="0"/>
              <a:t>Mobile credential</a:t>
            </a:r>
            <a:endParaRPr dirty="0"/>
          </a:p>
          <a:p>
            <a:pPr marL="228600" lvl="0" indent="-228600" algn="l" rtl="0">
              <a:lnSpc>
                <a:spcPct val="90000"/>
              </a:lnSpc>
              <a:spcBef>
                <a:spcPts val="1000"/>
              </a:spcBef>
              <a:spcAft>
                <a:spcPts val="0"/>
              </a:spcAft>
              <a:buClr>
                <a:schemeClr val="dk1"/>
              </a:buClr>
              <a:buSzPct val="100000"/>
              <a:buChar char="•"/>
            </a:pPr>
            <a:r>
              <a:rPr lang="en-US" dirty="0"/>
              <a:t>Issuer</a:t>
            </a:r>
            <a:endParaRPr dirty="0"/>
          </a:p>
          <a:p>
            <a:pPr marL="228600" lvl="0" indent="-228600" algn="l" rtl="0">
              <a:lnSpc>
                <a:spcPct val="90000"/>
              </a:lnSpc>
              <a:spcBef>
                <a:spcPts val="1000"/>
              </a:spcBef>
              <a:spcAft>
                <a:spcPts val="0"/>
              </a:spcAft>
              <a:buClr>
                <a:schemeClr val="dk1"/>
              </a:buClr>
              <a:buSzPct val="100000"/>
              <a:buChar char="•"/>
            </a:pPr>
            <a:r>
              <a:rPr lang="en-US" dirty="0"/>
              <a:t>Holder</a:t>
            </a:r>
            <a:endParaRPr dirty="0"/>
          </a:p>
          <a:p>
            <a:pPr marL="228600" lvl="0" indent="-228600" algn="l" rtl="0">
              <a:lnSpc>
                <a:spcPct val="90000"/>
              </a:lnSpc>
              <a:spcBef>
                <a:spcPts val="1000"/>
              </a:spcBef>
              <a:spcAft>
                <a:spcPts val="0"/>
              </a:spcAft>
              <a:buClr>
                <a:schemeClr val="dk1"/>
              </a:buClr>
              <a:buSzPct val="100000"/>
              <a:buChar char="•"/>
            </a:pPr>
            <a:r>
              <a:rPr lang="en-US" dirty="0"/>
              <a:t>Verifier</a:t>
            </a:r>
            <a:endParaRPr dirty="0"/>
          </a:p>
          <a:p>
            <a:pPr marL="228600" lvl="0" indent="-228600" algn="l" rtl="0">
              <a:lnSpc>
                <a:spcPct val="90000"/>
              </a:lnSpc>
              <a:spcBef>
                <a:spcPts val="1000"/>
              </a:spcBef>
              <a:spcAft>
                <a:spcPts val="0"/>
              </a:spcAft>
              <a:buClr>
                <a:schemeClr val="dk1"/>
              </a:buClr>
              <a:buSzPct val="100000"/>
              <a:buChar char="•"/>
            </a:pPr>
            <a:r>
              <a:rPr lang="en-US" dirty="0"/>
              <a:t>…</a:t>
            </a:r>
            <a:endParaRPr dirty="0"/>
          </a:p>
          <a:p>
            <a:pPr marL="228600" lvl="0" indent="-64135" algn="l" rtl="0">
              <a:lnSpc>
                <a:spcPct val="90000"/>
              </a:lnSpc>
              <a:spcBef>
                <a:spcPts val="1000"/>
              </a:spcBef>
              <a:spcAft>
                <a:spcPts val="0"/>
              </a:spcAft>
              <a:buClr>
                <a:schemeClr val="dk1"/>
              </a:buClr>
              <a:buSzPct val="100000"/>
              <a:buNone/>
            </a:pPr>
            <a:endParaRPr dirty="0"/>
          </a:p>
          <a:p>
            <a:pPr marL="0" lvl="0" indent="0" algn="ctr" rtl="0">
              <a:lnSpc>
                <a:spcPct val="90000"/>
              </a:lnSpc>
              <a:spcBef>
                <a:spcPts val="1000"/>
              </a:spcBef>
              <a:spcAft>
                <a:spcPts val="0"/>
              </a:spcAft>
              <a:buClr>
                <a:schemeClr val="dk1"/>
              </a:buClr>
              <a:buSzPct val="100000"/>
              <a:buNone/>
            </a:pPr>
            <a:r>
              <a:rPr lang="en-US" i="1" dirty="0"/>
              <a:t>We don’t necessarily need to invent new definitions; we should point to existing standards where at all possible!</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Getting There From Here</a:t>
            </a:r>
            <a:endParaRPr dirty="0"/>
          </a:p>
        </p:txBody>
      </p:sp>
      <p:sp>
        <p:nvSpPr>
          <p:cNvPr id="151" name="Google Shape;151;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t>Current Landscape &amp; Digital Transformation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Current Landscape</a:t>
            </a:r>
            <a:endParaRPr dirty="0"/>
          </a:p>
        </p:txBody>
      </p:sp>
      <p:sp>
        <p:nvSpPr>
          <p:cNvPr id="157" name="Google Shape;157;p9"/>
          <p:cNvSpPr txBox="1">
            <a:spLocks noGrp="1"/>
          </p:cNvSpPr>
          <p:nvPr>
            <p:ph type="body" idx="1"/>
          </p:nvPr>
        </p:nvSpPr>
        <p:spPr>
          <a:xfrm>
            <a:off x="838200" y="134381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01930" algn="l" rtl="0">
              <a:lnSpc>
                <a:spcPct val="90000"/>
              </a:lnSpc>
              <a:spcBef>
                <a:spcPts val="0"/>
              </a:spcBef>
              <a:spcAft>
                <a:spcPts val="0"/>
              </a:spcAft>
              <a:buClr>
                <a:schemeClr val="dk1"/>
              </a:buClr>
              <a:buSzPct val="100000"/>
              <a:buChar char="•"/>
            </a:pPr>
            <a:r>
              <a:rPr lang="en-US" dirty="0"/>
              <a:t>Discussions on:</a:t>
            </a:r>
            <a:endParaRPr dirty="0"/>
          </a:p>
          <a:p>
            <a:pPr marL="685800" lvl="1" indent="-205740" algn="l" rtl="0">
              <a:lnSpc>
                <a:spcPct val="90000"/>
              </a:lnSpc>
              <a:spcBef>
                <a:spcPts val="500"/>
              </a:spcBef>
              <a:spcAft>
                <a:spcPts val="0"/>
              </a:spcAft>
              <a:buClr>
                <a:schemeClr val="dk1"/>
              </a:buClr>
              <a:buSzPct val="100000"/>
              <a:buChar char="•"/>
            </a:pPr>
            <a:r>
              <a:rPr lang="en-US" dirty="0"/>
              <a:t>Biometrics</a:t>
            </a:r>
            <a:endParaRPr dirty="0"/>
          </a:p>
          <a:p>
            <a:pPr marL="685800" lvl="1" indent="-205740" algn="l" rtl="0">
              <a:lnSpc>
                <a:spcPct val="90000"/>
              </a:lnSpc>
              <a:spcBef>
                <a:spcPts val="500"/>
              </a:spcBef>
              <a:spcAft>
                <a:spcPts val="0"/>
              </a:spcAft>
              <a:buClr>
                <a:schemeClr val="dk1"/>
              </a:buClr>
              <a:buSzPct val="100000"/>
              <a:buChar char="•"/>
            </a:pPr>
            <a:r>
              <a:rPr lang="en-US" dirty="0"/>
              <a:t>Access to government source records</a:t>
            </a:r>
            <a:endParaRPr dirty="0"/>
          </a:p>
          <a:p>
            <a:pPr marL="685800" lvl="1" indent="-205740" algn="l" rtl="0">
              <a:lnSpc>
                <a:spcPct val="90000"/>
              </a:lnSpc>
              <a:spcBef>
                <a:spcPts val="500"/>
              </a:spcBef>
              <a:spcAft>
                <a:spcPts val="0"/>
              </a:spcAft>
              <a:buClr>
                <a:schemeClr val="dk1"/>
              </a:buClr>
              <a:buSzPct val="100000"/>
              <a:buChar char="•"/>
            </a:pPr>
            <a:r>
              <a:rPr lang="en-US" dirty="0"/>
              <a:t>The state of government-provisioned and associated derived credentials</a:t>
            </a:r>
            <a:endParaRPr dirty="0"/>
          </a:p>
          <a:p>
            <a:pPr marL="685800" lvl="1" indent="-205740" algn="l" rtl="0">
              <a:lnSpc>
                <a:spcPct val="90000"/>
              </a:lnSpc>
              <a:spcBef>
                <a:spcPts val="500"/>
              </a:spcBef>
              <a:spcAft>
                <a:spcPts val="0"/>
              </a:spcAft>
              <a:buClr>
                <a:schemeClr val="dk1"/>
              </a:buClr>
              <a:buSzPct val="100000"/>
              <a:buChar char="•"/>
            </a:pPr>
            <a:r>
              <a:rPr lang="en-US" dirty="0"/>
              <a:t>Policy efforts (GDPR, CCPA, etc)</a:t>
            </a:r>
            <a:endParaRPr dirty="0"/>
          </a:p>
          <a:p>
            <a:pPr marL="685800" lvl="1" indent="-205740" algn="l" rtl="0">
              <a:lnSpc>
                <a:spcPct val="90000"/>
              </a:lnSpc>
              <a:spcBef>
                <a:spcPts val="500"/>
              </a:spcBef>
              <a:spcAft>
                <a:spcPts val="0"/>
              </a:spcAft>
              <a:buClr>
                <a:schemeClr val="dk1"/>
              </a:buClr>
              <a:buSzPct val="100000"/>
              <a:buChar char="•"/>
            </a:pPr>
            <a:r>
              <a:rPr lang="en-US" dirty="0"/>
              <a:t>…</a:t>
            </a:r>
            <a:endParaRPr dirty="0"/>
          </a:p>
          <a:p>
            <a:pPr marL="228600" lvl="0" indent="0" algn="l" rtl="0">
              <a:spcBef>
                <a:spcPts val="0"/>
              </a:spcBef>
              <a:spcAft>
                <a:spcPts val="0"/>
              </a:spcAft>
              <a:buNone/>
            </a:pPr>
            <a:endParaRPr dirty="0"/>
          </a:p>
          <a:p>
            <a:pPr marL="228600" lvl="0" indent="-265430" algn="l" rtl="0">
              <a:spcBef>
                <a:spcPts val="0"/>
              </a:spcBef>
              <a:spcAft>
                <a:spcPts val="0"/>
              </a:spcAft>
              <a:buSzPct val="100000"/>
              <a:buChar char="•"/>
            </a:pPr>
            <a:r>
              <a:rPr lang="en-US" dirty="0"/>
              <a:t>Discussions on</a:t>
            </a:r>
            <a:endParaRPr dirty="0"/>
          </a:p>
          <a:p>
            <a:pPr marL="685800" lvl="1" indent="-243840" algn="l" rtl="0">
              <a:spcBef>
                <a:spcPts val="500"/>
              </a:spcBef>
              <a:spcAft>
                <a:spcPts val="0"/>
              </a:spcAft>
              <a:buSzPct val="100000"/>
              <a:buChar char="•"/>
            </a:pPr>
            <a:r>
              <a:rPr lang="en-US" dirty="0"/>
              <a:t>user control of data</a:t>
            </a:r>
            <a:endParaRPr dirty="0"/>
          </a:p>
          <a:p>
            <a:pPr marL="685800" lvl="1" indent="-243840" algn="l" rtl="0">
              <a:spcBef>
                <a:spcPts val="500"/>
              </a:spcBef>
              <a:spcAft>
                <a:spcPts val="0"/>
              </a:spcAft>
              <a:buSzPct val="100000"/>
              <a:buChar char="•"/>
            </a:pPr>
            <a:r>
              <a:rPr lang="en-US" dirty="0"/>
              <a:t>data minimization</a:t>
            </a:r>
            <a:endParaRPr dirty="0"/>
          </a:p>
          <a:p>
            <a:pPr marL="685800" lvl="1" indent="-243840" algn="l" rtl="0">
              <a:spcBef>
                <a:spcPts val="500"/>
              </a:spcBef>
              <a:spcAft>
                <a:spcPts val="0"/>
              </a:spcAft>
              <a:buSzPct val="100000"/>
              <a:buChar char="•"/>
            </a:pPr>
            <a:r>
              <a:rPr lang="en-US" dirty="0"/>
              <a:t>relying party accountability</a:t>
            </a:r>
            <a:endParaRPr dirty="0"/>
          </a:p>
          <a:p>
            <a:pPr marL="685800" lvl="1" indent="-243840" algn="l" rtl="0">
              <a:spcBef>
                <a:spcPts val="500"/>
              </a:spcBef>
              <a:spcAft>
                <a:spcPts val="0"/>
              </a:spcAft>
              <a:buSzPct val="100000"/>
              <a:buChar char="•"/>
            </a:pPr>
            <a:r>
              <a:rPr lang="en-US" dirty="0"/>
              <a:t>extensibility to other domains</a:t>
            </a:r>
            <a:endParaRPr dirty="0"/>
          </a:p>
          <a:p>
            <a:pPr marL="685800" lvl="1" indent="-243840" algn="l" rtl="0">
              <a:spcBef>
                <a:spcPts val="500"/>
              </a:spcBef>
              <a:spcAft>
                <a:spcPts val="0"/>
              </a:spcAft>
              <a:buSzPct val="100000"/>
              <a:buChar char="•"/>
            </a:pPr>
            <a:r>
              <a:rPr lang="en-US" dirty="0"/>
              <a:t>optional audit log of transactions and ability to assert rights (CCPA, GDPR)</a:t>
            </a:r>
            <a:endParaRPr dirty="0"/>
          </a:p>
          <a:p>
            <a:pPr marL="685800" lvl="1" indent="-243840" algn="l" rtl="0">
              <a:spcBef>
                <a:spcPts val="500"/>
              </a:spcBef>
              <a:spcAft>
                <a:spcPts val="0"/>
              </a:spcAft>
              <a:buSzPct val="100000"/>
              <a:buChar char="•"/>
            </a:pPr>
            <a:r>
              <a:rPr lang="en-US" dirty="0"/>
              <a:t>…</a:t>
            </a:r>
            <a:endParaRPr dirty="0"/>
          </a:p>
          <a:p>
            <a:pPr marL="228600" lvl="0" indent="-5080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Digital Transformation</a:t>
            </a:r>
            <a:endParaRPr dirty="0"/>
          </a:p>
        </p:txBody>
      </p:sp>
      <p:sp>
        <p:nvSpPr>
          <p:cNvPr id="163" name="Google Shape;163;p10"/>
          <p:cNvSpPr txBox="1">
            <a:spLocks noGrp="1"/>
          </p:cNvSpPr>
          <p:nvPr>
            <p:ph type="body" idx="1"/>
          </p:nvPr>
        </p:nvSpPr>
        <p:spPr>
          <a:xfrm>
            <a:off x="838200" y="1420380"/>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Desired Outcomes</a:t>
            </a:r>
            <a:endParaRPr dirty="0"/>
          </a:p>
          <a:p>
            <a:pPr marL="685800" lvl="1" indent="-228600" algn="l" rtl="0">
              <a:lnSpc>
                <a:spcPct val="90000"/>
              </a:lnSpc>
              <a:spcBef>
                <a:spcPts val="500"/>
              </a:spcBef>
              <a:spcAft>
                <a:spcPts val="0"/>
              </a:spcAft>
              <a:buClr>
                <a:schemeClr val="dk1"/>
              </a:buClr>
              <a:buSzPts val="2400"/>
              <a:buChar char="•"/>
            </a:pPr>
            <a:r>
              <a:rPr lang="en-US" dirty="0"/>
              <a:t>user control of data</a:t>
            </a:r>
            <a:endParaRPr dirty="0"/>
          </a:p>
          <a:p>
            <a:pPr marL="685800" lvl="1" indent="-228600" algn="l" rtl="0">
              <a:lnSpc>
                <a:spcPct val="90000"/>
              </a:lnSpc>
              <a:spcBef>
                <a:spcPts val="500"/>
              </a:spcBef>
              <a:spcAft>
                <a:spcPts val="0"/>
              </a:spcAft>
              <a:buClr>
                <a:schemeClr val="dk1"/>
              </a:buClr>
              <a:buSzPts val="2400"/>
              <a:buChar char="•"/>
            </a:pPr>
            <a:r>
              <a:rPr lang="en-US" dirty="0"/>
              <a:t>data minimization</a:t>
            </a:r>
            <a:endParaRPr dirty="0"/>
          </a:p>
          <a:p>
            <a:pPr marL="685800" lvl="1" indent="-228600" algn="l" rtl="0">
              <a:lnSpc>
                <a:spcPct val="90000"/>
              </a:lnSpc>
              <a:spcBef>
                <a:spcPts val="500"/>
              </a:spcBef>
              <a:spcAft>
                <a:spcPts val="0"/>
              </a:spcAft>
              <a:buClr>
                <a:schemeClr val="dk1"/>
              </a:buClr>
              <a:buSzPts val="2400"/>
              <a:buChar char="•"/>
            </a:pPr>
            <a:r>
              <a:rPr lang="en-US" dirty="0"/>
              <a:t>relying party accountability</a:t>
            </a:r>
            <a:endParaRPr dirty="0"/>
          </a:p>
          <a:p>
            <a:pPr marL="685800" lvl="1" indent="-228600" algn="l" rtl="0">
              <a:lnSpc>
                <a:spcPct val="90000"/>
              </a:lnSpc>
              <a:spcBef>
                <a:spcPts val="500"/>
              </a:spcBef>
              <a:spcAft>
                <a:spcPts val="0"/>
              </a:spcAft>
              <a:buClr>
                <a:schemeClr val="dk1"/>
              </a:buClr>
              <a:buSzPts val="2400"/>
              <a:buChar char="•"/>
            </a:pPr>
            <a:r>
              <a:rPr lang="en-US" dirty="0"/>
              <a:t>extensibility to other domains</a:t>
            </a:r>
            <a:endParaRPr dirty="0"/>
          </a:p>
          <a:p>
            <a:pPr marL="685800" lvl="1" indent="-266700" algn="l" rtl="0">
              <a:spcBef>
                <a:spcPts val="500"/>
              </a:spcBef>
              <a:spcAft>
                <a:spcPts val="0"/>
              </a:spcAft>
              <a:buSzPts val="2400"/>
              <a:buChar char="•"/>
            </a:pPr>
            <a:r>
              <a:rPr lang="en-US" dirty="0"/>
              <a:t>optional audit log of transactions and ability to assert rights (CCPA, GDPR)</a:t>
            </a:r>
            <a:endParaRPr dirty="0"/>
          </a:p>
          <a:p>
            <a:pPr marL="685800" lvl="1" indent="-228600" algn="l" rtl="0">
              <a:lnSpc>
                <a:spcPct val="90000"/>
              </a:lnSpc>
              <a:spcBef>
                <a:spcPts val="500"/>
              </a:spcBef>
              <a:spcAft>
                <a:spcPts val="0"/>
              </a:spcAft>
              <a:buClr>
                <a:schemeClr val="dk1"/>
              </a:buClr>
              <a:buSzPts val="2400"/>
              <a:buChar char="•"/>
            </a:pPr>
            <a:r>
              <a:rPr lang="en-US" dirty="0"/>
              <a:t>…</a:t>
            </a:r>
            <a:endParaRPr dirty="0"/>
          </a:p>
          <a:p>
            <a:pPr marL="685800" lvl="1" indent="-76200" algn="l" rtl="0">
              <a:lnSpc>
                <a:spcPct val="90000"/>
              </a:lnSpc>
              <a:spcBef>
                <a:spcPts val="500"/>
              </a:spcBef>
              <a:spcAft>
                <a:spcPts val="0"/>
              </a:spcAft>
              <a:buClr>
                <a:schemeClr val="dk1"/>
              </a:buClr>
              <a:buSzPts val="24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Gaps and Risks</a:t>
            </a:r>
            <a:endParaRPr dirty="0"/>
          </a:p>
        </p:txBody>
      </p:sp>
      <p:sp>
        <p:nvSpPr>
          <p:cNvPr id="169" name="Google Shape;16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t>Guardrails &amp; Lessons Learned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3"/>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Learning from the Past</a:t>
            </a:r>
            <a:endParaRPr dirty="0"/>
          </a:p>
        </p:txBody>
      </p:sp>
      <p:sp>
        <p:nvSpPr>
          <p:cNvPr id="175" name="Google Shape;175;p13"/>
          <p:cNvSpPr txBox="1">
            <a:spLocks noGrp="1"/>
          </p:cNvSpPr>
          <p:nvPr>
            <p:ph type="body" idx="1"/>
          </p:nvPr>
        </p:nvSpPr>
        <p:spPr>
          <a:xfrm>
            <a:off x="838200" y="1441161"/>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Discussions/Examples of what hasn’t worked</a:t>
            </a:r>
            <a:endParaRPr dirty="0"/>
          </a:p>
          <a:p>
            <a:pPr marL="685800" marR="0" lvl="1" indent="-228600" algn="l" rtl="0">
              <a:lnSpc>
                <a:spcPct val="90000"/>
              </a:lnSpc>
              <a:spcBef>
                <a:spcPts val="500"/>
              </a:spcBef>
              <a:spcAft>
                <a:spcPts val="0"/>
              </a:spcAft>
              <a:buSzPts val="2400"/>
              <a:buChar char="•"/>
            </a:pPr>
            <a:r>
              <a:rPr lang="en-US" dirty="0"/>
              <a:t>Where no legal protection is offered (but should be)</a:t>
            </a:r>
            <a:endParaRPr dirty="0"/>
          </a:p>
          <a:p>
            <a:pPr marL="685800" marR="0" lvl="1" indent="-228600" algn="l" rtl="0">
              <a:lnSpc>
                <a:spcPct val="90000"/>
              </a:lnSpc>
              <a:spcBef>
                <a:spcPts val="500"/>
              </a:spcBef>
              <a:spcAft>
                <a:spcPts val="0"/>
              </a:spcAft>
              <a:buSzPts val="2400"/>
              <a:buChar char="•"/>
            </a:pPr>
            <a:r>
              <a:rPr lang="en-US" dirty="0"/>
              <a:t>Where legal protection is offered but has no viable enforcement mechanism(s)</a:t>
            </a:r>
            <a:endParaRPr dirty="0"/>
          </a:p>
          <a:p>
            <a:pPr marL="685800" marR="0" lvl="1" indent="-228600" algn="l" rtl="0">
              <a:lnSpc>
                <a:spcPct val="90000"/>
              </a:lnSpc>
              <a:spcBef>
                <a:spcPts val="500"/>
              </a:spcBef>
              <a:spcAft>
                <a:spcPts val="0"/>
              </a:spcAft>
              <a:buSzPts val="2400"/>
              <a:buChar char="•"/>
            </a:pPr>
            <a:r>
              <a:rPr lang="en-US" dirty="0"/>
              <a:t>Going too far (e.g., security, law enforcement capabilities)</a:t>
            </a:r>
            <a:endParaRPr dirty="0"/>
          </a:p>
          <a:p>
            <a:pPr marL="0" lvl="0" indent="0" algn="l" rtl="0">
              <a:lnSpc>
                <a:spcPct val="90000"/>
              </a:lnSpc>
              <a:spcBef>
                <a:spcPts val="50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3730336"/>
            <a:ext cx="10363200" cy="502450"/>
          </a:xfrm>
        </p:spPr>
        <p:txBody>
          <a:bodyPr/>
          <a:lstStyle/>
          <a:p>
            <a:pPr marL="0" lvl="0" indent="0" algn="ctr" rtl="0">
              <a:lnSpc>
                <a:spcPct val="110000"/>
              </a:lnSpc>
              <a:spcBef>
                <a:spcPts val="0"/>
              </a:spcBef>
              <a:spcAft>
                <a:spcPts val="0"/>
              </a:spcAft>
              <a:buClr>
                <a:schemeClr val="dk2"/>
              </a:buClr>
              <a:buSzPts val="1800"/>
              <a:buNone/>
            </a:pPr>
            <a:r>
              <a:rPr lang="en-US" dirty="0"/>
              <a:t>Gail Hodges – OpenID Foundation Executive Director</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07163" y="2883277"/>
            <a:ext cx="11577674" cy="847059"/>
          </a:xfrm>
        </p:spPr>
        <p:txBody>
          <a:bodyPr/>
          <a:lstStyle/>
          <a:p>
            <a:r>
              <a:rPr lang="en-US" sz="4400" dirty="0"/>
              <a:t>Welcome</a:t>
            </a:r>
            <a:endParaRPr lang="en-US" dirty="0"/>
          </a:p>
        </p:txBody>
      </p:sp>
    </p:spTree>
    <p:extLst>
      <p:ext uri="{BB962C8B-B14F-4D97-AF65-F5344CB8AC3E}">
        <p14:creationId xmlns:p14="http://schemas.microsoft.com/office/powerpoint/2010/main" val="79409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Protections in the Right Places</a:t>
            </a:r>
            <a:endParaRPr dirty="0"/>
          </a:p>
        </p:txBody>
      </p:sp>
      <p:sp>
        <p:nvSpPr>
          <p:cNvPr id="181" name="Google Shape;181;p12"/>
          <p:cNvSpPr txBox="1">
            <a:spLocks noGrp="1"/>
          </p:cNvSpPr>
          <p:nvPr>
            <p:ph type="body" idx="1"/>
          </p:nvPr>
        </p:nvSpPr>
        <p:spPr>
          <a:xfrm>
            <a:off x="838200" y="1343818"/>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Highlighting the need for policy protections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Highlighting the need for technical protections</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Highlighting where these can overlap</a:t>
            </a:r>
            <a:endParaRPr dirty="0"/>
          </a:p>
          <a:p>
            <a:pPr marL="685800" lvl="1" indent="-228600" algn="l" rtl="0">
              <a:lnSpc>
                <a:spcPct val="90000"/>
              </a:lnSpc>
              <a:spcBef>
                <a:spcPts val="500"/>
              </a:spcBef>
              <a:spcAft>
                <a:spcPts val="0"/>
              </a:spcAft>
              <a:buClr>
                <a:schemeClr val="dk1"/>
              </a:buClr>
              <a:buSzPts val="2400"/>
              <a:buChar char="•"/>
            </a:pPr>
            <a:r>
              <a:rPr lang="en-US" dirty="0"/>
              <a:t>Assessment criteria?</a:t>
            </a:r>
            <a:endParaRPr dirty="0"/>
          </a:p>
          <a:p>
            <a:pPr marL="228600" lvl="0" indent="-63500" algn="l" rtl="0">
              <a:lnSpc>
                <a:spcPct val="90000"/>
              </a:lnSpc>
              <a:spcBef>
                <a:spcPts val="1000"/>
              </a:spcBef>
              <a:spcAft>
                <a:spcPts val="0"/>
              </a:spcAft>
              <a:buClr>
                <a:schemeClr val="dk1"/>
              </a:buClr>
              <a:buSzPts val="2600"/>
              <a:buNone/>
            </a:pPr>
            <a:endParaRPr sz="2600" dirty="0"/>
          </a:p>
          <a:p>
            <a:pPr marL="0" lvl="0" indent="0" algn="ctr" rtl="0">
              <a:lnSpc>
                <a:spcPct val="90000"/>
              </a:lnSpc>
              <a:spcBef>
                <a:spcPts val="1000"/>
              </a:spcBef>
              <a:spcAft>
                <a:spcPts val="0"/>
              </a:spcAft>
              <a:buClr>
                <a:schemeClr val="dk1"/>
              </a:buClr>
              <a:buSzPts val="2600"/>
              <a:buNone/>
            </a:pPr>
            <a:r>
              <a:rPr lang="en-US" sz="2600" i="1" dirty="0"/>
              <a:t>Where are the practical differences between what governments are achieving vs what they'd like to achieve?</a:t>
            </a:r>
            <a:endParaRPr sz="2600" i="1" dirty="0"/>
          </a:p>
          <a:p>
            <a:pPr marL="685800" lvl="1" indent="-76200" algn="l" rtl="0">
              <a:lnSpc>
                <a:spcPct val="90000"/>
              </a:lnSpc>
              <a:spcBef>
                <a:spcPts val="500"/>
              </a:spcBef>
              <a:spcAft>
                <a:spcPts val="0"/>
              </a:spcAft>
              <a:buClr>
                <a:schemeClr val="dk1"/>
              </a:buClr>
              <a:buSzPts val="24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Plans and Roadmaps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a:off x="838200"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Roadmaps</a:t>
            </a:r>
            <a:endParaRPr dirty="0"/>
          </a:p>
        </p:txBody>
      </p:sp>
      <p:sp>
        <p:nvSpPr>
          <p:cNvPr id="194" name="Google Shape;194;p15"/>
          <p:cNvSpPr txBox="1">
            <a:spLocks noGrp="1"/>
          </p:cNvSpPr>
          <p:nvPr>
            <p:ph type="body" idx="1"/>
          </p:nvPr>
        </p:nvSpPr>
        <p:spPr>
          <a:xfrm>
            <a:off x="838200" y="1343818"/>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r>
              <a:rPr lang="en-US" dirty="0"/>
              <a:t>Who will benefit from having roadmaps/next steps offered in this white paper?</a:t>
            </a:r>
            <a:endParaRPr dirty="0"/>
          </a:p>
          <a:p>
            <a:pPr marL="457200" lvl="0" indent="-342900" algn="l" rtl="0">
              <a:lnSpc>
                <a:spcPct val="90000"/>
              </a:lnSpc>
              <a:spcBef>
                <a:spcPts val="1000"/>
              </a:spcBef>
              <a:spcAft>
                <a:spcPts val="0"/>
              </a:spcAft>
              <a:buSzPts val="1800"/>
              <a:buChar char="●"/>
            </a:pPr>
            <a:r>
              <a:rPr lang="en-US" dirty="0"/>
              <a:t>Specification/Standards Architects?</a:t>
            </a:r>
            <a:endParaRPr dirty="0"/>
          </a:p>
          <a:p>
            <a:pPr marL="457200" lvl="0" indent="-342900" algn="l" rtl="0">
              <a:lnSpc>
                <a:spcPct val="90000"/>
              </a:lnSpc>
              <a:spcBef>
                <a:spcPts val="0"/>
              </a:spcBef>
              <a:spcAft>
                <a:spcPts val="0"/>
              </a:spcAft>
              <a:buSzPts val="1800"/>
              <a:buChar char="●"/>
            </a:pPr>
            <a:r>
              <a:rPr lang="en-US" dirty="0"/>
              <a:t>Civil Society?</a:t>
            </a:r>
            <a:endParaRPr dirty="0"/>
          </a:p>
          <a:p>
            <a:pPr marL="457200" lvl="0" indent="-342900" algn="l" rtl="0">
              <a:lnSpc>
                <a:spcPct val="90000"/>
              </a:lnSpc>
              <a:spcBef>
                <a:spcPts val="0"/>
              </a:spcBef>
              <a:spcAft>
                <a:spcPts val="0"/>
              </a:spcAft>
              <a:buSzPts val="1800"/>
              <a:buChar char="●"/>
            </a:pPr>
            <a:r>
              <a:rPr lang="en-US" dirty="0"/>
              <a:t>Private Sector?</a:t>
            </a:r>
            <a:endParaRPr dirty="0"/>
          </a:p>
          <a:p>
            <a:pPr marL="457200" lvl="0" indent="-342900" algn="l" rtl="0">
              <a:lnSpc>
                <a:spcPct val="90000"/>
              </a:lnSpc>
              <a:spcBef>
                <a:spcPts val="0"/>
              </a:spcBef>
              <a:spcAft>
                <a:spcPts val="0"/>
              </a:spcAft>
              <a:buSzPts val="1800"/>
              <a:buChar char="●"/>
            </a:pPr>
            <a:r>
              <a:rPr lang="en-US" dirty="0"/>
              <a: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07163" y="2661386"/>
            <a:ext cx="11577674" cy="847059"/>
          </a:xfrm>
        </p:spPr>
        <p:txBody>
          <a:bodyPr/>
          <a:lstStyle/>
          <a:p>
            <a:r>
              <a:rPr lang="de-DE" dirty="0"/>
              <a:t>OIDF Government Whitepaper Listening Session: “Citizen-Centric Identity Systems”</a:t>
            </a:r>
          </a:p>
          <a:p>
            <a:r>
              <a:rPr lang="de-DE" dirty="0"/>
              <a:t> </a:t>
            </a:r>
            <a:endParaRPr lang="en-US" dirty="0"/>
          </a:p>
        </p:txBody>
      </p:sp>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4370887"/>
            <a:ext cx="10363200" cy="502450"/>
          </a:xfrm>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Elizabeth Garber – Whitepaper Co-Author</a:t>
            </a:r>
          </a:p>
        </p:txBody>
      </p:sp>
    </p:spTree>
    <p:extLst>
      <p:ext uri="{BB962C8B-B14F-4D97-AF65-F5344CB8AC3E}">
        <p14:creationId xmlns:p14="http://schemas.microsoft.com/office/powerpoint/2010/main" val="183175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169f8e41693_0_665"/>
          <p:cNvSpPr/>
          <p:nvPr/>
        </p:nvSpPr>
        <p:spPr>
          <a:xfrm>
            <a:off x="0" y="333720"/>
            <a:ext cx="12187800" cy="537600"/>
          </a:xfrm>
          <a:prstGeom prst="rect">
            <a:avLst/>
          </a:prstGeom>
          <a:noFill/>
          <a:ln>
            <a:noFill/>
          </a:ln>
        </p:spPr>
        <p:txBody>
          <a:bodyPr spcFirstLastPara="1" wrap="square" lIns="90000" tIns="45000" rIns="90000" bIns="45000" anchor="ctr"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3600"/>
              <a:buFont typeface="Arial"/>
              <a:buNone/>
              <a:tabLst/>
              <a:defRPr/>
            </a:pPr>
            <a:r>
              <a:rPr kumimoji="0" lang="en-US" sz="3200" i="0" u="none" strike="noStrike" kern="0" cap="none" spc="0" normalizeH="0" baseline="0" noProof="0" dirty="0">
                <a:ln>
                  <a:noFill/>
                </a:ln>
                <a:solidFill>
                  <a:srgbClr val="F69100"/>
                </a:solidFill>
                <a:effectLst/>
                <a:uLnTx/>
                <a:uFillTx/>
                <a:latin typeface="Arial Black"/>
                <a:ea typeface="Arial Black"/>
                <a:cs typeface="Arial Black"/>
                <a:sym typeface="Arial Black"/>
              </a:rPr>
              <a:t>Goals of the Government Whitepaper</a:t>
            </a:r>
            <a:endParaRPr kumimoji="0" sz="293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1194" name="Google Shape;1194;g169f8e41693_0_665"/>
          <p:cNvSpPr txBox="1"/>
          <p:nvPr/>
        </p:nvSpPr>
        <p:spPr>
          <a:xfrm>
            <a:off x="181050" y="1381075"/>
            <a:ext cx="11616000" cy="3808769"/>
          </a:xfrm>
          <a:prstGeom prst="rect">
            <a:avLst/>
          </a:prstGeom>
          <a:noFill/>
          <a:ln>
            <a:noFill/>
          </a:ln>
        </p:spPr>
        <p:txBody>
          <a:bodyPr spcFirstLastPara="1" wrap="square" lIns="91425" tIns="91425" rIns="91425" bIns="91425" anchor="t" anchorCtr="0">
            <a:spAutoFit/>
          </a:bodyPr>
          <a:lstStyle/>
          <a:p>
            <a:pPr marL="0" marR="50800" lvl="0" indent="0" algn="l" defTabSz="914400" rtl="0" eaLnBrk="1" fontAlgn="auto" latinLnBrk="0" hangingPunct="1">
              <a:lnSpc>
                <a:spcPct val="157142"/>
              </a:lnSpc>
              <a:spcBef>
                <a:spcPts val="0"/>
              </a:spcBef>
              <a:spcAft>
                <a:spcPts val="0"/>
              </a:spcAft>
              <a:buClr>
                <a:srgbClr val="000000"/>
              </a:buClr>
              <a:buSzPts val="2100"/>
              <a:buFont typeface="Arial"/>
              <a:buNone/>
              <a:tabLst/>
              <a:defRPr/>
            </a:pPr>
            <a:r>
              <a:rPr kumimoji="0" lang="en-US" sz="2400" b="1" i="1" u="none" strike="noStrike" kern="0" cap="none" spc="0" normalizeH="0" baseline="0" noProof="0" dirty="0">
                <a:ln>
                  <a:noFill/>
                </a:ln>
                <a:solidFill>
                  <a:srgbClr val="FFAD00"/>
                </a:solidFill>
                <a:effectLst/>
                <a:uLnTx/>
                <a:uFillTx/>
                <a:latin typeface="Calibri"/>
                <a:ea typeface="Calibri"/>
                <a:cs typeface="Calibri"/>
                <a:sym typeface="Calibri"/>
              </a:rPr>
              <a:t>Educate and engage government stakeholders &amp; wider community in order to:</a:t>
            </a: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lang="en-US" sz="2100" kern="0" dirty="0">
                <a:solidFill>
                  <a:srgbClr val="222020"/>
                </a:solidFill>
                <a:latin typeface="Calibri"/>
                <a:ea typeface="Calibri"/>
                <a:cs typeface="Calibri"/>
                <a:sym typeface="Calibri"/>
              </a:rPr>
              <a:t>Inform government stakeholders on the current landscape, challenges &amp; risks</a:t>
            </a:r>
            <a:endPar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endParaRPr lang="en-US" sz="2100" kern="0" dirty="0">
              <a:solidFill>
                <a:srgbClr val="222020"/>
              </a:solidFill>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Role of standards (including OIDF standards) to enable Digital ID ecosystems, achieve goals</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Incorporate the needs of citizens and their government in the OIDF’s strategic direction</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pic>
        <p:nvPicPr>
          <p:cNvPr id="1195" name="Google Shape;1195;g169f8e41693_0_665"/>
          <p:cNvPicPr preferRelativeResize="0"/>
          <p:nvPr/>
        </p:nvPicPr>
        <p:blipFill rotWithShape="1">
          <a:blip r:embed="rId3">
            <a:alphaModFix/>
          </a:blip>
          <a:srcRect/>
          <a:stretch/>
        </p:blipFill>
        <p:spPr>
          <a:xfrm>
            <a:off x="10847498" y="6320396"/>
            <a:ext cx="1344502" cy="53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pic>
        <p:nvPicPr>
          <p:cNvPr id="1201" name="Google Shape;1201;g169f8e41693_0_672"/>
          <p:cNvPicPr preferRelativeResize="0"/>
          <p:nvPr/>
        </p:nvPicPr>
        <p:blipFill rotWithShape="1">
          <a:blip r:embed="rId3">
            <a:alphaModFix/>
          </a:blip>
          <a:srcRect/>
          <a:stretch/>
        </p:blipFill>
        <p:spPr>
          <a:xfrm>
            <a:off x="10847498" y="6320396"/>
            <a:ext cx="1344502" cy="537600"/>
          </a:xfrm>
          <a:prstGeom prst="rect">
            <a:avLst/>
          </a:prstGeom>
          <a:noFill/>
          <a:ln>
            <a:noFill/>
          </a:ln>
        </p:spPr>
      </p:pic>
      <p:sp>
        <p:nvSpPr>
          <p:cNvPr id="1202" name="Google Shape;1202;g169f8e41693_0_672"/>
          <p:cNvSpPr txBox="1"/>
          <p:nvPr/>
        </p:nvSpPr>
        <p:spPr>
          <a:xfrm>
            <a:off x="4008750" y="727625"/>
            <a:ext cx="4174500" cy="5694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F69100"/>
                </a:solidFill>
                <a:effectLst/>
                <a:uLnTx/>
                <a:uFillTx/>
                <a:latin typeface="Arial"/>
                <a:cs typeface="Arial"/>
                <a:sym typeface="Arial"/>
              </a:rPr>
              <a:t>For Discussion Today</a:t>
            </a:r>
            <a:endParaRPr kumimoji="0" sz="2500" b="1" i="0" u="none" strike="noStrike" kern="0" cap="none" spc="0" normalizeH="0" baseline="0" noProof="0" dirty="0">
              <a:ln>
                <a:noFill/>
              </a:ln>
              <a:solidFill>
                <a:srgbClr val="F69100"/>
              </a:solidFill>
              <a:effectLst/>
              <a:uLnTx/>
              <a:uFillTx/>
              <a:latin typeface="Arial"/>
              <a:cs typeface="Arial"/>
              <a:sym typeface="Arial"/>
            </a:endParaRPr>
          </a:p>
        </p:txBody>
      </p:sp>
      <p:sp>
        <p:nvSpPr>
          <p:cNvPr id="1203" name="Google Shape;1203;g169f8e41693_0_672"/>
          <p:cNvSpPr txBox="1"/>
          <p:nvPr/>
        </p:nvSpPr>
        <p:spPr>
          <a:xfrm>
            <a:off x="4008750" y="1698200"/>
            <a:ext cx="4174500" cy="37404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1" u="none" strike="noStrike" kern="0" cap="none" spc="0" normalizeH="0" baseline="0" noProof="0" dirty="0">
                <a:ln>
                  <a:noFill/>
                </a:ln>
                <a:solidFill>
                  <a:srgbClr val="F69100"/>
                </a:solidFill>
                <a:effectLst/>
                <a:uLnTx/>
                <a:uFillTx/>
                <a:latin typeface="Arial"/>
                <a:cs typeface="Arial"/>
                <a:sym typeface="Arial"/>
              </a:rPr>
              <a:t>Purpose of Government</a:t>
            </a: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1" u="none" strike="noStrike" kern="0" cap="none" spc="0" normalizeH="0" baseline="0" noProof="0" dirty="0">
                <a:ln>
                  <a:noFill/>
                </a:ln>
                <a:solidFill>
                  <a:srgbClr val="F69100"/>
                </a:solidFill>
                <a:effectLst/>
                <a:uLnTx/>
                <a:uFillTx/>
                <a:latin typeface="Arial"/>
                <a:cs typeface="Arial"/>
                <a:sym typeface="Arial"/>
              </a:rPr>
              <a:t>Nature of Identity</a:t>
            </a: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1" u="none" strike="noStrike" kern="0" cap="none" spc="0" normalizeH="0" baseline="0" noProof="0" dirty="0">
                <a:ln>
                  <a:noFill/>
                </a:ln>
                <a:solidFill>
                  <a:srgbClr val="F69100"/>
                </a:solidFill>
                <a:effectLst/>
                <a:uLnTx/>
                <a:uFillTx/>
                <a:latin typeface="Arial"/>
                <a:cs typeface="Arial"/>
                <a:sym typeface="Arial"/>
              </a:rPr>
              <a:t>Government Roles in Digital ID</a:t>
            </a: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1" u="none" strike="noStrike" kern="0" cap="none" spc="0" normalizeH="0" baseline="0" noProof="0" dirty="0">
                <a:ln>
                  <a:noFill/>
                </a:ln>
                <a:solidFill>
                  <a:srgbClr val="F69100"/>
                </a:solidFill>
                <a:effectLst/>
                <a:uLnTx/>
                <a:uFillTx/>
                <a:latin typeface="Arial"/>
                <a:cs typeface="Arial"/>
                <a:sym typeface="Arial"/>
              </a:rPr>
              <a:t>Government Concerns</a:t>
            </a: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1" u="none" strike="noStrike" kern="0" cap="none" spc="0" normalizeH="0" baseline="0" noProof="0" dirty="0">
                <a:ln>
                  <a:noFill/>
                </a:ln>
                <a:solidFill>
                  <a:srgbClr val="F69100"/>
                </a:solidFill>
                <a:effectLst/>
                <a:uLnTx/>
                <a:uFillTx/>
                <a:latin typeface="Arial"/>
                <a:cs typeface="Arial"/>
                <a:sym typeface="Arial"/>
              </a:rPr>
              <a:t>The Role of OIDF Standards</a:t>
            </a: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100" b="0" i="1" u="none" strike="noStrike" kern="0" cap="none" spc="0" normalizeH="0" baseline="0" noProof="0" dirty="0">
              <a:ln>
                <a:noFill/>
              </a:ln>
              <a:solidFill>
                <a:srgbClr val="F691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1" u="none" strike="noStrike" kern="0" cap="none" spc="0" normalizeH="0" baseline="0" noProof="0" dirty="0">
                <a:ln>
                  <a:noFill/>
                </a:ln>
                <a:solidFill>
                  <a:srgbClr val="F69100"/>
                </a:solidFill>
                <a:effectLst/>
                <a:uLnTx/>
                <a:uFillTx/>
                <a:latin typeface="Arial"/>
                <a:cs typeface="Arial"/>
                <a:sym typeface="Arial"/>
              </a:rPr>
              <a:t>Discussion</a:t>
            </a:r>
            <a:endParaRPr kumimoji="0" sz="2100" b="0" i="1" u="none" strike="noStrike" kern="0" cap="none" spc="0" normalizeH="0" baseline="0" noProof="0" dirty="0">
              <a:ln>
                <a:noFill/>
              </a:ln>
              <a:solidFill>
                <a:srgbClr val="F69100"/>
              </a:solidFill>
              <a:effectLst/>
              <a:uLnTx/>
              <a:uFillTx/>
              <a:latin typeface="Arial"/>
              <a:cs typeface="Arial"/>
              <a:sym typeface="Arial"/>
            </a:endParaRPr>
          </a:p>
        </p:txBody>
      </p:sp>
      <p:sp>
        <p:nvSpPr>
          <p:cNvPr id="1204" name="Google Shape;1204;g169f8e41693_0_672"/>
          <p:cNvSpPr/>
          <p:nvPr/>
        </p:nvSpPr>
        <p:spPr>
          <a:xfrm rot="10800000">
            <a:off x="3935949" y="1385480"/>
            <a:ext cx="4098227" cy="43845"/>
          </a:xfrm>
          <a:custGeom>
            <a:avLst/>
            <a:gdLst/>
            <a:ahLst/>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1"/>
          </a:solidFill>
          <a:ln w="41275" cap="rnd" cmpd="sng">
            <a:solidFill>
              <a:srgbClr val="F8931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169f8e41693_0_779"/>
          <p:cNvSpPr/>
          <p:nvPr/>
        </p:nvSpPr>
        <p:spPr>
          <a:xfrm>
            <a:off x="0" y="333720"/>
            <a:ext cx="12187800" cy="537600"/>
          </a:xfrm>
          <a:prstGeom prst="rect">
            <a:avLst/>
          </a:prstGeom>
          <a:noFill/>
          <a:ln>
            <a:noFill/>
          </a:ln>
        </p:spPr>
        <p:txBody>
          <a:bodyPr spcFirstLastPara="1" wrap="square" lIns="90000" tIns="45000" rIns="90000" bIns="450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Identity underpins governments’ core purpose</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1211" name="Google Shape;1211;g169f8e41693_0_779"/>
          <p:cNvSpPr txBox="1"/>
          <p:nvPr/>
        </p:nvSpPr>
        <p:spPr>
          <a:xfrm>
            <a:off x="551650" y="2273775"/>
            <a:ext cx="5665800" cy="2987198"/>
          </a:xfrm>
          <a:prstGeom prst="rect">
            <a:avLst/>
          </a:prstGeom>
          <a:noFill/>
          <a:ln>
            <a:noFill/>
          </a:ln>
        </p:spPr>
        <p:txBody>
          <a:bodyPr spcFirstLastPara="1" wrap="square" lIns="91425" tIns="91425" rIns="91425" bIns="91425" anchor="t" anchorCtr="0">
            <a:spAutoFit/>
          </a:bodyPr>
          <a:lstStyle/>
          <a:p>
            <a:pPr marL="0" marR="50800" lvl="0" indent="0" algn="ctr" defTabSz="914400" rtl="0" eaLnBrk="1" fontAlgn="auto" latinLnBrk="0" hangingPunct="1">
              <a:lnSpc>
                <a:spcPct val="157142"/>
              </a:lnSpc>
              <a:spcBef>
                <a:spcPts val="0"/>
              </a:spcBef>
              <a:spcAft>
                <a:spcPts val="0"/>
              </a:spcAft>
              <a:buClr>
                <a:srgbClr val="000000"/>
              </a:buClr>
              <a:buSzPts val="2100"/>
              <a:buFont typeface="Arial"/>
              <a:buNone/>
              <a:tabLst/>
              <a:defRPr/>
            </a:pPr>
            <a:r>
              <a:rPr kumimoji="0" lang="en-US" sz="2900" b="0" i="1" u="none" strike="noStrike" kern="0" cap="none" spc="0" normalizeH="0" baseline="0" noProof="0" dirty="0">
                <a:ln>
                  <a:noFill/>
                </a:ln>
                <a:solidFill>
                  <a:srgbClr val="222020"/>
                </a:solidFill>
                <a:effectLst/>
                <a:uLnTx/>
                <a:uFillTx/>
                <a:latin typeface="Calibri"/>
                <a:ea typeface="Calibri"/>
                <a:cs typeface="Calibri"/>
                <a:sym typeface="Calibri"/>
              </a:rPr>
              <a:t>Government is seeking to ensure the</a:t>
            </a:r>
            <a:r>
              <a:rPr kumimoji="0" lang="en-US" sz="2900" b="1" i="1" u="none" strike="noStrike" kern="0" cap="none" spc="0" normalizeH="0" baseline="0" noProof="0" dirty="0">
                <a:ln>
                  <a:noFill/>
                </a:ln>
                <a:solidFill>
                  <a:srgbClr val="222020"/>
                </a:solidFill>
                <a:effectLst/>
                <a:uLnTx/>
                <a:uFillTx/>
                <a:latin typeface="Calibri"/>
                <a:ea typeface="Calibri"/>
                <a:cs typeface="Calibri"/>
                <a:sym typeface="Calibri"/>
              </a:rPr>
              <a:t> wellbeing </a:t>
            </a:r>
            <a:r>
              <a:rPr kumimoji="0" lang="en-US" sz="2900" b="0" i="1" u="none" strike="noStrike" kern="0" cap="none" spc="0" normalizeH="0" baseline="0" noProof="0" dirty="0">
                <a:ln>
                  <a:noFill/>
                </a:ln>
                <a:solidFill>
                  <a:srgbClr val="222020"/>
                </a:solidFill>
                <a:effectLst/>
                <a:uLnTx/>
                <a:uFillTx/>
                <a:latin typeface="Calibri"/>
                <a:ea typeface="Calibri"/>
                <a:cs typeface="Calibri"/>
                <a:sym typeface="Calibri"/>
              </a:rPr>
              <a:t>of citizens, underpinned by</a:t>
            </a:r>
            <a:r>
              <a:rPr kumimoji="0" lang="en-US" sz="2900" b="1" i="1" u="none" strike="noStrike" kern="0" cap="none" spc="0" normalizeH="0" baseline="0" noProof="0" dirty="0">
                <a:ln>
                  <a:noFill/>
                </a:ln>
                <a:solidFill>
                  <a:srgbClr val="222020"/>
                </a:solidFill>
                <a:effectLst/>
                <a:uLnTx/>
                <a:uFillTx/>
                <a:latin typeface="Calibri"/>
                <a:ea typeface="Calibri"/>
                <a:cs typeface="Calibri"/>
                <a:sym typeface="Calibri"/>
              </a:rPr>
              <a:t> sustainable growth </a:t>
            </a:r>
            <a:r>
              <a:rPr kumimoji="0" lang="en-US" sz="2900" b="0" i="1" u="none" strike="noStrike" kern="0" cap="none" spc="0" normalizeH="0" baseline="0" noProof="0" dirty="0">
                <a:ln>
                  <a:noFill/>
                </a:ln>
                <a:solidFill>
                  <a:srgbClr val="222020"/>
                </a:solidFill>
                <a:effectLst/>
                <a:uLnTx/>
                <a:uFillTx/>
                <a:latin typeface="Calibri"/>
                <a:ea typeface="Calibri"/>
                <a:cs typeface="Calibri"/>
                <a:sym typeface="Calibri"/>
              </a:rPr>
              <a:t>and</a:t>
            </a:r>
            <a:r>
              <a:rPr kumimoji="0" lang="en-US" sz="2900" b="1" i="1" u="none" strike="noStrike" kern="0" cap="none" spc="0" normalizeH="0" baseline="0" noProof="0" dirty="0">
                <a:ln>
                  <a:noFill/>
                </a:ln>
                <a:solidFill>
                  <a:srgbClr val="222020"/>
                </a:solidFill>
                <a:effectLst/>
                <a:uLnTx/>
                <a:uFillTx/>
                <a:latin typeface="Calibri"/>
                <a:ea typeface="Calibri"/>
                <a:cs typeface="Calibri"/>
                <a:sym typeface="Calibri"/>
              </a:rPr>
              <a:t> resilience.</a:t>
            </a:r>
          </a:p>
        </p:txBody>
      </p:sp>
      <p:pic>
        <p:nvPicPr>
          <p:cNvPr id="1212" name="Google Shape;1212;g169f8e41693_0_779"/>
          <p:cNvPicPr preferRelativeResize="0"/>
          <p:nvPr/>
        </p:nvPicPr>
        <p:blipFill rotWithShape="1">
          <a:blip r:embed="rId3">
            <a:alphaModFix/>
          </a:blip>
          <a:srcRect/>
          <a:stretch/>
        </p:blipFill>
        <p:spPr>
          <a:xfrm>
            <a:off x="10847498" y="6320396"/>
            <a:ext cx="1344502" cy="537600"/>
          </a:xfrm>
          <a:prstGeom prst="rect">
            <a:avLst/>
          </a:prstGeom>
          <a:noFill/>
          <a:ln>
            <a:noFill/>
          </a:ln>
        </p:spPr>
      </p:pic>
      <p:sp>
        <p:nvSpPr>
          <p:cNvPr id="1213" name="Google Shape;1213;g169f8e41693_0_779"/>
          <p:cNvSpPr/>
          <p:nvPr/>
        </p:nvSpPr>
        <p:spPr>
          <a:xfrm>
            <a:off x="6745337" y="1259933"/>
            <a:ext cx="4880400" cy="4763100"/>
          </a:xfrm>
          <a:prstGeom prst="ellipse">
            <a:avLst/>
          </a:prstGeom>
          <a:solidFill>
            <a:srgbClr val="A1C3FA"/>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214" name="Google Shape;1214;g169f8e41693_0_779"/>
          <p:cNvGrpSpPr/>
          <p:nvPr/>
        </p:nvGrpSpPr>
        <p:grpSpPr>
          <a:xfrm>
            <a:off x="7852748" y="1049159"/>
            <a:ext cx="2677393" cy="2613062"/>
            <a:chOff x="3619861" y="407378"/>
            <a:chExt cx="2166000" cy="2166000"/>
          </a:xfrm>
        </p:grpSpPr>
        <p:sp>
          <p:nvSpPr>
            <p:cNvPr id="1215" name="Google Shape;1215;g169f8e41693_0_779"/>
            <p:cNvSpPr/>
            <p:nvPr/>
          </p:nvSpPr>
          <p:spPr>
            <a:xfrm>
              <a:off x="3619861" y="407378"/>
              <a:ext cx="2166000" cy="2166000"/>
            </a:xfrm>
            <a:prstGeom prst="ellipse">
              <a:avLst/>
            </a:prstGeom>
            <a:solidFill>
              <a:srgbClr val="4472C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16" name="Google Shape;1216;g169f8e41693_0_779"/>
            <p:cNvSpPr txBox="1"/>
            <p:nvPr/>
          </p:nvSpPr>
          <p:spPr>
            <a:xfrm>
              <a:off x="4024522" y="707737"/>
              <a:ext cx="1328400" cy="661500"/>
            </a:xfrm>
            <a:prstGeom prst="rect">
              <a:avLst/>
            </a:prstGeom>
            <a:solidFill>
              <a:srgbClr val="4472C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Business Resilience</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1217" name="Google Shape;1217;g169f8e41693_0_779"/>
          <p:cNvGrpSpPr/>
          <p:nvPr/>
        </p:nvGrpSpPr>
        <p:grpSpPr>
          <a:xfrm>
            <a:off x="9123768" y="1936664"/>
            <a:ext cx="2677393" cy="2613062"/>
            <a:chOff x="4648111" y="1143043"/>
            <a:chExt cx="2166000" cy="2166000"/>
          </a:xfrm>
        </p:grpSpPr>
        <p:sp>
          <p:nvSpPr>
            <p:cNvPr id="1218" name="Google Shape;1218;g169f8e41693_0_779"/>
            <p:cNvSpPr/>
            <p:nvPr/>
          </p:nvSpPr>
          <p:spPr>
            <a:xfrm>
              <a:off x="4648111" y="1143043"/>
              <a:ext cx="2166000" cy="2166000"/>
            </a:xfrm>
            <a:prstGeom prst="ellipse">
              <a:avLst/>
            </a:prstGeom>
            <a:solidFill>
              <a:srgbClr val="4472C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19" name="Google Shape;1219;g169f8e41693_0_779"/>
            <p:cNvSpPr txBox="1"/>
            <p:nvPr/>
          </p:nvSpPr>
          <p:spPr>
            <a:xfrm>
              <a:off x="5263341" y="1696206"/>
              <a:ext cx="1328400" cy="661500"/>
            </a:xfrm>
            <a:prstGeom prst="rect">
              <a:avLst/>
            </a:prstGeom>
            <a:solidFill>
              <a:srgbClr val="4472C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Economic Resilience</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1220" name="Google Shape;1220;g169f8e41693_0_779"/>
          <p:cNvGrpSpPr/>
          <p:nvPr/>
        </p:nvGrpSpPr>
        <p:grpSpPr>
          <a:xfrm>
            <a:off x="8617833" y="3402014"/>
            <a:ext cx="2677393" cy="2613062"/>
            <a:chOff x="4238812" y="2357689"/>
            <a:chExt cx="2166000" cy="2166000"/>
          </a:xfrm>
        </p:grpSpPr>
        <p:sp>
          <p:nvSpPr>
            <p:cNvPr id="1221" name="Google Shape;1221;g169f8e41693_0_779"/>
            <p:cNvSpPr/>
            <p:nvPr/>
          </p:nvSpPr>
          <p:spPr>
            <a:xfrm>
              <a:off x="4238812" y="2357689"/>
              <a:ext cx="2166000" cy="2166000"/>
            </a:xfrm>
            <a:prstGeom prst="ellipse">
              <a:avLst/>
            </a:prstGeom>
            <a:solidFill>
              <a:srgbClr val="4472C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22" name="Google Shape;1222;g169f8e41693_0_779"/>
            <p:cNvSpPr txBox="1"/>
            <p:nvPr/>
          </p:nvSpPr>
          <p:spPr>
            <a:xfrm>
              <a:off x="4940153" y="3250423"/>
              <a:ext cx="1328400" cy="661500"/>
            </a:xfrm>
            <a:prstGeom prst="rect">
              <a:avLst/>
            </a:prstGeom>
            <a:solidFill>
              <a:srgbClr val="4472C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Political Resilience</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1223" name="Google Shape;1223;g169f8e41693_0_779"/>
          <p:cNvGrpSpPr/>
          <p:nvPr/>
        </p:nvGrpSpPr>
        <p:grpSpPr>
          <a:xfrm>
            <a:off x="7065773" y="3402135"/>
            <a:ext cx="2677393" cy="2613062"/>
            <a:chOff x="2983201" y="2357790"/>
            <a:chExt cx="2166000" cy="2166000"/>
          </a:xfrm>
        </p:grpSpPr>
        <p:sp>
          <p:nvSpPr>
            <p:cNvPr id="1224" name="Google Shape;1224;g169f8e41693_0_779"/>
            <p:cNvSpPr/>
            <p:nvPr/>
          </p:nvSpPr>
          <p:spPr>
            <a:xfrm>
              <a:off x="2983201" y="2357790"/>
              <a:ext cx="2166000" cy="2166000"/>
            </a:xfrm>
            <a:prstGeom prst="ellipse">
              <a:avLst/>
            </a:prstGeom>
            <a:solidFill>
              <a:srgbClr val="4472C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25" name="Google Shape;1225;g169f8e41693_0_779"/>
            <p:cNvSpPr txBox="1"/>
            <p:nvPr/>
          </p:nvSpPr>
          <p:spPr>
            <a:xfrm>
              <a:off x="3270150" y="3248144"/>
              <a:ext cx="1328400" cy="661500"/>
            </a:xfrm>
            <a:prstGeom prst="rect">
              <a:avLst/>
            </a:prstGeom>
            <a:solidFill>
              <a:srgbClr val="4472C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Human </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Resilience</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1226" name="Google Shape;1226;g169f8e41693_0_779"/>
          <p:cNvGrpSpPr/>
          <p:nvPr/>
        </p:nvGrpSpPr>
        <p:grpSpPr>
          <a:xfrm>
            <a:off x="6581872" y="1936627"/>
            <a:ext cx="2677393" cy="2613062"/>
            <a:chOff x="2591728" y="1143012"/>
            <a:chExt cx="2166000" cy="2166000"/>
          </a:xfrm>
        </p:grpSpPr>
        <p:sp>
          <p:nvSpPr>
            <p:cNvPr id="1227" name="Google Shape;1227;g169f8e41693_0_779"/>
            <p:cNvSpPr/>
            <p:nvPr/>
          </p:nvSpPr>
          <p:spPr>
            <a:xfrm>
              <a:off x="2591728" y="1143012"/>
              <a:ext cx="2166000" cy="2166000"/>
            </a:xfrm>
            <a:prstGeom prst="ellipse">
              <a:avLst/>
            </a:prstGeom>
            <a:solidFill>
              <a:srgbClr val="4472C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28" name="Google Shape;1228;g169f8e41693_0_779"/>
            <p:cNvSpPr txBox="1"/>
            <p:nvPr/>
          </p:nvSpPr>
          <p:spPr>
            <a:xfrm>
              <a:off x="2830556" y="1666262"/>
              <a:ext cx="1328400" cy="661500"/>
            </a:xfrm>
            <a:prstGeom prst="rect">
              <a:avLst/>
            </a:prstGeom>
            <a:solidFill>
              <a:srgbClr val="4472C4"/>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Cyber</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FFFFF"/>
                  </a:solidFill>
                  <a:effectLst/>
                  <a:uLnTx/>
                  <a:uFillTx/>
                  <a:latin typeface="Roboto"/>
                  <a:ea typeface="Roboto"/>
                  <a:cs typeface="Roboto"/>
                  <a:sym typeface="Roboto"/>
                </a:rPr>
                <a:t>Resilience</a:t>
              </a:r>
              <a:endParaRPr kumimoji="0" sz="1300" b="1"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sp>
        <p:nvSpPr>
          <p:cNvPr id="1229" name="Google Shape;1229;g169f8e41693_0_779"/>
          <p:cNvSpPr/>
          <p:nvPr/>
        </p:nvSpPr>
        <p:spPr>
          <a:xfrm>
            <a:off x="8369600" y="2856075"/>
            <a:ext cx="1643700" cy="1570800"/>
          </a:xfrm>
          <a:prstGeom prst="ellipse">
            <a:avLst/>
          </a:prstGeom>
          <a:solidFill>
            <a:srgbClr val="1C458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Arial"/>
                <a:cs typeface="Arial"/>
                <a:sym typeface="Arial"/>
              </a:rPr>
              <a:t>Societal Resilience</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g16b61cf8422_0_9"/>
          <p:cNvPicPr preferRelativeResize="0"/>
          <p:nvPr/>
        </p:nvPicPr>
        <p:blipFill rotWithShape="1">
          <a:blip r:embed="rId3">
            <a:alphaModFix/>
          </a:blip>
          <a:srcRect/>
          <a:stretch/>
        </p:blipFill>
        <p:spPr>
          <a:xfrm>
            <a:off x="10847498" y="6320396"/>
            <a:ext cx="1344502" cy="537600"/>
          </a:xfrm>
          <a:prstGeom prst="rect">
            <a:avLst/>
          </a:prstGeom>
          <a:noFill/>
          <a:ln>
            <a:noFill/>
          </a:ln>
        </p:spPr>
      </p:pic>
      <p:sp>
        <p:nvSpPr>
          <p:cNvPr id="1236" name="Google Shape;1236;g16b61cf8422_0_9"/>
          <p:cNvSpPr txBox="1"/>
          <p:nvPr/>
        </p:nvSpPr>
        <p:spPr>
          <a:xfrm>
            <a:off x="5097350" y="1178625"/>
            <a:ext cx="6669300" cy="3944700"/>
          </a:xfrm>
          <a:prstGeom prst="rect">
            <a:avLst/>
          </a:prstGeom>
          <a:noFill/>
          <a:ln>
            <a:noFill/>
          </a:ln>
        </p:spPr>
        <p:txBody>
          <a:bodyPr spcFirstLastPara="1" wrap="square" lIns="91425" tIns="91425" rIns="91425" bIns="91425" anchor="t" anchorCtr="0">
            <a:spAutoFit/>
          </a:bodyPr>
          <a:lstStyle/>
          <a:p>
            <a:pPr marL="457200" marR="50800" lvl="0" indent="-342900" algn="l" defTabSz="914400" rtl="0" eaLnBrk="1" fontAlgn="auto" latinLnBrk="0" hangingPunct="1">
              <a:lnSpc>
                <a:spcPct val="157142"/>
              </a:lnSpc>
              <a:spcBef>
                <a:spcPts val="0"/>
              </a:spcBef>
              <a:spcAft>
                <a:spcPts val="0"/>
              </a:spcAft>
              <a:buClr>
                <a:srgbClr val="222020"/>
              </a:buClr>
              <a:buSzPts val="1800"/>
              <a:buFont typeface="Calibri"/>
              <a:buChar char="●"/>
              <a:tabLst/>
              <a:defRPr/>
            </a:pPr>
            <a:r>
              <a:rPr kumimoji="0" lang="en-US" sz="1800" b="0" i="0" u="none" strike="noStrike" kern="0" cap="none" spc="0" normalizeH="0" baseline="0" noProof="0" dirty="0">
                <a:ln>
                  <a:noFill/>
                </a:ln>
                <a:solidFill>
                  <a:srgbClr val="222020"/>
                </a:solidFill>
                <a:effectLst/>
                <a:uLnTx/>
                <a:uFillTx/>
                <a:latin typeface="Calibri"/>
                <a:ea typeface="Calibri"/>
                <a:cs typeface="Calibri"/>
                <a:sym typeface="Calibri"/>
              </a:rPr>
              <a:t>Different aspects of our identities are salient in different contexts; we have rights over when/how to assert them</a:t>
            </a:r>
            <a:endParaRPr kumimoji="0" sz="18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42900" algn="l" defTabSz="914400" rtl="0" eaLnBrk="1" fontAlgn="auto" latinLnBrk="0" hangingPunct="1">
              <a:lnSpc>
                <a:spcPct val="157142"/>
              </a:lnSpc>
              <a:spcBef>
                <a:spcPts val="0"/>
              </a:spcBef>
              <a:spcAft>
                <a:spcPts val="0"/>
              </a:spcAft>
              <a:buClr>
                <a:srgbClr val="222020"/>
              </a:buClr>
              <a:buSzPts val="1800"/>
              <a:buFont typeface="Calibri"/>
              <a:buChar char="●"/>
              <a:tabLst/>
              <a:defRPr/>
            </a:pPr>
            <a:r>
              <a:rPr kumimoji="0" lang="en-US" sz="1800" b="0" i="0" u="none" strike="noStrike" kern="0" cap="none" spc="0" normalizeH="0" baseline="0" noProof="0" dirty="0">
                <a:ln>
                  <a:noFill/>
                </a:ln>
                <a:solidFill>
                  <a:srgbClr val="222020"/>
                </a:solidFill>
                <a:effectLst/>
                <a:uLnTx/>
                <a:uFillTx/>
                <a:latin typeface="Calibri"/>
                <a:ea typeface="Calibri"/>
                <a:cs typeface="Calibri"/>
                <a:sym typeface="Calibri"/>
              </a:rPr>
              <a:t>While our identity data is personal and, in many senses “ours”, we share limited rights to that data with issuers (e.g. the government or the university)</a:t>
            </a:r>
            <a:endParaRPr kumimoji="0" sz="18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42900" algn="l" defTabSz="914400" rtl="0" eaLnBrk="1" fontAlgn="auto" latinLnBrk="0" hangingPunct="1">
              <a:lnSpc>
                <a:spcPct val="157142"/>
              </a:lnSpc>
              <a:spcBef>
                <a:spcPts val="0"/>
              </a:spcBef>
              <a:spcAft>
                <a:spcPts val="0"/>
              </a:spcAft>
              <a:buClr>
                <a:srgbClr val="222020"/>
              </a:buClr>
              <a:buSzPts val="1800"/>
              <a:buFont typeface="Calibri"/>
              <a:buChar char="●"/>
              <a:tabLst/>
              <a:defRPr/>
            </a:pPr>
            <a:r>
              <a:rPr kumimoji="0" lang="en-US" sz="1800" b="0" i="0" u="none" strike="noStrike" kern="0" cap="none" spc="0" normalizeH="0" baseline="0" noProof="0" dirty="0">
                <a:ln>
                  <a:noFill/>
                </a:ln>
                <a:solidFill>
                  <a:srgbClr val="222020"/>
                </a:solidFill>
                <a:effectLst/>
                <a:uLnTx/>
                <a:uFillTx/>
                <a:latin typeface="Calibri"/>
                <a:ea typeface="Calibri"/>
                <a:cs typeface="Calibri"/>
                <a:sym typeface="Calibri"/>
              </a:rPr>
              <a:t>GDPR and similar legislation in other jurisdictions provides a baseline for this paper’s assumptions about privacy and PII</a:t>
            </a:r>
            <a:endParaRPr kumimoji="0" sz="18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237" name="Google Shape;1237;g16b61cf8422_0_9"/>
          <p:cNvSpPr/>
          <p:nvPr/>
        </p:nvSpPr>
        <p:spPr>
          <a:xfrm>
            <a:off x="0" y="333720"/>
            <a:ext cx="12187800" cy="537600"/>
          </a:xfrm>
          <a:prstGeom prst="rect">
            <a:avLst/>
          </a:prstGeom>
          <a:noFill/>
          <a:ln>
            <a:noFill/>
          </a:ln>
        </p:spPr>
        <p:txBody>
          <a:bodyPr spcFirstLastPara="1" wrap="square" lIns="90000" tIns="45000" rIns="90000" bIns="450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The Nature of Identity</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1238" name="Google Shape;1238;g16b61cf8422_0_9"/>
          <p:cNvSpPr txBox="1"/>
          <p:nvPr/>
        </p:nvSpPr>
        <p:spPr>
          <a:xfrm>
            <a:off x="247900" y="5314325"/>
            <a:ext cx="5387700" cy="935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333333"/>
                </a:solidFill>
                <a:effectLst/>
                <a:uLnTx/>
                <a:uFillTx/>
                <a:latin typeface="Arial"/>
                <a:cs typeface="Arial"/>
                <a:sym typeface="Arial"/>
              </a:rPr>
              <a:t>IN REAL LIFE (IRL) ROLES </a:t>
            </a:r>
            <a:r>
              <a:rPr kumimoji="0" lang="en-US" sz="1200" b="0" i="1" u="none" strike="noStrike" kern="0" cap="none" spc="0" normalizeH="0" baseline="0" noProof="0" dirty="0">
                <a:ln>
                  <a:noFill/>
                </a:ln>
                <a:solidFill>
                  <a:srgbClr val="333333"/>
                </a:solidFill>
                <a:effectLst/>
                <a:uLnTx/>
                <a:uFillTx/>
                <a:latin typeface="Arial"/>
                <a:cs typeface="Arial"/>
                <a:sym typeface="Arial"/>
              </a:rPr>
              <a:t>– Mozilla Festival 2022,</a:t>
            </a:r>
            <a:r>
              <a:rPr kumimoji="0" lang="en-US" sz="1200" b="0" i="1" u="sng" strike="noStrike" kern="0" cap="none" spc="0" normalizeH="0" baseline="0" noProof="0" dirty="0">
                <a:ln>
                  <a:noFill/>
                </a:ln>
                <a:solidFill>
                  <a:srgbClr val="FF8327"/>
                </a:solidFill>
                <a:effectLst/>
                <a:uLnTx/>
                <a:uFillTx/>
                <a:latin typeface="Arial"/>
                <a:cs typeface="Arial"/>
                <a:sym typeface="Arial"/>
                <a:hlinkClick r:id="rId4"/>
              </a:rPr>
              <a:t> </a:t>
            </a:r>
            <a:r>
              <a:rPr kumimoji="0" lang="en-US" sz="1200" b="0" i="1" u="none" strike="noStrike" kern="0" cap="none" spc="0" normalizeH="0" baseline="0" noProof="0" dirty="0">
                <a:ln>
                  <a:noFill/>
                </a:ln>
                <a:solidFill>
                  <a:srgbClr val="000000"/>
                </a:solidFill>
                <a:effectLst/>
                <a:uLnTx/>
                <a:uFillTx/>
                <a:latin typeface="Arial"/>
                <a:cs typeface="Arial"/>
                <a:sym typeface="Arial"/>
              </a:rPr>
              <a:t>The Context of You – The Many Facets of Your Digital Identity </a:t>
            </a:r>
            <a:r>
              <a:rPr kumimoji="0" lang="en-US" sz="1200" b="0" i="0" u="none" strike="noStrike" kern="0" cap="none" spc="0" normalizeH="0" baseline="0" noProof="0" dirty="0">
                <a:ln>
                  <a:noFill/>
                </a:ln>
                <a:solidFill>
                  <a:srgbClr val="000000"/>
                </a:solidFill>
                <a:effectLst/>
                <a:uLnTx/>
                <a:uFillTx/>
                <a:latin typeface="Arial"/>
                <a:cs typeface="Arial"/>
                <a:sym typeface="Arial"/>
              </a:rPr>
              <a:t>via </a:t>
            </a:r>
            <a:r>
              <a:rPr kumimoji="0" lang="en-US" sz="1200" b="0" i="1" u="sng" strike="noStrike" kern="0" cap="none" spc="0" normalizeH="0" baseline="0" noProof="0" dirty="0">
                <a:ln>
                  <a:noFill/>
                </a:ln>
                <a:solidFill>
                  <a:srgbClr val="FF8327"/>
                </a:solidFill>
                <a:effectLst/>
                <a:uLnTx/>
                <a:uFillTx/>
                <a:latin typeface="Arial"/>
                <a:cs typeface="Arial"/>
                <a:sym typeface="Arial"/>
                <a:hlinkClick r:id="rId4"/>
              </a:rPr>
              <a:t>Identity Flashmob</a:t>
            </a:r>
            <a:endParaRPr kumimoji="0" sz="1200" b="0" i="1" u="none" strike="noStrike" kern="0" cap="none" spc="0" normalizeH="0" baseline="0" noProof="0" dirty="0">
              <a:ln>
                <a:noFill/>
              </a:ln>
              <a:solidFill>
                <a:srgbClr val="0040F5"/>
              </a:solidFill>
              <a:effectLst/>
              <a:uLnTx/>
              <a:uFillTx/>
              <a:latin typeface="Arial"/>
              <a:cs typeface="Arial"/>
              <a:sym typeface="Arial"/>
            </a:endParaRPr>
          </a:p>
          <a:p>
            <a:pPr marL="0" marR="0" lvl="0" indent="0" algn="l" defTabSz="914400" rtl="0" eaLnBrk="1" fontAlgn="auto" latinLnBrk="0" hangingPunct="1">
              <a:lnSpc>
                <a:spcPct val="115000"/>
              </a:lnSpc>
              <a:spcBef>
                <a:spcPts val="1100"/>
              </a:spcBef>
              <a:spcAft>
                <a:spcPts val="1100"/>
              </a:spcAft>
              <a:buClr>
                <a:srgbClr val="000000"/>
              </a:buClr>
              <a:buSzTx/>
              <a:buFont typeface="Arial"/>
              <a:buNone/>
              <a:tabLst/>
              <a:defRPr/>
            </a:pPr>
            <a:endParaRPr kumimoji="0" sz="1200" b="0" i="0" u="none" strike="noStrike" kern="0" cap="none" spc="0" normalizeH="0" baseline="0" noProof="0" dirty="0">
              <a:ln>
                <a:noFill/>
              </a:ln>
              <a:solidFill>
                <a:srgbClr val="333333"/>
              </a:solidFill>
              <a:effectLst/>
              <a:highlight>
                <a:srgbClr val="F4F4F4"/>
              </a:highlight>
              <a:uLnTx/>
              <a:uFillTx/>
              <a:latin typeface="Arial"/>
              <a:cs typeface="Arial"/>
              <a:sym typeface="Arial"/>
            </a:endParaRPr>
          </a:p>
        </p:txBody>
      </p:sp>
      <p:grpSp>
        <p:nvGrpSpPr>
          <p:cNvPr id="1239" name="Google Shape;1239;g16b61cf8422_0_9"/>
          <p:cNvGrpSpPr/>
          <p:nvPr/>
        </p:nvGrpSpPr>
        <p:grpSpPr>
          <a:xfrm>
            <a:off x="-854950" y="1178613"/>
            <a:ext cx="5422599" cy="3984725"/>
            <a:chOff x="247900" y="1100463"/>
            <a:chExt cx="5422599" cy="3984725"/>
          </a:xfrm>
        </p:grpSpPr>
        <p:pic>
          <p:nvPicPr>
            <p:cNvPr id="1240" name="Google Shape;1240;g16b61cf8422_0_9"/>
            <p:cNvPicPr preferRelativeResize="0"/>
            <p:nvPr/>
          </p:nvPicPr>
          <p:blipFill>
            <a:blip r:embed="rId5">
              <a:alphaModFix/>
            </a:blip>
            <a:stretch>
              <a:fillRect/>
            </a:stretch>
          </p:blipFill>
          <p:spPr>
            <a:xfrm>
              <a:off x="247900" y="1100463"/>
              <a:ext cx="5422599" cy="3984725"/>
            </a:xfrm>
            <a:prstGeom prst="rect">
              <a:avLst/>
            </a:prstGeom>
            <a:noFill/>
            <a:ln>
              <a:noFill/>
            </a:ln>
          </p:spPr>
        </p:pic>
        <p:sp>
          <p:nvSpPr>
            <p:cNvPr id="1241" name="Google Shape;1241;g16b61cf8422_0_9"/>
            <p:cNvSpPr/>
            <p:nvPr/>
          </p:nvSpPr>
          <p:spPr>
            <a:xfrm>
              <a:off x="251825" y="1100475"/>
              <a:ext cx="2240400" cy="154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42" name="Google Shape;1242;g16b61cf8422_0_9"/>
            <p:cNvSpPr/>
            <p:nvPr/>
          </p:nvSpPr>
          <p:spPr>
            <a:xfrm>
              <a:off x="251825" y="2570400"/>
              <a:ext cx="1259100" cy="2514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g169f8e41693_0_2119"/>
          <p:cNvSpPr/>
          <p:nvPr/>
        </p:nvSpPr>
        <p:spPr>
          <a:xfrm>
            <a:off x="0" y="333720"/>
            <a:ext cx="12187800" cy="537600"/>
          </a:xfrm>
          <a:prstGeom prst="rect">
            <a:avLst/>
          </a:prstGeom>
          <a:noFill/>
          <a:ln>
            <a:noFill/>
          </a:ln>
        </p:spPr>
        <p:txBody>
          <a:bodyPr spcFirstLastPara="1" wrap="square" lIns="90000" tIns="45000" rIns="90000" bIns="450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Government role &amp; concerns in ID ecosystems</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pic>
        <p:nvPicPr>
          <p:cNvPr id="1249" name="Google Shape;1249;g169f8e41693_0_2119"/>
          <p:cNvPicPr preferRelativeResize="0"/>
          <p:nvPr/>
        </p:nvPicPr>
        <p:blipFill rotWithShape="1">
          <a:blip r:embed="rId3">
            <a:alphaModFix/>
          </a:blip>
          <a:srcRect/>
          <a:stretch/>
        </p:blipFill>
        <p:spPr>
          <a:xfrm>
            <a:off x="10847498" y="6320396"/>
            <a:ext cx="1344502" cy="537600"/>
          </a:xfrm>
          <a:prstGeom prst="rect">
            <a:avLst/>
          </a:prstGeom>
          <a:noFill/>
          <a:ln>
            <a:noFill/>
          </a:ln>
        </p:spPr>
      </p:pic>
      <p:grpSp>
        <p:nvGrpSpPr>
          <p:cNvPr id="1250" name="Google Shape;1250;g169f8e41693_0_2119"/>
          <p:cNvGrpSpPr/>
          <p:nvPr/>
        </p:nvGrpSpPr>
        <p:grpSpPr>
          <a:xfrm>
            <a:off x="1330138" y="2836750"/>
            <a:ext cx="2240400" cy="3152150"/>
            <a:chOff x="1330138" y="3065350"/>
            <a:chExt cx="2240400" cy="3152150"/>
          </a:xfrm>
        </p:grpSpPr>
        <p:pic>
          <p:nvPicPr>
            <p:cNvPr id="1251" name="Google Shape;1251;g169f8e41693_0_2119"/>
            <p:cNvPicPr preferRelativeResize="0"/>
            <p:nvPr/>
          </p:nvPicPr>
          <p:blipFill rotWithShape="1">
            <a:blip r:embed="rId4">
              <a:alphaModFix/>
            </a:blip>
            <a:srcRect l="28570" t="21628" r="28754" b="19097"/>
            <a:stretch/>
          </p:blipFill>
          <p:spPr>
            <a:xfrm>
              <a:off x="2061662" y="3065350"/>
              <a:ext cx="777351" cy="1079649"/>
            </a:xfrm>
            <a:prstGeom prst="rect">
              <a:avLst/>
            </a:prstGeom>
            <a:noFill/>
            <a:ln>
              <a:noFill/>
            </a:ln>
          </p:spPr>
        </p:pic>
        <p:sp>
          <p:nvSpPr>
            <p:cNvPr id="1252" name="Google Shape;1252;g169f8e41693_0_2119"/>
            <p:cNvSpPr txBox="1"/>
            <p:nvPr/>
          </p:nvSpPr>
          <p:spPr>
            <a:xfrm>
              <a:off x="1330138" y="4271100"/>
              <a:ext cx="2240400" cy="507900"/>
            </a:xfrm>
            <a:prstGeom prst="rect">
              <a:avLst/>
            </a:prstGeom>
            <a:noFill/>
            <a:ln>
              <a:noFill/>
            </a:ln>
          </p:spPr>
          <p:txBody>
            <a:bodyPr spcFirstLastPara="1" wrap="square" lIns="91425" tIns="91425" rIns="91425" bIns="91425" anchor="t" anchorCtr="0">
              <a:spAutoFit/>
            </a:bodyPr>
            <a:lstStyle/>
            <a:p>
              <a:pPr marL="0" marR="50800" lvl="0" indent="0" algn="ctr"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222020"/>
                  </a:solidFill>
                  <a:effectLst/>
                  <a:uLnTx/>
                  <a:uFillTx/>
                  <a:latin typeface="Calibri"/>
                  <a:ea typeface="Calibri"/>
                  <a:cs typeface="Calibri"/>
                  <a:sym typeface="Calibri"/>
                </a:rPr>
                <a:t>Credential Issuer</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253" name="Google Shape;1253;g169f8e41693_0_2119"/>
            <p:cNvSpPr/>
            <p:nvPr/>
          </p:nvSpPr>
          <p:spPr>
            <a:xfrm>
              <a:off x="1343188" y="4779000"/>
              <a:ext cx="2214300" cy="1438500"/>
            </a:xfrm>
            <a:prstGeom prst="rect">
              <a:avLst/>
            </a:prstGeom>
            <a:solidFill>
              <a:srgbClr val="EFEFEF"/>
            </a:solidFill>
            <a:ln>
              <a:noFill/>
            </a:ln>
          </p:spPr>
          <p:txBody>
            <a:bodyPr spcFirstLastPara="1" wrap="square" lIns="91425" tIns="91425" rIns="91425" bIns="91425" anchor="ctr" anchorCtr="0">
              <a:noAutofit/>
            </a:bodyPr>
            <a:lstStyle/>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Binding to a unique human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How to recognize them when they return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Data security, scalability, resiliency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254" name="Google Shape;1254;g169f8e41693_0_2119"/>
          <p:cNvSpPr txBox="1"/>
          <p:nvPr/>
        </p:nvSpPr>
        <p:spPr>
          <a:xfrm rot="-5400000">
            <a:off x="548613" y="5061900"/>
            <a:ext cx="1024800" cy="415500"/>
          </a:xfrm>
          <a:prstGeom prst="rect">
            <a:avLst/>
          </a:prstGeom>
          <a:noFill/>
          <a:ln>
            <a:noFill/>
          </a:ln>
        </p:spPr>
        <p:txBody>
          <a:bodyPr spcFirstLastPara="1" wrap="square" lIns="91425" tIns="91425" rIns="91425" bIns="91425" anchor="t" anchorCtr="0">
            <a:spAutoFit/>
          </a:bodyPr>
          <a:lstStyle/>
          <a:p>
            <a:pPr marL="0" marR="50800" lvl="0" indent="0" algn="ctr"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1500" b="0" i="1" u="none" strike="noStrike" kern="0" cap="none" spc="0" normalizeH="0" baseline="0" noProof="0" dirty="0">
                <a:ln>
                  <a:noFill/>
                </a:ln>
                <a:solidFill>
                  <a:srgbClr val="222020"/>
                </a:solidFill>
                <a:effectLst/>
                <a:uLnTx/>
                <a:uFillTx/>
                <a:latin typeface="Calibri"/>
                <a:ea typeface="Calibri"/>
                <a:cs typeface="Calibri"/>
                <a:sym typeface="Calibri"/>
              </a:rPr>
              <a:t>Concerns</a:t>
            </a:r>
            <a:endParaRPr kumimoji="0" sz="1500" b="0" i="1" u="none" strike="noStrike" kern="0" cap="none" spc="0" normalizeH="0" baseline="0" noProof="0" dirty="0">
              <a:ln>
                <a:noFill/>
              </a:ln>
              <a:solidFill>
                <a:srgbClr val="222020"/>
              </a:solidFill>
              <a:effectLst/>
              <a:uLnTx/>
              <a:uFillTx/>
              <a:latin typeface="Calibri"/>
              <a:ea typeface="Calibri"/>
              <a:cs typeface="Calibri"/>
              <a:sym typeface="Calibri"/>
            </a:endParaRPr>
          </a:p>
        </p:txBody>
      </p:sp>
      <p:grpSp>
        <p:nvGrpSpPr>
          <p:cNvPr id="1255" name="Google Shape;1255;g169f8e41693_0_2119"/>
          <p:cNvGrpSpPr/>
          <p:nvPr/>
        </p:nvGrpSpPr>
        <p:grpSpPr>
          <a:xfrm>
            <a:off x="4029238" y="2836750"/>
            <a:ext cx="3425400" cy="3152150"/>
            <a:chOff x="4000838" y="3065350"/>
            <a:chExt cx="3425400" cy="3152150"/>
          </a:xfrm>
        </p:grpSpPr>
        <p:sp>
          <p:nvSpPr>
            <p:cNvPr id="1256" name="Google Shape;1256;g169f8e41693_0_2119"/>
            <p:cNvSpPr txBox="1"/>
            <p:nvPr/>
          </p:nvSpPr>
          <p:spPr>
            <a:xfrm>
              <a:off x="4000838" y="4271100"/>
              <a:ext cx="3425400" cy="507900"/>
            </a:xfrm>
            <a:prstGeom prst="rect">
              <a:avLst/>
            </a:prstGeom>
            <a:noFill/>
            <a:ln>
              <a:noFill/>
            </a:ln>
          </p:spPr>
          <p:txBody>
            <a:bodyPr spcFirstLastPara="1" wrap="square" lIns="91425" tIns="91425" rIns="91425" bIns="91425" anchor="t" anchorCtr="0">
              <a:spAutoFit/>
            </a:bodyPr>
            <a:lstStyle/>
            <a:p>
              <a:pPr marL="0" marR="50800" lvl="0" indent="0" algn="ctr"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222020"/>
                  </a:solidFill>
                  <a:effectLst/>
                  <a:uLnTx/>
                  <a:uFillTx/>
                  <a:latin typeface="Calibri"/>
                  <a:ea typeface="Calibri"/>
                  <a:cs typeface="Calibri"/>
                  <a:sym typeface="Calibri"/>
                </a:rPr>
                <a:t>Verifier or RP</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pic>
          <p:nvPicPr>
            <p:cNvPr id="1257" name="Google Shape;1257;g169f8e41693_0_2119"/>
            <p:cNvPicPr preferRelativeResize="0"/>
            <p:nvPr/>
          </p:nvPicPr>
          <p:blipFill>
            <a:blip r:embed="rId5">
              <a:alphaModFix/>
            </a:blip>
            <a:stretch>
              <a:fillRect/>
            </a:stretch>
          </p:blipFill>
          <p:spPr>
            <a:xfrm>
              <a:off x="5173713" y="3065350"/>
              <a:ext cx="1079649" cy="1079649"/>
            </a:xfrm>
            <a:prstGeom prst="rect">
              <a:avLst/>
            </a:prstGeom>
            <a:noFill/>
            <a:ln>
              <a:noFill/>
            </a:ln>
          </p:spPr>
        </p:pic>
        <p:sp>
          <p:nvSpPr>
            <p:cNvPr id="1258" name="Google Shape;1258;g169f8e41693_0_2119"/>
            <p:cNvSpPr/>
            <p:nvPr/>
          </p:nvSpPr>
          <p:spPr>
            <a:xfrm>
              <a:off x="4606388" y="4779000"/>
              <a:ext cx="2214300" cy="1438500"/>
            </a:xfrm>
            <a:prstGeom prst="rect">
              <a:avLst/>
            </a:prstGeom>
            <a:solidFill>
              <a:srgbClr val="EFEFEF"/>
            </a:solidFill>
            <a:ln>
              <a:noFill/>
            </a:ln>
          </p:spPr>
          <p:txBody>
            <a:bodyPr spcFirstLastPara="1" wrap="square" lIns="91425" tIns="91425" rIns="91425" bIns="91425" anchor="ctr" anchorCtr="0">
              <a:noAutofit/>
            </a:bodyPr>
            <a:lstStyle/>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AuthZ decisions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Access to credentials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AuthN &amp; consent across contexts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Data security, scalability, resiliency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259" name="Google Shape;1259;g169f8e41693_0_2119"/>
          <p:cNvGrpSpPr/>
          <p:nvPr/>
        </p:nvGrpSpPr>
        <p:grpSpPr>
          <a:xfrm>
            <a:off x="7913338" y="2822663"/>
            <a:ext cx="3425400" cy="3166238"/>
            <a:chOff x="7913338" y="3051263"/>
            <a:chExt cx="3425400" cy="3166238"/>
          </a:xfrm>
        </p:grpSpPr>
        <p:sp>
          <p:nvSpPr>
            <p:cNvPr id="1260" name="Google Shape;1260;g169f8e41693_0_2119"/>
            <p:cNvSpPr txBox="1"/>
            <p:nvPr/>
          </p:nvSpPr>
          <p:spPr>
            <a:xfrm>
              <a:off x="7913338" y="4271100"/>
              <a:ext cx="3425400" cy="507900"/>
            </a:xfrm>
            <a:prstGeom prst="rect">
              <a:avLst/>
            </a:prstGeom>
            <a:noFill/>
            <a:ln>
              <a:noFill/>
            </a:ln>
          </p:spPr>
          <p:txBody>
            <a:bodyPr spcFirstLastPara="1" wrap="square" lIns="91425" tIns="91425" rIns="91425" bIns="91425" anchor="t" anchorCtr="0">
              <a:spAutoFit/>
            </a:bodyPr>
            <a:lstStyle/>
            <a:p>
              <a:pPr marL="0" marR="50800" lvl="0" indent="0" algn="ctr"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2100" b="1" i="0" u="none" strike="noStrike" kern="0" cap="none" spc="0" normalizeH="0" baseline="0" noProof="0" dirty="0">
                  <a:ln>
                    <a:noFill/>
                  </a:ln>
                  <a:solidFill>
                    <a:srgbClr val="222020"/>
                  </a:solidFill>
                  <a:effectLst/>
                  <a:uLnTx/>
                  <a:uFillTx/>
                  <a:latin typeface="Calibri"/>
                  <a:ea typeface="Calibri"/>
                  <a:cs typeface="Calibri"/>
                  <a:sym typeface="Calibri"/>
                </a:rPr>
                <a:t>Regulator</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261" name="Google Shape;1261;g169f8e41693_0_2119"/>
            <p:cNvSpPr/>
            <p:nvPr/>
          </p:nvSpPr>
          <p:spPr>
            <a:xfrm>
              <a:off x="8518888" y="4779000"/>
              <a:ext cx="2214300" cy="1438500"/>
            </a:xfrm>
            <a:prstGeom prst="rect">
              <a:avLst/>
            </a:prstGeom>
            <a:solidFill>
              <a:srgbClr val="EFEFEF"/>
            </a:solidFill>
            <a:ln>
              <a:noFill/>
            </a:ln>
          </p:spPr>
          <p:txBody>
            <a:bodyPr spcFirstLastPara="1" wrap="square" lIns="91425" tIns="91425" rIns="91425" bIns="91425" anchor="ctr" anchorCtr="0">
              <a:noAutofit/>
            </a:bodyPr>
            <a:lstStyle/>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Citizen rights &amp; safety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Ethics &amp; accountability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Adoption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Promotes growth</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603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Data security, scalability, resilience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262" name="Google Shape;1262;g169f8e41693_0_2119"/>
            <p:cNvPicPr preferRelativeResize="0"/>
            <p:nvPr/>
          </p:nvPicPr>
          <p:blipFill rotWithShape="1">
            <a:blip r:embed="rId6">
              <a:alphaModFix/>
            </a:blip>
            <a:srcRect l="10752" t="9289" r="14053" b="13556"/>
            <a:stretch/>
          </p:blipFill>
          <p:spPr>
            <a:xfrm>
              <a:off x="9086225" y="3051263"/>
              <a:ext cx="1079625" cy="1107822"/>
            </a:xfrm>
            <a:prstGeom prst="rect">
              <a:avLst/>
            </a:prstGeom>
            <a:noFill/>
            <a:ln>
              <a:noFill/>
            </a:ln>
          </p:spPr>
        </p:pic>
      </p:grpSp>
      <p:pic>
        <p:nvPicPr>
          <p:cNvPr id="1263" name="Google Shape;1263;g169f8e41693_0_2119"/>
          <p:cNvPicPr preferRelativeResize="0"/>
          <p:nvPr/>
        </p:nvPicPr>
        <p:blipFill>
          <a:blip r:embed="rId7">
            <a:alphaModFix/>
          </a:blip>
          <a:stretch>
            <a:fillRect/>
          </a:stretch>
        </p:blipFill>
        <p:spPr>
          <a:xfrm>
            <a:off x="5288076" y="1004913"/>
            <a:ext cx="907776" cy="907776"/>
          </a:xfrm>
          <a:prstGeom prst="rect">
            <a:avLst/>
          </a:prstGeom>
          <a:noFill/>
          <a:ln>
            <a:noFill/>
          </a:ln>
        </p:spPr>
      </p:pic>
      <p:grpSp>
        <p:nvGrpSpPr>
          <p:cNvPr id="1264" name="Google Shape;1264;g169f8e41693_0_2119"/>
          <p:cNvGrpSpPr/>
          <p:nvPr/>
        </p:nvGrpSpPr>
        <p:grpSpPr>
          <a:xfrm>
            <a:off x="3438863" y="2046275"/>
            <a:ext cx="4606176" cy="438349"/>
            <a:chOff x="3714300" y="2020225"/>
            <a:chExt cx="4606176" cy="438349"/>
          </a:xfrm>
        </p:grpSpPr>
        <p:pic>
          <p:nvPicPr>
            <p:cNvPr id="1265" name="Google Shape;1265;g169f8e41693_0_2119"/>
            <p:cNvPicPr preferRelativeResize="0"/>
            <p:nvPr/>
          </p:nvPicPr>
          <p:blipFill>
            <a:blip r:embed="rId7">
              <a:alphaModFix/>
            </a:blip>
            <a:stretch>
              <a:fillRect/>
            </a:stretch>
          </p:blipFill>
          <p:spPr>
            <a:xfrm>
              <a:off x="4195802" y="2046525"/>
              <a:ext cx="263349" cy="263349"/>
            </a:xfrm>
            <a:prstGeom prst="rect">
              <a:avLst/>
            </a:prstGeom>
            <a:noFill/>
            <a:ln>
              <a:noFill/>
            </a:ln>
          </p:spPr>
        </p:pic>
        <p:pic>
          <p:nvPicPr>
            <p:cNvPr id="1266" name="Google Shape;1266;g169f8e41693_0_2119"/>
            <p:cNvPicPr preferRelativeResize="0"/>
            <p:nvPr/>
          </p:nvPicPr>
          <p:blipFill>
            <a:blip r:embed="rId8">
              <a:alphaModFix/>
            </a:blip>
            <a:stretch>
              <a:fillRect/>
            </a:stretch>
          </p:blipFill>
          <p:spPr>
            <a:xfrm>
              <a:off x="3714300" y="2089949"/>
              <a:ext cx="368625" cy="368625"/>
            </a:xfrm>
            <a:prstGeom prst="rect">
              <a:avLst/>
            </a:prstGeom>
            <a:noFill/>
            <a:ln>
              <a:noFill/>
            </a:ln>
          </p:spPr>
        </p:pic>
        <p:cxnSp>
          <p:nvCxnSpPr>
            <p:cNvPr id="1267" name="Google Shape;1267;g169f8e41693_0_2119"/>
            <p:cNvCxnSpPr>
              <a:stCxn id="1266" idx="3"/>
              <a:endCxn id="1265" idx="1"/>
            </p:cNvCxnSpPr>
            <p:nvPr/>
          </p:nvCxnSpPr>
          <p:spPr>
            <a:xfrm rot="10800000" flipH="1">
              <a:off x="4082925" y="2178262"/>
              <a:ext cx="112800" cy="96000"/>
            </a:xfrm>
            <a:prstGeom prst="bentConnector3">
              <a:avLst>
                <a:gd name="adj1" fmla="val 50034"/>
              </a:avLst>
            </a:prstGeom>
            <a:noFill/>
            <a:ln w="9525" cap="flat" cmpd="sng">
              <a:solidFill>
                <a:schemeClr val="dk2"/>
              </a:solidFill>
              <a:prstDash val="solid"/>
              <a:round/>
              <a:headEnd type="none" w="med" len="med"/>
              <a:tailEnd type="none" w="med" len="med"/>
            </a:ln>
          </p:spPr>
        </p:cxnSp>
        <p:pic>
          <p:nvPicPr>
            <p:cNvPr id="1268" name="Google Shape;1268;g169f8e41693_0_2119"/>
            <p:cNvPicPr preferRelativeResize="0"/>
            <p:nvPr/>
          </p:nvPicPr>
          <p:blipFill>
            <a:blip r:embed="rId9">
              <a:alphaModFix/>
            </a:blip>
            <a:stretch>
              <a:fillRect/>
            </a:stretch>
          </p:blipFill>
          <p:spPr>
            <a:xfrm>
              <a:off x="4607200" y="2178249"/>
              <a:ext cx="263349" cy="263349"/>
            </a:xfrm>
            <a:prstGeom prst="rect">
              <a:avLst/>
            </a:prstGeom>
            <a:noFill/>
            <a:ln>
              <a:noFill/>
            </a:ln>
          </p:spPr>
        </p:pic>
        <p:cxnSp>
          <p:nvCxnSpPr>
            <p:cNvPr id="1269" name="Google Shape;1269;g169f8e41693_0_2119"/>
            <p:cNvCxnSpPr>
              <a:endCxn id="1268" idx="1"/>
            </p:cNvCxnSpPr>
            <p:nvPr/>
          </p:nvCxnSpPr>
          <p:spPr>
            <a:xfrm>
              <a:off x="4459300" y="2178223"/>
              <a:ext cx="147900" cy="1317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1270" name="Google Shape;1270;g169f8e41693_0_2119"/>
            <p:cNvPicPr preferRelativeResize="0"/>
            <p:nvPr/>
          </p:nvPicPr>
          <p:blipFill>
            <a:blip r:embed="rId10">
              <a:alphaModFix/>
            </a:blip>
            <a:stretch>
              <a:fillRect/>
            </a:stretch>
          </p:blipFill>
          <p:spPr>
            <a:xfrm>
              <a:off x="4983575" y="2072729"/>
              <a:ext cx="210951" cy="210951"/>
            </a:xfrm>
            <a:prstGeom prst="rect">
              <a:avLst/>
            </a:prstGeom>
            <a:noFill/>
            <a:ln>
              <a:noFill/>
            </a:ln>
          </p:spPr>
        </p:pic>
        <p:cxnSp>
          <p:nvCxnSpPr>
            <p:cNvPr id="1271" name="Google Shape;1271;g169f8e41693_0_2119"/>
            <p:cNvCxnSpPr>
              <a:stCxn id="1268" idx="3"/>
              <a:endCxn id="1270" idx="1"/>
            </p:cNvCxnSpPr>
            <p:nvPr/>
          </p:nvCxnSpPr>
          <p:spPr>
            <a:xfrm rot="10800000" flipH="1">
              <a:off x="4870549" y="2178223"/>
              <a:ext cx="113100" cy="131700"/>
            </a:xfrm>
            <a:prstGeom prst="bentConnector3">
              <a:avLst>
                <a:gd name="adj1" fmla="val 49967"/>
              </a:avLst>
            </a:prstGeom>
            <a:noFill/>
            <a:ln w="9525" cap="flat" cmpd="sng">
              <a:solidFill>
                <a:schemeClr val="dk2"/>
              </a:solidFill>
              <a:prstDash val="solid"/>
              <a:round/>
              <a:headEnd type="none" w="med" len="med"/>
              <a:tailEnd type="none" w="med" len="med"/>
            </a:ln>
          </p:spPr>
        </p:cxnSp>
        <p:pic>
          <p:nvPicPr>
            <p:cNvPr id="1272" name="Google Shape;1272;g169f8e41693_0_2119"/>
            <p:cNvPicPr preferRelativeResize="0"/>
            <p:nvPr/>
          </p:nvPicPr>
          <p:blipFill>
            <a:blip r:embed="rId7">
              <a:alphaModFix/>
            </a:blip>
            <a:stretch>
              <a:fillRect/>
            </a:stretch>
          </p:blipFill>
          <p:spPr>
            <a:xfrm>
              <a:off x="5789052" y="2038050"/>
              <a:ext cx="263349" cy="263349"/>
            </a:xfrm>
            <a:prstGeom prst="rect">
              <a:avLst/>
            </a:prstGeom>
            <a:noFill/>
            <a:ln>
              <a:noFill/>
            </a:ln>
          </p:spPr>
        </p:pic>
        <p:pic>
          <p:nvPicPr>
            <p:cNvPr id="1273" name="Google Shape;1273;g169f8e41693_0_2119"/>
            <p:cNvPicPr preferRelativeResize="0"/>
            <p:nvPr/>
          </p:nvPicPr>
          <p:blipFill>
            <a:blip r:embed="rId8">
              <a:alphaModFix/>
            </a:blip>
            <a:stretch>
              <a:fillRect/>
            </a:stretch>
          </p:blipFill>
          <p:spPr>
            <a:xfrm>
              <a:off x="5307550" y="2081474"/>
              <a:ext cx="368625" cy="368625"/>
            </a:xfrm>
            <a:prstGeom prst="rect">
              <a:avLst/>
            </a:prstGeom>
            <a:noFill/>
            <a:ln>
              <a:noFill/>
            </a:ln>
          </p:spPr>
        </p:pic>
        <p:cxnSp>
          <p:nvCxnSpPr>
            <p:cNvPr id="1274" name="Google Shape;1274;g169f8e41693_0_2119"/>
            <p:cNvCxnSpPr>
              <a:stCxn id="1273" idx="3"/>
              <a:endCxn id="1272" idx="1"/>
            </p:cNvCxnSpPr>
            <p:nvPr/>
          </p:nvCxnSpPr>
          <p:spPr>
            <a:xfrm rot="10800000" flipH="1">
              <a:off x="5676175" y="2169787"/>
              <a:ext cx="112800" cy="96000"/>
            </a:xfrm>
            <a:prstGeom prst="bentConnector3">
              <a:avLst>
                <a:gd name="adj1" fmla="val 50034"/>
              </a:avLst>
            </a:prstGeom>
            <a:noFill/>
            <a:ln w="9525" cap="flat" cmpd="sng">
              <a:solidFill>
                <a:schemeClr val="dk2"/>
              </a:solidFill>
              <a:prstDash val="solid"/>
              <a:round/>
              <a:headEnd type="none" w="med" len="med"/>
              <a:tailEnd type="none" w="med" len="med"/>
            </a:ln>
          </p:spPr>
        </p:cxnSp>
        <p:pic>
          <p:nvPicPr>
            <p:cNvPr id="1275" name="Google Shape;1275;g169f8e41693_0_2119"/>
            <p:cNvPicPr preferRelativeResize="0"/>
            <p:nvPr/>
          </p:nvPicPr>
          <p:blipFill>
            <a:blip r:embed="rId9">
              <a:alphaModFix/>
            </a:blip>
            <a:stretch>
              <a:fillRect/>
            </a:stretch>
          </p:blipFill>
          <p:spPr>
            <a:xfrm>
              <a:off x="6200450" y="2169774"/>
              <a:ext cx="263349" cy="263349"/>
            </a:xfrm>
            <a:prstGeom prst="rect">
              <a:avLst/>
            </a:prstGeom>
            <a:noFill/>
            <a:ln>
              <a:noFill/>
            </a:ln>
          </p:spPr>
        </p:pic>
        <p:cxnSp>
          <p:nvCxnSpPr>
            <p:cNvPr id="1276" name="Google Shape;1276;g169f8e41693_0_2119"/>
            <p:cNvCxnSpPr>
              <a:endCxn id="1275" idx="1"/>
            </p:cNvCxnSpPr>
            <p:nvPr/>
          </p:nvCxnSpPr>
          <p:spPr>
            <a:xfrm>
              <a:off x="6052550" y="2169748"/>
              <a:ext cx="147900" cy="1317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1277" name="Google Shape;1277;g169f8e41693_0_2119"/>
            <p:cNvPicPr preferRelativeResize="0"/>
            <p:nvPr/>
          </p:nvPicPr>
          <p:blipFill>
            <a:blip r:embed="rId10">
              <a:alphaModFix/>
            </a:blip>
            <a:stretch>
              <a:fillRect/>
            </a:stretch>
          </p:blipFill>
          <p:spPr>
            <a:xfrm>
              <a:off x="6576825" y="2064254"/>
              <a:ext cx="210951" cy="210951"/>
            </a:xfrm>
            <a:prstGeom prst="rect">
              <a:avLst/>
            </a:prstGeom>
            <a:noFill/>
            <a:ln>
              <a:noFill/>
            </a:ln>
          </p:spPr>
        </p:pic>
        <p:cxnSp>
          <p:nvCxnSpPr>
            <p:cNvPr id="1278" name="Google Shape;1278;g169f8e41693_0_2119"/>
            <p:cNvCxnSpPr>
              <a:stCxn id="1275" idx="3"/>
              <a:endCxn id="1277" idx="1"/>
            </p:cNvCxnSpPr>
            <p:nvPr/>
          </p:nvCxnSpPr>
          <p:spPr>
            <a:xfrm rot="10800000" flipH="1">
              <a:off x="6463799" y="2169748"/>
              <a:ext cx="113100" cy="131700"/>
            </a:xfrm>
            <a:prstGeom prst="bentConnector3">
              <a:avLst>
                <a:gd name="adj1" fmla="val 49967"/>
              </a:avLst>
            </a:prstGeom>
            <a:noFill/>
            <a:ln w="9525" cap="flat" cmpd="sng">
              <a:solidFill>
                <a:schemeClr val="dk2"/>
              </a:solidFill>
              <a:prstDash val="solid"/>
              <a:round/>
              <a:headEnd type="none" w="med" len="med"/>
              <a:tailEnd type="none" w="med" len="med"/>
            </a:ln>
          </p:spPr>
        </p:cxnSp>
        <p:cxnSp>
          <p:nvCxnSpPr>
            <p:cNvPr id="1279" name="Google Shape;1279;g169f8e41693_0_2119"/>
            <p:cNvCxnSpPr>
              <a:stCxn id="1270" idx="3"/>
              <a:endCxn id="1273" idx="1"/>
            </p:cNvCxnSpPr>
            <p:nvPr/>
          </p:nvCxnSpPr>
          <p:spPr>
            <a:xfrm>
              <a:off x="5194526" y="2178204"/>
              <a:ext cx="113100" cy="87600"/>
            </a:xfrm>
            <a:prstGeom prst="bentConnector3">
              <a:avLst>
                <a:gd name="adj1" fmla="val 49966"/>
              </a:avLst>
            </a:prstGeom>
            <a:noFill/>
            <a:ln w="9525" cap="flat" cmpd="sng">
              <a:solidFill>
                <a:schemeClr val="dk2"/>
              </a:solidFill>
              <a:prstDash val="solid"/>
              <a:round/>
              <a:headEnd type="none" w="med" len="med"/>
              <a:tailEnd type="none" w="med" len="med"/>
            </a:ln>
          </p:spPr>
        </p:cxnSp>
        <p:pic>
          <p:nvPicPr>
            <p:cNvPr id="1280" name="Google Shape;1280;g169f8e41693_0_2119"/>
            <p:cNvPicPr preferRelativeResize="0"/>
            <p:nvPr/>
          </p:nvPicPr>
          <p:blipFill>
            <a:blip r:embed="rId7">
              <a:alphaModFix/>
            </a:blip>
            <a:stretch>
              <a:fillRect/>
            </a:stretch>
          </p:blipFill>
          <p:spPr>
            <a:xfrm>
              <a:off x="7321752" y="2020225"/>
              <a:ext cx="263349" cy="263349"/>
            </a:xfrm>
            <a:prstGeom prst="rect">
              <a:avLst/>
            </a:prstGeom>
            <a:noFill/>
            <a:ln>
              <a:noFill/>
            </a:ln>
          </p:spPr>
        </p:pic>
        <p:pic>
          <p:nvPicPr>
            <p:cNvPr id="1281" name="Google Shape;1281;g169f8e41693_0_2119"/>
            <p:cNvPicPr preferRelativeResize="0"/>
            <p:nvPr/>
          </p:nvPicPr>
          <p:blipFill>
            <a:blip r:embed="rId8">
              <a:alphaModFix/>
            </a:blip>
            <a:stretch>
              <a:fillRect/>
            </a:stretch>
          </p:blipFill>
          <p:spPr>
            <a:xfrm>
              <a:off x="6840250" y="2063649"/>
              <a:ext cx="368625" cy="368625"/>
            </a:xfrm>
            <a:prstGeom prst="rect">
              <a:avLst/>
            </a:prstGeom>
            <a:noFill/>
            <a:ln>
              <a:noFill/>
            </a:ln>
          </p:spPr>
        </p:pic>
        <p:cxnSp>
          <p:nvCxnSpPr>
            <p:cNvPr id="1282" name="Google Shape;1282;g169f8e41693_0_2119"/>
            <p:cNvCxnSpPr>
              <a:stCxn id="1281" idx="3"/>
              <a:endCxn id="1280" idx="1"/>
            </p:cNvCxnSpPr>
            <p:nvPr/>
          </p:nvCxnSpPr>
          <p:spPr>
            <a:xfrm rot="10800000" flipH="1">
              <a:off x="7208875" y="2151962"/>
              <a:ext cx="112800" cy="96000"/>
            </a:xfrm>
            <a:prstGeom prst="bentConnector3">
              <a:avLst>
                <a:gd name="adj1" fmla="val 50034"/>
              </a:avLst>
            </a:prstGeom>
            <a:noFill/>
            <a:ln w="9525" cap="flat" cmpd="sng">
              <a:solidFill>
                <a:schemeClr val="dk2"/>
              </a:solidFill>
              <a:prstDash val="solid"/>
              <a:round/>
              <a:headEnd type="none" w="med" len="med"/>
              <a:tailEnd type="none" w="med" len="med"/>
            </a:ln>
          </p:spPr>
        </p:cxnSp>
        <p:pic>
          <p:nvPicPr>
            <p:cNvPr id="1283" name="Google Shape;1283;g169f8e41693_0_2119"/>
            <p:cNvPicPr preferRelativeResize="0"/>
            <p:nvPr/>
          </p:nvPicPr>
          <p:blipFill>
            <a:blip r:embed="rId9">
              <a:alphaModFix/>
            </a:blip>
            <a:stretch>
              <a:fillRect/>
            </a:stretch>
          </p:blipFill>
          <p:spPr>
            <a:xfrm>
              <a:off x="7733150" y="2151949"/>
              <a:ext cx="263349" cy="263349"/>
            </a:xfrm>
            <a:prstGeom prst="rect">
              <a:avLst/>
            </a:prstGeom>
            <a:noFill/>
            <a:ln>
              <a:noFill/>
            </a:ln>
          </p:spPr>
        </p:pic>
        <p:cxnSp>
          <p:nvCxnSpPr>
            <p:cNvPr id="1284" name="Google Shape;1284;g169f8e41693_0_2119"/>
            <p:cNvCxnSpPr>
              <a:endCxn id="1283" idx="1"/>
            </p:cNvCxnSpPr>
            <p:nvPr/>
          </p:nvCxnSpPr>
          <p:spPr>
            <a:xfrm>
              <a:off x="7585250" y="2151923"/>
              <a:ext cx="147900" cy="1317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1285" name="Google Shape;1285;g169f8e41693_0_2119"/>
            <p:cNvPicPr preferRelativeResize="0"/>
            <p:nvPr/>
          </p:nvPicPr>
          <p:blipFill>
            <a:blip r:embed="rId10">
              <a:alphaModFix/>
            </a:blip>
            <a:stretch>
              <a:fillRect/>
            </a:stretch>
          </p:blipFill>
          <p:spPr>
            <a:xfrm>
              <a:off x="8109525" y="2046429"/>
              <a:ext cx="210951" cy="210951"/>
            </a:xfrm>
            <a:prstGeom prst="rect">
              <a:avLst/>
            </a:prstGeom>
            <a:noFill/>
            <a:ln>
              <a:noFill/>
            </a:ln>
          </p:spPr>
        </p:pic>
        <p:cxnSp>
          <p:nvCxnSpPr>
            <p:cNvPr id="1286" name="Google Shape;1286;g169f8e41693_0_2119"/>
            <p:cNvCxnSpPr>
              <a:stCxn id="1283" idx="3"/>
              <a:endCxn id="1285" idx="1"/>
            </p:cNvCxnSpPr>
            <p:nvPr/>
          </p:nvCxnSpPr>
          <p:spPr>
            <a:xfrm rot="10800000" flipH="1">
              <a:off x="7996499" y="2151923"/>
              <a:ext cx="113100" cy="131700"/>
            </a:xfrm>
            <a:prstGeom prst="bentConnector3">
              <a:avLst>
                <a:gd name="adj1" fmla="val 49967"/>
              </a:avLst>
            </a:prstGeom>
            <a:noFill/>
            <a:ln w="9525" cap="flat" cmpd="sng">
              <a:solidFill>
                <a:schemeClr val="dk2"/>
              </a:solidFill>
              <a:prstDash val="solid"/>
              <a:round/>
              <a:headEnd type="none" w="med" len="med"/>
              <a:tailEnd type="none" w="med" len="med"/>
            </a:ln>
          </p:spPr>
        </p:cxnSp>
        <p:cxnSp>
          <p:nvCxnSpPr>
            <p:cNvPr id="1287" name="Google Shape;1287;g169f8e41693_0_2119"/>
            <p:cNvCxnSpPr>
              <a:endCxn id="1281" idx="1"/>
            </p:cNvCxnSpPr>
            <p:nvPr/>
          </p:nvCxnSpPr>
          <p:spPr>
            <a:xfrm rot="-5400000" flipH="1">
              <a:off x="6774850" y="2182562"/>
              <a:ext cx="78300" cy="52500"/>
            </a:xfrm>
            <a:prstGeom prst="bentConnector2">
              <a:avLst/>
            </a:prstGeom>
            <a:noFill/>
            <a:ln w="9525" cap="flat" cmpd="sng">
              <a:solidFill>
                <a:schemeClr val="dk2"/>
              </a:solidFill>
              <a:prstDash val="solid"/>
              <a:round/>
              <a:headEnd type="none" w="med" len="med"/>
              <a:tailEnd type="none" w="med" len="med"/>
            </a:ln>
          </p:spPr>
        </p:cxnSp>
      </p:grpSp>
      <p:sp>
        <p:nvSpPr>
          <p:cNvPr id="1288" name="Google Shape;1288;g169f8e41693_0_2119"/>
          <p:cNvSpPr txBox="1"/>
          <p:nvPr/>
        </p:nvSpPr>
        <p:spPr>
          <a:xfrm>
            <a:off x="3479869" y="2389100"/>
            <a:ext cx="4606200" cy="307800"/>
          </a:xfrm>
          <a:prstGeom prst="rect">
            <a:avLst/>
          </a:prstGeom>
          <a:noFill/>
          <a:ln>
            <a:noFill/>
          </a:ln>
        </p:spPr>
        <p:txBody>
          <a:bodyPr spcFirstLastPara="1" wrap="square" lIns="91425" tIns="91425" rIns="91425" bIns="91425" anchor="t" anchorCtr="0">
            <a:spAutoFit/>
          </a:bodyPr>
          <a:lstStyle/>
          <a:p>
            <a:pPr marL="0" marR="50800" lvl="0" indent="0" algn="ctr"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800" b="0" i="1" u="none" strike="noStrike" kern="0" cap="none" spc="0" normalizeH="0" baseline="0" noProof="0" dirty="0">
                <a:ln>
                  <a:noFill/>
                </a:ln>
                <a:solidFill>
                  <a:srgbClr val="222020"/>
                </a:solidFill>
                <a:effectLst/>
                <a:uLnTx/>
                <a:uFillTx/>
                <a:latin typeface="Calibri"/>
                <a:ea typeface="Calibri"/>
                <a:cs typeface="Calibri"/>
                <a:sym typeface="Calibri"/>
              </a:rPr>
              <a:t>multiple roles between and within government functions</a:t>
            </a:r>
            <a:endParaRPr kumimoji="0" sz="800" b="0" i="1" u="none" strike="noStrike" kern="0" cap="none" spc="0" normalizeH="0" baseline="0" noProof="0" dirty="0">
              <a:ln>
                <a:noFill/>
              </a:ln>
              <a:solidFill>
                <a:srgbClr val="222020"/>
              </a:solidFill>
              <a:effectLst/>
              <a:uLnTx/>
              <a:uFillTx/>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g16b61cf8422_0_1"/>
          <p:cNvSpPr txBox="1">
            <a:spLocks noGrp="1"/>
          </p:cNvSpPr>
          <p:nvPr>
            <p:ph type="title"/>
          </p:nvPr>
        </p:nvSpPr>
        <p:spPr>
          <a:xfrm>
            <a:off x="415600" y="593367"/>
            <a:ext cx="11360700" cy="763500"/>
          </a:xfrm>
          <a:prstGeom prst="rect">
            <a:avLst/>
          </a:prstGeom>
        </p:spPr>
        <p:txBody>
          <a:bodyPr spcFirstLastPara="1" wrap="square" lIns="121850" tIns="121850" rIns="121850" bIns="121850" anchor="t" anchorCtr="0">
            <a:noAutofit/>
          </a:bodyPr>
          <a:lstStyle/>
          <a:p>
            <a:pPr marL="0" marR="0" lvl="0" indent="0" algn="l" rtl="0">
              <a:lnSpc>
                <a:spcPct val="110000"/>
              </a:lnSpc>
              <a:spcBef>
                <a:spcPts val="0"/>
              </a:spcBef>
              <a:spcAft>
                <a:spcPts val="0"/>
              </a:spcAft>
              <a:buNone/>
            </a:pPr>
            <a:r>
              <a:rPr lang="en-US" b="1" dirty="0">
                <a:latin typeface="Arial Black"/>
                <a:ea typeface="Arial Black"/>
                <a:cs typeface="Arial Black"/>
                <a:sym typeface="Arial Black"/>
              </a:rPr>
              <a:t>OpenID Standards offer tools to government</a:t>
            </a:r>
            <a:endParaRPr b="1" dirty="0">
              <a:latin typeface="Arial Black"/>
              <a:ea typeface="Arial Black"/>
              <a:cs typeface="Arial Black"/>
              <a:sym typeface="Arial Black"/>
            </a:endParaRPr>
          </a:p>
        </p:txBody>
      </p:sp>
      <p:sp>
        <p:nvSpPr>
          <p:cNvPr id="1295" name="Google Shape;1295;g16b61cf8422_0_1"/>
          <p:cNvSpPr txBox="1"/>
          <p:nvPr/>
        </p:nvSpPr>
        <p:spPr>
          <a:xfrm>
            <a:off x="3021925" y="4186000"/>
            <a:ext cx="8666400" cy="1979100"/>
          </a:xfrm>
          <a:prstGeom prst="rect">
            <a:avLst/>
          </a:prstGeom>
          <a:noFill/>
          <a:ln>
            <a:noFill/>
          </a:ln>
        </p:spPr>
        <p:txBody>
          <a:bodyPr spcFirstLastPara="1" wrap="square" lIns="91425" tIns="91425" rIns="91425" bIns="91425" anchor="t" anchorCtr="0">
            <a:spAutoFit/>
          </a:bodyPr>
          <a:lstStyle/>
          <a:p>
            <a:pPr marL="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They work together with other standards as part of any user journey:</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222020"/>
                </a:solidFill>
                <a:effectLst/>
                <a:uLnTx/>
                <a:uFillTx/>
                <a:latin typeface="Calibri"/>
                <a:ea typeface="Calibri"/>
                <a:cs typeface="Calibri"/>
                <a:sym typeface="Calibri"/>
              </a:rPr>
              <a:t>e.g. </a:t>
            </a:r>
            <a:endParaRPr kumimoji="0" sz="16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FIDO standards for authentication</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W3C standards for verifiable credential formats</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ISO Standard for digital drivers licenses</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296" name="Google Shape;1296;g16b61cf8422_0_1"/>
          <p:cNvSpPr txBox="1"/>
          <p:nvPr/>
        </p:nvSpPr>
        <p:spPr>
          <a:xfrm>
            <a:off x="3021925" y="1443900"/>
            <a:ext cx="8666400" cy="2366100"/>
          </a:xfrm>
          <a:prstGeom prst="rect">
            <a:avLst/>
          </a:prstGeom>
          <a:noFill/>
          <a:ln>
            <a:noFill/>
          </a:ln>
        </p:spPr>
        <p:txBody>
          <a:bodyPr spcFirstLastPara="1" wrap="square" lIns="91425" tIns="91425" rIns="91425" bIns="91425" anchor="t" anchorCtr="0">
            <a:spAutoFit/>
          </a:bodyPr>
          <a:lstStyle/>
          <a:p>
            <a:pPr marL="0" marR="50800" lvl="0" indent="0" algn="l" defTabSz="914400" rtl="0" eaLnBrk="1" fontAlgn="auto" latinLnBrk="0" hangingPunct="1">
              <a:lnSpc>
                <a:spcPct val="157142"/>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They are proven tools that can be used to provide </a:t>
            </a:r>
            <a:endParaRPr kumimoji="0" sz="16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Security (FAPI profile)</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Interoperability</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Scalability (broad global adoption)</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Simplification</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30200" algn="l" defTabSz="914400" rtl="0" eaLnBrk="1" fontAlgn="auto" latinLnBrk="0" hangingPunct="1">
              <a:lnSpc>
                <a:spcPct val="157142"/>
              </a:lnSpc>
              <a:spcBef>
                <a:spcPts val="0"/>
              </a:spcBef>
              <a:spcAft>
                <a:spcPts val="0"/>
              </a:spcAft>
              <a:buClr>
                <a:srgbClr val="222020"/>
              </a:buClr>
              <a:buSzPts val="1600"/>
              <a:buFont typeface="Calibri"/>
              <a:buChar char="●"/>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User privacy and data protection</a:t>
            </a:r>
            <a:endParaRPr kumimoji="0" sz="16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pic>
        <p:nvPicPr>
          <p:cNvPr id="1297" name="Google Shape;1297;g16b61cf8422_0_1"/>
          <p:cNvPicPr preferRelativeResize="0"/>
          <p:nvPr/>
        </p:nvPicPr>
        <p:blipFill>
          <a:blip r:embed="rId3">
            <a:alphaModFix/>
          </a:blip>
          <a:stretch>
            <a:fillRect/>
          </a:stretch>
        </p:blipFill>
        <p:spPr>
          <a:xfrm>
            <a:off x="505925" y="1361312"/>
            <a:ext cx="2368374" cy="2368374"/>
          </a:xfrm>
          <a:prstGeom prst="rect">
            <a:avLst/>
          </a:prstGeom>
          <a:noFill/>
          <a:ln>
            <a:noFill/>
          </a:ln>
        </p:spPr>
      </p:pic>
      <p:pic>
        <p:nvPicPr>
          <p:cNvPr id="1298" name="Google Shape;1298;g16b61cf8422_0_1"/>
          <p:cNvPicPr preferRelativeResize="0"/>
          <p:nvPr/>
        </p:nvPicPr>
        <p:blipFill>
          <a:blip r:embed="rId4">
            <a:alphaModFix/>
          </a:blip>
          <a:stretch>
            <a:fillRect/>
          </a:stretch>
        </p:blipFill>
        <p:spPr>
          <a:xfrm>
            <a:off x="845450" y="4234375"/>
            <a:ext cx="1725726" cy="1725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0233D-AD07-2A42-8A30-31533B1B4CA5}"/>
              </a:ext>
            </a:extLst>
          </p:cNvPr>
          <p:cNvSpPr>
            <a:spLocks noGrp="1"/>
          </p:cNvSpPr>
          <p:nvPr>
            <p:ph type="title"/>
          </p:nvPr>
        </p:nvSpPr>
        <p:spPr/>
        <p:txBody>
          <a:bodyPr/>
          <a:lstStyle/>
          <a:p>
            <a:r>
              <a:rPr lang="en-US" dirty="0"/>
              <a:t>Note Well Statement</a:t>
            </a:r>
          </a:p>
        </p:txBody>
      </p:sp>
      <p:sp>
        <p:nvSpPr>
          <p:cNvPr id="6" name="TextBox 5"/>
          <p:cNvSpPr txBox="1"/>
          <p:nvPr/>
        </p:nvSpPr>
        <p:spPr>
          <a:xfrm>
            <a:off x="838200" y="1189960"/>
            <a:ext cx="10923326" cy="3785652"/>
          </a:xfrm>
          <a:prstGeom prst="rect">
            <a:avLst/>
          </a:prstGeom>
          <a:noFill/>
        </p:spPr>
        <p:txBody>
          <a:bodyPr wrap="square" lIns="91422" tIns="45711" rIns="91422" bIns="45711" rtlCol="0">
            <a:spAutoFit/>
          </a:bodyPr>
          <a:lstStyle/>
          <a:p>
            <a:r>
              <a:rPr lang="en-US" sz="2000" dirty="0">
                <a:solidFill>
                  <a:schemeClr val="tx2"/>
                </a:solidFill>
              </a:rPr>
              <a:t>NOTICE: An OpenID IPR contribution agreement is not mandatory in order to participate in this workshop.  If participants provide feedback, they (on behalf of themselves and any organization they represent) are deemed to agree that: Attendee gives the OIDF the right to use their feedback and comments.  Attendee grants to the OpenID Foundation a perpetual, irrevocable, non-exclusive, royalty-free, worldwide license, with the right to directly and indirectly sublicense, to use, copy, license, publish, and distribute and exploit the Feedback in any way, and to prepare derivative works that are based on or incorporate all or part of the Feedback for the purpose of developing and promoting OpenID Foundation specifications and enabling the implementation of the same.  Also, by giving Feedback, attendee warrants that they have rights to provide this feedback.  Please note that feedback is not treated as confidential and that OpenID Foundation is not required to incorporate feedback into any version of an OIDF specification. </a:t>
            </a:r>
          </a:p>
        </p:txBody>
      </p:sp>
    </p:spTree>
    <p:extLst>
      <p:ext uri="{BB962C8B-B14F-4D97-AF65-F5344CB8AC3E}">
        <p14:creationId xmlns:p14="http://schemas.microsoft.com/office/powerpoint/2010/main" val="406742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graphicFrame>
        <p:nvGraphicFramePr>
          <p:cNvPr id="1303" name="Google Shape;1303;g16b61cf8422_0_112"/>
          <p:cNvGraphicFramePr/>
          <p:nvPr/>
        </p:nvGraphicFramePr>
        <p:xfrm>
          <a:off x="365088" y="1359335"/>
          <a:ext cx="11461800" cy="4599900"/>
        </p:xfrm>
        <a:graphic>
          <a:graphicData uri="http://schemas.openxmlformats.org/drawingml/2006/table">
            <a:tbl>
              <a:tblPr firstRow="1" bandRow="1">
                <a:noFill/>
              </a:tblPr>
              <a:tblGrid>
                <a:gridCol w="2865450">
                  <a:extLst>
                    <a:ext uri="{9D8B030D-6E8A-4147-A177-3AD203B41FA5}">
                      <a16:colId xmlns:a16="http://schemas.microsoft.com/office/drawing/2014/main" val="20000"/>
                    </a:ext>
                  </a:extLst>
                </a:gridCol>
                <a:gridCol w="2865450">
                  <a:extLst>
                    <a:ext uri="{9D8B030D-6E8A-4147-A177-3AD203B41FA5}">
                      <a16:colId xmlns:a16="http://schemas.microsoft.com/office/drawing/2014/main" val="20001"/>
                    </a:ext>
                  </a:extLst>
                </a:gridCol>
                <a:gridCol w="2865450">
                  <a:extLst>
                    <a:ext uri="{9D8B030D-6E8A-4147-A177-3AD203B41FA5}">
                      <a16:colId xmlns:a16="http://schemas.microsoft.com/office/drawing/2014/main" val="20002"/>
                    </a:ext>
                  </a:extLst>
                </a:gridCol>
                <a:gridCol w="2865450">
                  <a:extLst>
                    <a:ext uri="{9D8B030D-6E8A-4147-A177-3AD203B41FA5}">
                      <a16:colId xmlns:a16="http://schemas.microsoft.com/office/drawing/2014/main" val="20003"/>
                    </a:ext>
                  </a:extLst>
                </a:gridCol>
              </a:tblGrid>
              <a:tr h="1232875">
                <a:tc>
                  <a:txBody>
                    <a:bodyPr/>
                    <a:lstStyle/>
                    <a:p>
                      <a:pPr marL="0" marR="0" lvl="0" indent="0" algn="l" rtl="0">
                        <a:spcBef>
                          <a:spcPts val="0"/>
                        </a:spcBef>
                        <a:spcAft>
                          <a:spcPts val="0"/>
                        </a:spcAft>
                        <a:buNone/>
                      </a:pPr>
                      <a:r>
                        <a:rPr lang="en-US" sz="1600" b="1" i="0" u="none" strike="noStrike" cap="none" dirty="0">
                          <a:solidFill>
                            <a:schemeClr val="dk1"/>
                          </a:solidFill>
                          <a:latin typeface="Arial"/>
                          <a:ea typeface="Arial"/>
                          <a:cs typeface="Arial"/>
                          <a:sym typeface="Arial"/>
                        </a:rPr>
                        <a:t>OIDC Core &amp; Discovery</a:t>
                      </a:r>
                      <a:endParaRPr sz="1200" dirty="0"/>
                    </a:p>
                    <a:p>
                      <a:pPr marL="0" marR="0" lvl="0" indent="0" algn="l" rtl="0">
                        <a:spcBef>
                          <a:spcPts val="0"/>
                        </a:spcBef>
                        <a:spcAft>
                          <a:spcPts val="0"/>
                        </a:spcAft>
                        <a:buNone/>
                      </a:pPr>
                      <a:endParaRPr sz="1000" dirty="0">
                        <a:solidFill>
                          <a:srgbClr val="B86C00"/>
                        </a:solidFill>
                      </a:endParaRPr>
                    </a:p>
                    <a:p>
                      <a:pPr marL="0" marR="0" lvl="0" indent="0" algn="l" rtl="0">
                        <a:spcBef>
                          <a:spcPts val="0"/>
                        </a:spcBef>
                        <a:spcAft>
                          <a:spcPts val="0"/>
                        </a:spcAft>
                        <a:buNone/>
                      </a:pPr>
                      <a:r>
                        <a:rPr lang="en-US" sz="1600" b="0" dirty="0">
                          <a:solidFill>
                            <a:srgbClr val="B86C00"/>
                          </a:solidFill>
                        </a:rPr>
                        <a:t>Authorization protocol that orchestrates authentication and consent </a:t>
                      </a:r>
                      <a:endParaRPr sz="1200" dirty="0"/>
                    </a:p>
                  </a:txBody>
                  <a:tcPr marL="60950" marR="60950" marT="30475" marB="30475">
                    <a:solidFill>
                      <a:srgbClr val="FFE9CA"/>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Financial-grade API security profile</a:t>
                      </a:r>
                      <a:endParaRPr sz="1200" dirty="0"/>
                    </a:p>
                    <a:p>
                      <a:pPr marL="0" marR="0" lvl="0" indent="0" algn="l" rtl="0">
                        <a:spcBef>
                          <a:spcPts val="0"/>
                        </a:spcBef>
                        <a:spcAft>
                          <a:spcPts val="0"/>
                        </a:spcAft>
                        <a:buNone/>
                      </a:pPr>
                      <a:r>
                        <a:rPr lang="en-US" sz="1600" b="0" dirty="0">
                          <a:solidFill>
                            <a:srgbClr val="B86C00"/>
                          </a:solidFill>
                          <a:latin typeface="Arial"/>
                          <a:ea typeface="Arial"/>
                          <a:cs typeface="Arial"/>
                          <a:sym typeface="Arial"/>
                        </a:rPr>
                        <a:t>Specific configurations to mitigate security risks in OIDC</a:t>
                      </a:r>
                      <a:endParaRPr sz="1200" dirty="0"/>
                    </a:p>
                  </a:txBody>
                  <a:tcPr marL="60950" marR="60950" marT="30475" marB="30475">
                    <a:solidFill>
                      <a:srgbClr val="FFE9CA"/>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OpenID for Identity Assurance</a:t>
                      </a:r>
                      <a:endParaRPr sz="1200" dirty="0"/>
                    </a:p>
                    <a:p>
                      <a:pPr marL="0" marR="0" lvl="0" indent="0" algn="l" rtl="0">
                        <a:spcBef>
                          <a:spcPts val="0"/>
                        </a:spcBef>
                        <a:spcAft>
                          <a:spcPts val="0"/>
                        </a:spcAft>
                        <a:buNone/>
                      </a:pPr>
                      <a:r>
                        <a:rPr lang="en-US" sz="1600" b="0" dirty="0">
                          <a:solidFill>
                            <a:srgbClr val="B86C00"/>
                          </a:solidFill>
                          <a:latin typeface="Arial"/>
                          <a:ea typeface="Arial"/>
                          <a:cs typeface="Arial"/>
                          <a:sym typeface="Arial"/>
                        </a:rPr>
                        <a:t>Data structure to standardize communication of evidence and assurance </a:t>
                      </a:r>
                      <a:endParaRPr sz="1200" dirty="0"/>
                    </a:p>
                  </a:txBody>
                  <a:tcPr marL="60950" marR="60950" marT="30475" marB="30475">
                    <a:solidFill>
                      <a:srgbClr val="FFE9CA"/>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OpenID for Verifiable Presentations</a:t>
                      </a:r>
                      <a:endParaRPr sz="1200" dirty="0"/>
                    </a:p>
                    <a:p>
                      <a:pPr marL="0" marR="0" lvl="0" indent="0" algn="l" rtl="0">
                        <a:lnSpc>
                          <a:spcPct val="100000"/>
                        </a:lnSpc>
                        <a:spcBef>
                          <a:spcPts val="0"/>
                        </a:spcBef>
                        <a:spcAft>
                          <a:spcPts val="0"/>
                        </a:spcAft>
                        <a:buClr>
                          <a:srgbClr val="B86C00"/>
                        </a:buClr>
                        <a:buSzPts val="1800"/>
                        <a:buFont typeface="Arial"/>
                        <a:buNone/>
                      </a:pPr>
                      <a:r>
                        <a:rPr lang="en-US" sz="1600" b="0" dirty="0">
                          <a:solidFill>
                            <a:srgbClr val="B86C00"/>
                          </a:solidFill>
                          <a:latin typeface="Arial"/>
                          <a:ea typeface="Arial"/>
                          <a:cs typeface="Arial"/>
                          <a:sym typeface="Arial"/>
                        </a:rPr>
                        <a:t>Extension that enables transportation of Verifiable Credentials</a:t>
                      </a:r>
                      <a:endParaRPr sz="1600" b="0" i="0" u="none" strike="noStrike" dirty="0">
                        <a:solidFill>
                          <a:schemeClr val="dk1"/>
                        </a:solidFill>
                        <a:latin typeface="Arial"/>
                        <a:ea typeface="Arial"/>
                        <a:cs typeface="Arial"/>
                        <a:sym typeface="Arial"/>
                      </a:endParaRPr>
                    </a:p>
                    <a:p>
                      <a:pPr marL="0" marR="0" lvl="0" indent="0" algn="l" rtl="0">
                        <a:spcBef>
                          <a:spcPts val="0"/>
                        </a:spcBef>
                        <a:spcAft>
                          <a:spcPts val="0"/>
                        </a:spcAft>
                        <a:buNone/>
                      </a:pPr>
                      <a:endParaRPr sz="1000" b="1" dirty="0"/>
                    </a:p>
                  </a:txBody>
                  <a:tcPr marL="60950" marR="60950" marT="30475" marB="30475">
                    <a:solidFill>
                      <a:srgbClr val="FFE9CA"/>
                    </a:solidFill>
                  </a:tcPr>
                </a:tc>
                <a:extLst>
                  <a:ext uri="{0D108BD9-81ED-4DB2-BD59-A6C34878D82A}">
                    <a16:rowId xmlns:a16="http://schemas.microsoft.com/office/drawing/2014/main" val="10000"/>
                  </a:ext>
                </a:extLst>
              </a:tr>
              <a:tr h="1474125">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SIOP v2</a:t>
                      </a:r>
                      <a:endParaRPr sz="1200" dirty="0"/>
                    </a:p>
                    <a:p>
                      <a:pPr marL="0" marR="0" lvl="0" indent="0" algn="l" rtl="0">
                        <a:spcBef>
                          <a:spcPts val="0"/>
                        </a:spcBef>
                        <a:spcAft>
                          <a:spcPts val="0"/>
                        </a:spcAft>
                        <a:buNone/>
                      </a:pPr>
                      <a:endParaRPr sz="1000" dirty="0"/>
                    </a:p>
                    <a:p>
                      <a:pPr marL="0" marR="0" lvl="0" indent="0" algn="l" rtl="0">
                        <a:spcBef>
                          <a:spcPts val="0"/>
                        </a:spcBef>
                        <a:spcAft>
                          <a:spcPts val="0"/>
                        </a:spcAft>
                        <a:buNone/>
                      </a:pPr>
                      <a:r>
                        <a:rPr lang="en-US" sz="1600" b="0" dirty="0">
                          <a:solidFill>
                            <a:srgbClr val="B86C00"/>
                          </a:solidFill>
                          <a:latin typeface="Arial"/>
                          <a:ea typeface="Arial"/>
                          <a:cs typeface="Arial"/>
                          <a:sym typeface="Arial"/>
                        </a:rPr>
                        <a:t>Standardises Self-Issued OpenID (Wallet) key exchange and authentication </a:t>
                      </a:r>
                      <a:endParaRPr sz="1000" b="0" dirty="0"/>
                    </a:p>
                  </a:txBody>
                  <a:tcPr marL="60950" marR="60950" marT="30475" marB="30475"/>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OpenID for Credential </a:t>
                      </a:r>
                      <a:r>
                        <a:rPr lang="en-US" sz="1600" b="1" i="0" u="none" strike="noStrike" dirty="0">
                          <a:solidFill>
                            <a:schemeClr val="dk1"/>
                          </a:solidFill>
                        </a:rPr>
                        <a:t>Issuance</a:t>
                      </a:r>
                      <a:endParaRPr sz="1200" b="1" dirty="0"/>
                    </a:p>
                    <a:p>
                      <a:pPr marL="0" marR="0" lvl="0" indent="0" algn="l" rtl="0">
                        <a:spcBef>
                          <a:spcPts val="0"/>
                        </a:spcBef>
                        <a:spcAft>
                          <a:spcPts val="0"/>
                        </a:spcAft>
                        <a:buNone/>
                      </a:pPr>
                      <a:r>
                        <a:rPr lang="en-US" sz="1600" b="0" dirty="0">
                          <a:solidFill>
                            <a:srgbClr val="B86C00"/>
                          </a:solidFill>
                          <a:latin typeface="Arial"/>
                          <a:ea typeface="Arial"/>
                          <a:cs typeface="Arial"/>
                          <a:sym typeface="Arial"/>
                        </a:rPr>
                        <a:t>Extension that standardises Issuance of Verifiable Credentials</a:t>
                      </a:r>
                      <a:endParaRPr sz="1000" b="0" dirty="0"/>
                    </a:p>
                  </a:txBody>
                  <a:tcPr marL="60950" marR="60950" marT="30475" marB="30475"/>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OpenID for Authority</a:t>
                      </a:r>
                      <a:endParaRPr sz="1200" dirty="0"/>
                    </a:p>
                    <a:p>
                      <a:pPr marL="0" marR="0" lvl="0" indent="0" algn="l" rtl="0">
                        <a:lnSpc>
                          <a:spcPct val="100000"/>
                        </a:lnSpc>
                        <a:spcBef>
                          <a:spcPts val="0"/>
                        </a:spcBef>
                        <a:spcAft>
                          <a:spcPts val="0"/>
                        </a:spcAft>
                        <a:buClr>
                          <a:schemeClr val="dk1"/>
                        </a:buClr>
                        <a:buSzPts val="1800"/>
                        <a:buFont typeface="Arial"/>
                        <a:buNone/>
                      </a:pPr>
                      <a:endParaRPr sz="1600" b="0" i="0" u="none" strike="noStrik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B86C00"/>
                        </a:buClr>
                        <a:buSzPts val="1800"/>
                        <a:buFont typeface="Arial"/>
                        <a:buNone/>
                      </a:pPr>
                      <a:r>
                        <a:rPr lang="en-US" sz="1600" b="0" dirty="0">
                          <a:solidFill>
                            <a:srgbClr val="B86C00"/>
                          </a:solidFill>
                          <a:latin typeface="Arial"/>
                          <a:ea typeface="Arial"/>
                          <a:cs typeface="Arial"/>
                          <a:sym typeface="Arial"/>
                        </a:rPr>
                        <a:t>Extension that adds ability to present on-behalf-of information </a:t>
                      </a:r>
                      <a:endParaRPr sz="1200" dirty="0"/>
                    </a:p>
                  </a:txBody>
                  <a:tcPr marL="60950" marR="60950" marT="30475" marB="30475"/>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Shared Signals</a:t>
                      </a:r>
                      <a:endParaRPr sz="1200" dirty="0"/>
                    </a:p>
                    <a:p>
                      <a:pPr marL="0" marR="0" lvl="0" indent="0" algn="l" rtl="0">
                        <a:spcBef>
                          <a:spcPts val="0"/>
                        </a:spcBef>
                        <a:spcAft>
                          <a:spcPts val="0"/>
                        </a:spcAft>
                        <a:buNone/>
                      </a:pPr>
                      <a:endParaRPr sz="1000" dirty="0">
                        <a:highlight>
                          <a:srgbClr val="FFFF00"/>
                        </a:highlight>
                      </a:endParaRPr>
                    </a:p>
                    <a:p>
                      <a:pPr marL="0" marR="0" lvl="0" indent="0" algn="l" rtl="0">
                        <a:spcBef>
                          <a:spcPts val="0"/>
                        </a:spcBef>
                        <a:spcAft>
                          <a:spcPts val="0"/>
                        </a:spcAft>
                        <a:buNone/>
                      </a:pPr>
                      <a:r>
                        <a:rPr lang="en-US" sz="1600" b="0" dirty="0">
                          <a:solidFill>
                            <a:srgbClr val="B86C00"/>
                          </a:solidFill>
                          <a:latin typeface="Arial"/>
                          <a:ea typeface="Arial"/>
                          <a:cs typeface="Arial"/>
                          <a:sym typeface="Arial"/>
                        </a:rPr>
                        <a:t>Standardised Privacy-protected, secure webhooks for communicating risks and events</a:t>
                      </a:r>
                      <a:endParaRPr sz="1600" b="0" dirty="0">
                        <a:solidFill>
                          <a:srgbClr val="B86C00"/>
                        </a:solidFill>
                        <a:latin typeface="Arial"/>
                        <a:ea typeface="Arial"/>
                        <a:cs typeface="Arial"/>
                        <a:sym typeface="Arial"/>
                      </a:endParaRPr>
                    </a:p>
                  </a:txBody>
                  <a:tcPr marL="60950" marR="60950" marT="30475" marB="30475"/>
                </a:tc>
                <a:extLst>
                  <a:ext uri="{0D108BD9-81ED-4DB2-BD59-A6C34878D82A}">
                    <a16:rowId xmlns:a16="http://schemas.microsoft.com/office/drawing/2014/main" val="10001"/>
                  </a:ext>
                </a:extLst>
              </a:tr>
              <a:tr h="1693225">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Advanced syntax for Claims</a:t>
                      </a:r>
                      <a:endParaRPr sz="1200" dirty="0"/>
                    </a:p>
                    <a:p>
                      <a:pPr marL="0" marR="0" lvl="0" indent="0" algn="l" rtl="0">
                        <a:lnSpc>
                          <a:spcPct val="100000"/>
                        </a:lnSpc>
                        <a:spcBef>
                          <a:spcPts val="0"/>
                        </a:spcBef>
                        <a:spcAft>
                          <a:spcPts val="0"/>
                        </a:spcAft>
                        <a:buClr>
                          <a:srgbClr val="B86C00"/>
                        </a:buClr>
                        <a:buSzPts val="1800"/>
                        <a:buFont typeface="Arial"/>
                        <a:buNone/>
                      </a:pPr>
                      <a:r>
                        <a:rPr lang="en-US" sz="1600" b="0" dirty="0">
                          <a:solidFill>
                            <a:srgbClr val="B86C00"/>
                          </a:solidFill>
                          <a:latin typeface="Arial"/>
                          <a:ea typeface="Arial"/>
                          <a:cs typeface="Arial"/>
                          <a:sym typeface="Arial"/>
                        </a:rPr>
                        <a:t>Extension that enables much richer data minimization</a:t>
                      </a:r>
                      <a:endParaRPr sz="1600" b="0" i="0" u="none" strike="noStrike" dirty="0">
                        <a:solidFill>
                          <a:schemeClr val="dk1"/>
                        </a:solidFill>
                        <a:latin typeface="Arial"/>
                        <a:ea typeface="Arial"/>
                        <a:cs typeface="Arial"/>
                        <a:sym typeface="Arial"/>
                      </a:endParaRPr>
                    </a:p>
                  </a:txBody>
                  <a:tcPr marL="60950" marR="60950" marT="30475" marB="30475"/>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dirty="0"/>
                        <a:t>OIDC </a:t>
                      </a:r>
                      <a:r>
                        <a:rPr lang="en-US" sz="1600" b="1" i="0" u="none" strike="noStrike" dirty="0">
                          <a:solidFill>
                            <a:schemeClr val="dk1"/>
                          </a:solidFill>
                          <a:latin typeface="Arial"/>
                          <a:ea typeface="Arial"/>
                          <a:cs typeface="Arial"/>
                          <a:sym typeface="Arial"/>
                        </a:rPr>
                        <a:t>Dynamic Client Registration</a:t>
                      </a:r>
                      <a:endParaRPr sz="1200" dirty="0"/>
                    </a:p>
                    <a:p>
                      <a:pPr marL="0" marR="0" lvl="0" indent="0" algn="l" rtl="0">
                        <a:lnSpc>
                          <a:spcPct val="100000"/>
                        </a:lnSpc>
                        <a:spcBef>
                          <a:spcPts val="0"/>
                        </a:spcBef>
                        <a:spcAft>
                          <a:spcPts val="0"/>
                        </a:spcAft>
                        <a:buClr>
                          <a:srgbClr val="B86C00"/>
                        </a:buClr>
                        <a:buSzPts val="1800"/>
                        <a:buFont typeface="Arial"/>
                        <a:buNone/>
                      </a:pPr>
                      <a:r>
                        <a:rPr lang="en-US" dirty="0">
                          <a:solidFill>
                            <a:srgbClr val="B86C00"/>
                          </a:solidFill>
                        </a:rPr>
                        <a:t>Specification that allows clients to register their meta-data including credentials and privacy notice and TOS locations for user protection. </a:t>
                      </a:r>
                      <a:endParaRPr b="0" i="0" u="none" strike="noStrike" dirty="0">
                        <a:solidFill>
                          <a:schemeClr val="dk1"/>
                        </a:solidFill>
                        <a:latin typeface="Arial"/>
                        <a:ea typeface="Arial"/>
                        <a:cs typeface="Arial"/>
                        <a:sym typeface="Arial"/>
                      </a:endParaRPr>
                    </a:p>
                  </a:txBody>
                  <a:tcPr marL="60950" marR="60950" marT="30475" marB="30475"/>
                </a:tc>
                <a:tc>
                  <a:txBody>
                    <a:bodyPr/>
                    <a:lstStyle/>
                    <a:p>
                      <a:pPr marL="0" marR="0" lvl="0" indent="0" algn="l" rtl="0">
                        <a:lnSpc>
                          <a:spcPct val="100000"/>
                        </a:lnSpc>
                        <a:spcBef>
                          <a:spcPts val="0"/>
                        </a:spcBef>
                        <a:spcAft>
                          <a:spcPts val="0"/>
                        </a:spcAft>
                        <a:buClr>
                          <a:schemeClr val="dk1"/>
                        </a:buClr>
                        <a:buSzPts val="1800"/>
                        <a:buFont typeface="Arial"/>
                        <a:buNone/>
                      </a:pPr>
                      <a:r>
                        <a:rPr lang="en-US" sz="1600" b="1" i="0" u="none" strike="noStrike" dirty="0">
                          <a:solidFill>
                            <a:schemeClr val="dk1"/>
                          </a:solidFill>
                          <a:latin typeface="Arial"/>
                          <a:ea typeface="Arial"/>
                          <a:cs typeface="Arial"/>
                          <a:sym typeface="Arial"/>
                        </a:rPr>
                        <a:t>OpenID Connect Federation</a:t>
                      </a:r>
                      <a:endParaRPr sz="1200" dirty="0"/>
                    </a:p>
                    <a:p>
                      <a:pPr marL="0" marR="0" lvl="0" indent="0" algn="l" rtl="0">
                        <a:lnSpc>
                          <a:spcPct val="100000"/>
                        </a:lnSpc>
                        <a:spcBef>
                          <a:spcPts val="0"/>
                        </a:spcBef>
                        <a:spcAft>
                          <a:spcPts val="0"/>
                        </a:spcAft>
                        <a:buClr>
                          <a:srgbClr val="B86C00"/>
                        </a:buClr>
                        <a:buSzPts val="1800"/>
                        <a:buFont typeface="Arial"/>
                        <a:buNone/>
                      </a:pPr>
                      <a:r>
                        <a:rPr lang="en-US" sz="1600" b="0" dirty="0">
                          <a:solidFill>
                            <a:srgbClr val="B86C00"/>
                          </a:solidFill>
                          <a:latin typeface="Arial"/>
                          <a:ea typeface="Arial"/>
                          <a:cs typeface="Arial"/>
                          <a:sym typeface="Arial"/>
                        </a:rPr>
                        <a:t>Specification to enable multiple ecosystem parties to establish technical trust</a:t>
                      </a:r>
                      <a:endParaRPr sz="1000" dirty="0"/>
                    </a:p>
                  </a:txBody>
                  <a:tcPr marL="60950" marR="60950" marT="30475" marB="30475"/>
                </a:tc>
                <a:tc>
                  <a:txBody>
                    <a:bodyPr/>
                    <a:lstStyle/>
                    <a:p>
                      <a:pPr marL="0" marR="0" lvl="0" indent="0" algn="l" rtl="0">
                        <a:spcBef>
                          <a:spcPts val="0"/>
                        </a:spcBef>
                        <a:spcAft>
                          <a:spcPts val="0"/>
                        </a:spcAft>
                        <a:buNone/>
                      </a:pPr>
                      <a:endParaRPr sz="1000" dirty="0"/>
                    </a:p>
                  </a:txBody>
                  <a:tcPr marL="60950" marR="60950" marT="30475" marB="30475"/>
                </a:tc>
                <a:extLst>
                  <a:ext uri="{0D108BD9-81ED-4DB2-BD59-A6C34878D82A}">
                    <a16:rowId xmlns:a16="http://schemas.microsoft.com/office/drawing/2014/main" val="10002"/>
                  </a:ext>
                </a:extLst>
              </a:tr>
            </a:tbl>
          </a:graphicData>
        </a:graphic>
      </p:graphicFrame>
      <p:sp>
        <p:nvSpPr>
          <p:cNvPr id="1304" name="Google Shape;1304;g16b61cf8422_0_112"/>
          <p:cNvSpPr txBox="1"/>
          <p:nvPr/>
        </p:nvSpPr>
        <p:spPr>
          <a:xfrm>
            <a:off x="365100" y="85650"/>
            <a:ext cx="10515600" cy="4515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defTabSz="914400" rtl="0" eaLnBrk="1" fontAlgn="auto" latinLnBrk="0" hangingPunct="1">
              <a:lnSpc>
                <a:spcPct val="110000"/>
              </a:lnSpc>
              <a:spcBef>
                <a:spcPts val="0"/>
              </a:spcBef>
              <a:spcAft>
                <a:spcPts val="0"/>
              </a:spcAft>
              <a:buClr>
                <a:srgbClr val="F69100"/>
              </a:buClr>
              <a:buSzPct val="75000"/>
              <a:buFont typeface="Helvetica Neue"/>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OIDF Standards* applicable to Government Needs</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1305" name="Google Shape;1305;g16b61cf8422_0_112"/>
          <p:cNvSpPr txBox="1"/>
          <p:nvPr/>
        </p:nvSpPr>
        <p:spPr>
          <a:xfrm>
            <a:off x="322375" y="5959225"/>
            <a:ext cx="7317300" cy="244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More details are found on </a:t>
            </a:r>
            <a:r>
              <a:rPr kumimoji="0" lang="en-US" sz="1400" b="0" i="0" u="sng" strike="noStrike" kern="0" cap="none" spc="0" normalizeH="0" baseline="0" noProof="0" dirty="0">
                <a:ln>
                  <a:noFill/>
                </a:ln>
                <a:solidFill>
                  <a:srgbClr val="FF8327"/>
                </a:solidFill>
                <a:effectLst/>
                <a:uLnTx/>
                <a:uFillTx/>
                <a:latin typeface="Arial"/>
                <a:cs typeface="Arial"/>
                <a:sym typeface="Arial"/>
                <a:hlinkClick r:id="rId3"/>
              </a:rPr>
              <a:t>https://openid.net/developers/specs/</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06" name="Google Shape;1306;g16b61cf8422_0_112"/>
          <p:cNvSpPr txBox="1"/>
          <p:nvPr/>
        </p:nvSpPr>
        <p:spPr>
          <a:xfrm>
            <a:off x="400550" y="711025"/>
            <a:ext cx="11127300" cy="451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Slide originally produced for discussion around EU Digital Wallet Requirements</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0"/>
        <p:cNvGrpSpPr/>
        <p:nvPr/>
      </p:nvGrpSpPr>
      <p:grpSpPr>
        <a:xfrm>
          <a:off x="0" y="0"/>
          <a:ext cx="0" cy="0"/>
          <a:chOff x="0" y="0"/>
          <a:chExt cx="0" cy="0"/>
        </a:xfrm>
      </p:grpSpPr>
      <p:sp>
        <p:nvSpPr>
          <p:cNvPr id="1311" name="Google Shape;1311;g169f8e41693_0_679"/>
          <p:cNvSpPr txBox="1">
            <a:spLocks noGrp="1"/>
          </p:cNvSpPr>
          <p:nvPr>
            <p:ph type="title"/>
          </p:nvPr>
        </p:nvSpPr>
        <p:spPr>
          <a:xfrm>
            <a:off x="608950" y="276098"/>
            <a:ext cx="3418800" cy="558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dirty="0">
                <a:solidFill>
                  <a:schemeClr val="dk1"/>
                </a:solidFill>
                <a:latin typeface="Calibri"/>
                <a:ea typeface="Calibri"/>
                <a:cs typeface="Calibri"/>
                <a:sym typeface="Calibri"/>
              </a:rPr>
              <a:t>Discuss!</a:t>
            </a:r>
            <a:endParaRPr dirty="0"/>
          </a:p>
        </p:txBody>
      </p:sp>
      <p:sp>
        <p:nvSpPr>
          <p:cNvPr id="1312" name="Google Shape;1312;g169f8e41693_0_679"/>
          <p:cNvSpPr/>
          <p:nvPr/>
        </p:nvSpPr>
        <p:spPr>
          <a:xfrm rot="-5400000" flipH="1">
            <a:off x="2263199" y="2997664"/>
            <a:ext cx="4165854" cy="8870"/>
          </a:xfrm>
          <a:custGeom>
            <a:avLst/>
            <a:gdLst/>
            <a:ahLst/>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1"/>
          </a:solidFill>
          <a:ln w="4127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grpSp>
        <p:nvGrpSpPr>
          <p:cNvPr id="1313" name="Google Shape;1313;g169f8e41693_0_679"/>
          <p:cNvGrpSpPr/>
          <p:nvPr/>
        </p:nvGrpSpPr>
        <p:grpSpPr>
          <a:xfrm>
            <a:off x="4595950" y="868200"/>
            <a:ext cx="6900600" cy="4583964"/>
            <a:chOff x="0" y="2703"/>
            <a:chExt cx="6900600" cy="5530845"/>
          </a:xfrm>
        </p:grpSpPr>
        <p:cxnSp>
          <p:nvCxnSpPr>
            <p:cNvPr id="1314" name="Google Shape;1314;g169f8e41693_0_679"/>
            <p:cNvCxnSpPr/>
            <p:nvPr/>
          </p:nvCxnSpPr>
          <p:spPr>
            <a:xfrm>
              <a:off x="0" y="2703"/>
              <a:ext cx="6900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315" name="Google Shape;1315;g169f8e41693_0_679"/>
            <p:cNvSpPr/>
            <p:nvPr/>
          </p:nvSpPr>
          <p:spPr>
            <a:xfrm>
              <a:off x="0" y="2703"/>
              <a:ext cx="6900600" cy="921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16" name="Google Shape;1316;g169f8e41693_0_679"/>
            <p:cNvSpPr txBox="1"/>
            <p:nvPr/>
          </p:nvSpPr>
          <p:spPr>
            <a:xfrm>
              <a:off x="0" y="2703"/>
              <a:ext cx="6900600" cy="921900"/>
            </a:xfrm>
            <a:prstGeom prst="rect">
              <a:avLst/>
            </a:prstGeom>
            <a:noFill/>
            <a:ln>
              <a:noFill/>
            </a:ln>
          </p:spPr>
          <p:txBody>
            <a:bodyPr spcFirstLastPara="1" wrap="square" lIns="83800" tIns="83800" rIns="83800" bIns="83800" anchor="t"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r>
                <a:rPr kumimoji="0" lang="en-US" sz="2200" b="0" i="0" u="none" strike="noStrike" kern="0" cap="none" spc="0" normalizeH="0" baseline="0" noProof="0" dirty="0">
                  <a:ln>
                    <a:noFill/>
                  </a:ln>
                  <a:solidFill>
                    <a:srgbClr val="222020"/>
                  </a:solidFill>
                  <a:effectLst/>
                  <a:uLnTx/>
                  <a:uFillTx/>
                  <a:latin typeface="Calibri"/>
                  <a:ea typeface="Calibri"/>
                  <a:cs typeface="Calibri"/>
                  <a:sym typeface="Calibri"/>
                </a:rPr>
                <a:t>What do our assumptions about the nature of government suggest? Whom do we leave out?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317" name="Google Shape;1317;g169f8e41693_0_679"/>
            <p:cNvCxnSpPr/>
            <p:nvPr/>
          </p:nvCxnSpPr>
          <p:spPr>
            <a:xfrm>
              <a:off x="0" y="924492"/>
              <a:ext cx="6900600"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318" name="Google Shape;1318;g169f8e41693_0_679"/>
            <p:cNvSpPr/>
            <p:nvPr/>
          </p:nvSpPr>
          <p:spPr>
            <a:xfrm>
              <a:off x="0" y="924492"/>
              <a:ext cx="6900600" cy="921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19" name="Google Shape;1319;g169f8e41693_0_679"/>
            <p:cNvSpPr txBox="1"/>
            <p:nvPr/>
          </p:nvSpPr>
          <p:spPr>
            <a:xfrm>
              <a:off x="0" y="924492"/>
              <a:ext cx="6900600" cy="921900"/>
            </a:xfrm>
            <a:prstGeom prst="rect">
              <a:avLst/>
            </a:prstGeom>
            <a:noFill/>
            <a:ln>
              <a:noFill/>
            </a:ln>
          </p:spPr>
          <p:txBody>
            <a:bodyPr spcFirstLastPara="1" wrap="square" lIns="83800" tIns="83800" rIns="83800" bIns="83800" anchor="t"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r>
                <a:rPr kumimoji="0" lang="en-US" sz="2200" b="0" i="0" u="none" strike="noStrike" kern="0" cap="none" spc="0" normalizeH="0" baseline="0" noProof="0" dirty="0">
                  <a:ln>
                    <a:noFill/>
                  </a:ln>
                  <a:solidFill>
                    <a:srgbClr val="222020"/>
                  </a:solidFill>
                  <a:effectLst/>
                  <a:uLnTx/>
                  <a:uFillTx/>
                  <a:latin typeface="Calibri"/>
                  <a:ea typeface="Calibri"/>
                  <a:cs typeface="Calibri"/>
                  <a:sym typeface="Calibri"/>
                </a:rPr>
                <a:t>Are there other government goals to be accounted for in this whitepaper?</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320" name="Google Shape;1320;g169f8e41693_0_679"/>
            <p:cNvCxnSpPr/>
            <p:nvPr/>
          </p:nvCxnSpPr>
          <p:spPr>
            <a:xfrm>
              <a:off x="0" y="1846281"/>
              <a:ext cx="6900600" cy="0"/>
            </a:xfrm>
            <a:prstGeom prst="straightConnector1">
              <a:avLst/>
            </a:prstGeom>
            <a:solidFill>
              <a:schemeClr val="accent4"/>
            </a:solidFill>
            <a:ln w="12700" cap="flat" cmpd="sng">
              <a:solidFill>
                <a:schemeClr val="accent4"/>
              </a:solidFill>
              <a:prstDash val="solid"/>
              <a:miter lim="800000"/>
              <a:headEnd type="none" w="sm" len="sm"/>
              <a:tailEnd type="none" w="sm" len="sm"/>
            </a:ln>
          </p:spPr>
        </p:cxnSp>
        <p:sp>
          <p:nvSpPr>
            <p:cNvPr id="1321" name="Google Shape;1321;g169f8e41693_0_679"/>
            <p:cNvSpPr/>
            <p:nvPr/>
          </p:nvSpPr>
          <p:spPr>
            <a:xfrm>
              <a:off x="0" y="1846281"/>
              <a:ext cx="6900600" cy="921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22" name="Google Shape;1322;g169f8e41693_0_679"/>
            <p:cNvSpPr txBox="1"/>
            <p:nvPr/>
          </p:nvSpPr>
          <p:spPr>
            <a:xfrm>
              <a:off x="0" y="1846281"/>
              <a:ext cx="6900600" cy="921900"/>
            </a:xfrm>
            <a:prstGeom prst="rect">
              <a:avLst/>
            </a:prstGeom>
            <a:noFill/>
            <a:ln>
              <a:noFill/>
            </a:ln>
          </p:spPr>
          <p:txBody>
            <a:bodyPr spcFirstLastPara="1" wrap="square" lIns="83800" tIns="83800" rIns="83800" bIns="83800" anchor="t"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r>
                <a:rPr kumimoji="0" lang="en-US" sz="2200" b="0" i="0" u="none" strike="noStrike" kern="0" cap="none" spc="0" normalizeH="0" baseline="0" noProof="0" dirty="0">
                  <a:ln>
                    <a:noFill/>
                  </a:ln>
                  <a:solidFill>
                    <a:srgbClr val="222020"/>
                  </a:solidFill>
                  <a:effectLst/>
                  <a:uLnTx/>
                  <a:uFillTx/>
                  <a:latin typeface="Calibri"/>
                  <a:ea typeface="Calibri"/>
                  <a:cs typeface="Calibri"/>
                  <a:sym typeface="Calibri"/>
                </a:rPr>
                <a:t>Are there roles for the government that we are not considering?</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323" name="Google Shape;1323;g169f8e41693_0_679"/>
            <p:cNvCxnSpPr/>
            <p:nvPr/>
          </p:nvCxnSpPr>
          <p:spPr>
            <a:xfrm>
              <a:off x="0" y="2768070"/>
              <a:ext cx="6900600" cy="0"/>
            </a:xfrm>
            <a:prstGeom prst="straightConnector1">
              <a:avLst/>
            </a:prstGeom>
            <a:solidFill>
              <a:srgbClr val="599BD5"/>
            </a:solidFill>
            <a:ln w="12700" cap="flat" cmpd="sng">
              <a:solidFill>
                <a:srgbClr val="599BD5"/>
              </a:solidFill>
              <a:prstDash val="solid"/>
              <a:miter lim="800000"/>
              <a:headEnd type="none" w="sm" len="sm"/>
              <a:tailEnd type="none" w="sm" len="sm"/>
            </a:ln>
          </p:spPr>
        </p:cxnSp>
        <p:sp>
          <p:nvSpPr>
            <p:cNvPr id="1324" name="Google Shape;1324;g169f8e41693_0_679"/>
            <p:cNvSpPr/>
            <p:nvPr/>
          </p:nvSpPr>
          <p:spPr>
            <a:xfrm>
              <a:off x="0" y="2768070"/>
              <a:ext cx="6900600" cy="921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25" name="Google Shape;1325;g169f8e41693_0_679"/>
            <p:cNvSpPr txBox="1"/>
            <p:nvPr/>
          </p:nvSpPr>
          <p:spPr>
            <a:xfrm>
              <a:off x="0" y="2768070"/>
              <a:ext cx="6900600" cy="921900"/>
            </a:xfrm>
            <a:prstGeom prst="rect">
              <a:avLst/>
            </a:prstGeom>
            <a:noFill/>
            <a:ln>
              <a:noFill/>
            </a:ln>
          </p:spPr>
          <p:txBody>
            <a:bodyPr spcFirstLastPara="1" wrap="square" lIns="83800" tIns="83800" rIns="83800" bIns="83800" anchor="t"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r>
                <a:rPr kumimoji="0" lang="en-US" sz="2200" b="0" i="0" u="none" strike="noStrike" kern="0" cap="none" spc="0" normalizeH="0" baseline="0" noProof="0" dirty="0">
                  <a:ln>
                    <a:noFill/>
                  </a:ln>
                  <a:solidFill>
                    <a:srgbClr val="222020"/>
                  </a:solidFill>
                  <a:effectLst/>
                  <a:uLnTx/>
                  <a:uFillTx/>
                  <a:latin typeface="Calibri"/>
                  <a:ea typeface="Calibri"/>
                  <a:cs typeface="Calibri"/>
                  <a:sym typeface="Calibri"/>
                </a:rPr>
                <a:t>Are there government concerns/issues that we are not considering?</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326" name="Google Shape;1326;g169f8e41693_0_679"/>
            <p:cNvCxnSpPr/>
            <p:nvPr/>
          </p:nvCxnSpPr>
          <p:spPr>
            <a:xfrm>
              <a:off x="0" y="3689859"/>
              <a:ext cx="6900600" cy="0"/>
            </a:xfrm>
            <a:prstGeom prst="straightConnector1">
              <a:avLst/>
            </a:prstGeom>
            <a:solidFill>
              <a:schemeClr val="accent6"/>
            </a:solidFill>
            <a:ln w="12700" cap="flat" cmpd="sng">
              <a:solidFill>
                <a:schemeClr val="accent6"/>
              </a:solidFill>
              <a:prstDash val="solid"/>
              <a:miter lim="800000"/>
              <a:headEnd type="none" w="sm" len="sm"/>
              <a:tailEnd type="none" w="sm" len="sm"/>
            </a:ln>
          </p:spPr>
        </p:cxnSp>
        <p:sp>
          <p:nvSpPr>
            <p:cNvPr id="1327" name="Google Shape;1327;g169f8e41693_0_679"/>
            <p:cNvSpPr/>
            <p:nvPr/>
          </p:nvSpPr>
          <p:spPr>
            <a:xfrm>
              <a:off x="0" y="3689859"/>
              <a:ext cx="6900600" cy="921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28" name="Google Shape;1328;g169f8e41693_0_679"/>
            <p:cNvSpPr txBox="1"/>
            <p:nvPr/>
          </p:nvSpPr>
          <p:spPr>
            <a:xfrm>
              <a:off x="0" y="3689859"/>
              <a:ext cx="6900600" cy="921900"/>
            </a:xfrm>
            <a:prstGeom prst="rect">
              <a:avLst/>
            </a:prstGeom>
            <a:noFill/>
            <a:ln>
              <a:noFill/>
            </a:ln>
          </p:spPr>
          <p:txBody>
            <a:bodyPr spcFirstLastPara="1" wrap="square" lIns="83800" tIns="83800" rIns="83800" bIns="83800" anchor="t"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r>
                <a:rPr kumimoji="0" lang="en-US" sz="2200" b="0" i="0" u="none" strike="noStrike" kern="0" cap="none" spc="0" normalizeH="0" baseline="0" noProof="0" dirty="0">
                  <a:ln>
                    <a:noFill/>
                  </a:ln>
                  <a:solidFill>
                    <a:srgbClr val="222020"/>
                  </a:solidFill>
                  <a:effectLst/>
                  <a:uLnTx/>
                  <a:uFillTx/>
                  <a:latin typeface="Calibri"/>
                  <a:ea typeface="Calibri"/>
                  <a:cs typeface="Calibri"/>
                  <a:sym typeface="Calibri"/>
                </a:rPr>
                <a:t>Are there OIDF technical standards that we have not considered? Important standards that work in partnership?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329" name="Google Shape;1329;g169f8e41693_0_679"/>
            <p:cNvCxnSpPr/>
            <p:nvPr/>
          </p:nvCxnSpPr>
          <p:spPr>
            <a:xfrm>
              <a:off x="0" y="4611648"/>
              <a:ext cx="6900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330" name="Google Shape;1330;g169f8e41693_0_679"/>
            <p:cNvSpPr/>
            <p:nvPr/>
          </p:nvSpPr>
          <p:spPr>
            <a:xfrm>
              <a:off x="0" y="4611648"/>
              <a:ext cx="6900600" cy="921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2200"/>
                <a:buFont typeface="Calibri"/>
                <a:buNone/>
                <a:tabLst/>
                <a:defRPr/>
              </a:pPr>
              <a:r>
                <a:rPr kumimoji="0" lang="en-US" sz="2200" b="0" i="0" u="none" strike="noStrike" kern="0" cap="none" spc="0" normalizeH="0" baseline="0" noProof="0" dirty="0">
                  <a:ln>
                    <a:noFill/>
                  </a:ln>
                  <a:solidFill>
                    <a:srgbClr val="222020"/>
                  </a:solidFill>
                  <a:effectLst/>
                  <a:uLnTx/>
                  <a:uFillTx/>
                  <a:latin typeface="Calibri"/>
                  <a:ea typeface="Calibri"/>
                  <a:cs typeface="Calibri"/>
                  <a:sym typeface="Calibri"/>
                </a:rPr>
                <a:t>What else should we be asking?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p:txBody>
          <a:bodyPr/>
          <a:lstStyle/>
          <a:p>
            <a:pPr marL="0" lvl="0" indent="0" algn="ctr" rtl="0">
              <a:lnSpc>
                <a:spcPct val="110000"/>
              </a:lnSpc>
              <a:spcBef>
                <a:spcPts val="0"/>
              </a:spcBef>
              <a:spcAft>
                <a:spcPts val="0"/>
              </a:spcAft>
              <a:buClr>
                <a:schemeClr val="dk2"/>
              </a:buClr>
              <a:buSzPts val="1800"/>
              <a:buNone/>
            </a:pPr>
            <a:r>
              <a:rPr lang="en-US" dirty="0"/>
              <a:t>Andre Priebe, CTO @ iC Consult Group GmbH</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931549"/>
            <a:ext cx="11577674" cy="847059"/>
          </a:xfrm>
        </p:spPr>
        <p:txBody>
          <a:bodyPr/>
          <a:lstStyle/>
          <a:p>
            <a:r>
              <a:rPr lang="de-DE" dirty="0"/>
              <a:t>IoT &amp; Identity</a:t>
            </a:r>
            <a:endParaRPr lang="en-US" dirty="0"/>
          </a:p>
        </p:txBody>
      </p:sp>
    </p:spTree>
    <p:extLst>
      <p:ext uri="{BB962C8B-B14F-4D97-AF65-F5344CB8AC3E}">
        <p14:creationId xmlns:p14="http://schemas.microsoft.com/office/powerpoint/2010/main" val="15455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39F70E7E-0780-4F4C-BF3D-47D6A860D52F}"/>
              </a:ext>
            </a:extLst>
          </p:cNvPr>
          <p:cNvSpPr/>
          <p:nvPr/>
        </p:nvSpPr>
        <p:spPr>
          <a:xfrm>
            <a:off x="541357" y="1249701"/>
            <a:ext cx="1964725"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Sustain &amp; Refine</a:t>
            </a:r>
          </a:p>
        </p:txBody>
      </p:sp>
      <p:sp>
        <p:nvSpPr>
          <p:cNvPr id="13" name="Rounded Rectangle 12">
            <a:extLst>
              <a:ext uri="{FF2B5EF4-FFF2-40B4-BE49-F238E27FC236}">
                <a16:creationId xmlns:a16="http://schemas.microsoft.com/office/drawing/2014/main" id="{9ABD662D-690D-164A-BE72-4CE9B594683C}"/>
              </a:ext>
            </a:extLst>
          </p:cNvPr>
          <p:cNvSpPr/>
          <p:nvPr/>
        </p:nvSpPr>
        <p:spPr>
          <a:xfrm>
            <a:off x="2881922" y="1249701"/>
            <a:ext cx="1964725"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Mature &amp; Partner</a:t>
            </a:r>
          </a:p>
        </p:txBody>
      </p:sp>
      <p:sp>
        <p:nvSpPr>
          <p:cNvPr id="14" name="Rounded Rectangle 13">
            <a:extLst>
              <a:ext uri="{FF2B5EF4-FFF2-40B4-BE49-F238E27FC236}">
                <a16:creationId xmlns:a16="http://schemas.microsoft.com/office/drawing/2014/main" id="{DB75D19D-B3B0-5341-8288-E50C69C26C5D}"/>
              </a:ext>
            </a:extLst>
          </p:cNvPr>
          <p:cNvSpPr/>
          <p:nvPr/>
        </p:nvSpPr>
        <p:spPr>
          <a:xfrm>
            <a:off x="9579229" y="1249701"/>
            <a:ext cx="1964725"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Opportunities</a:t>
            </a:r>
          </a:p>
        </p:txBody>
      </p:sp>
      <p:sp>
        <p:nvSpPr>
          <p:cNvPr id="15" name="Rounded Rectangle 14">
            <a:extLst>
              <a:ext uri="{FF2B5EF4-FFF2-40B4-BE49-F238E27FC236}">
                <a16:creationId xmlns:a16="http://schemas.microsoft.com/office/drawing/2014/main" id="{866CBAE3-999F-204E-A151-4D12E503FB8E}"/>
              </a:ext>
            </a:extLst>
          </p:cNvPr>
          <p:cNvSpPr/>
          <p:nvPr/>
        </p:nvSpPr>
        <p:spPr>
          <a:xfrm>
            <a:off x="7400858" y="1249701"/>
            <a:ext cx="1802531"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Refine Approach</a:t>
            </a:r>
          </a:p>
        </p:txBody>
      </p:sp>
      <p:sp>
        <p:nvSpPr>
          <p:cNvPr id="19" name="Rounded Rectangle 18">
            <a:extLst>
              <a:ext uri="{FF2B5EF4-FFF2-40B4-BE49-F238E27FC236}">
                <a16:creationId xmlns:a16="http://schemas.microsoft.com/office/drawing/2014/main" id="{AD246D45-6E2F-EC4E-94DA-EF28258AD392}"/>
              </a:ext>
            </a:extLst>
          </p:cNvPr>
          <p:cNvSpPr/>
          <p:nvPr/>
        </p:nvSpPr>
        <p:spPr>
          <a:xfrm>
            <a:off x="5222487" y="1249701"/>
            <a:ext cx="1802531"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a:t>
            </a:r>
          </a:p>
        </p:txBody>
      </p:sp>
      <p:sp>
        <p:nvSpPr>
          <p:cNvPr id="20" name="TextBox 19">
            <a:extLst>
              <a:ext uri="{FF2B5EF4-FFF2-40B4-BE49-F238E27FC236}">
                <a16:creationId xmlns:a16="http://schemas.microsoft.com/office/drawing/2014/main" id="{9CC86E15-508A-A942-BEA1-9B13F51E1C2F}"/>
              </a:ext>
            </a:extLst>
          </p:cNvPr>
          <p:cNvSpPr txBox="1"/>
          <p:nvPr/>
        </p:nvSpPr>
        <p:spPr>
          <a:xfrm>
            <a:off x="5083531" y="3135095"/>
            <a:ext cx="341175" cy="276999"/>
          </a:xfrm>
          <a:prstGeom prst="rect">
            <a:avLst/>
          </a:prstGeom>
          <a:noFill/>
        </p:spPr>
        <p:txBody>
          <a:bodyPr wrap="square">
            <a:spAutoFit/>
          </a:bodyPr>
          <a:lstStyle/>
          <a:p>
            <a:pPr algn="ctr"/>
            <a:r>
              <a:rPr lang="en-US" sz="1200" dirty="0">
                <a:solidFill>
                  <a:schemeClr val="bg1"/>
                </a:solidFill>
              </a:rPr>
              <a:t>10</a:t>
            </a:r>
          </a:p>
        </p:txBody>
      </p:sp>
      <p:sp>
        <p:nvSpPr>
          <p:cNvPr id="24" name="Titel 1">
            <a:extLst>
              <a:ext uri="{FF2B5EF4-FFF2-40B4-BE49-F238E27FC236}">
                <a16:creationId xmlns:a16="http://schemas.microsoft.com/office/drawing/2014/main" id="{4C6C21BB-A0F1-AA4F-A000-A57DF9A37D4F}"/>
              </a:ext>
            </a:extLst>
          </p:cNvPr>
          <p:cNvSpPr txBox="1">
            <a:spLocks/>
          </p:cNvSpPr>
          <p:nvPr/>
        </p:nvSpPr>
        <p:spPr>
          <a:xfrm>
            <a:off x="173480" y="232900"/>
            <a:ext cx="11580284" cy="822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Avenir Book"/>
                <a:ea typeface="+mj-ea"/>
                <a:cs typeface="Avenir Book"/>
              </a:defRPr>
            </a:lvl1pPr>
          </a:lstStyle>
          <a:p>
            <a:r>
              <a:rPr lang="en-GB" dirty="0">
                <a:solidFill>
                  <a:schemeClr val="accent1"/>
                </a:solidFill>
                <a:latin typeface="+mn-lt"/>
                <a:ea typeface="MS PGothic" charset="0"/>
                <a:cs typeface="Helvetica Neue"/>
              </a:rPr>
              <a:t>2022 Key Initiatives</a:t>
            </a:r>
          </a:p>
        </p:txBody>
      </p:sp>
      <p:sp>
        <p:nvSpPr>
          <p:cNvPr id="22" name="TextBox 21">
            <a:extLst>
              <a:ext uri="{FF2B5EF4-FFF2-40B4-BE49-F238E27FC236}">
                <a16:creationId xmlns:a16="http://schemas.microsoft.com/office/drawing/2014/main" id="{EC68EB69-527E-4612-E19D-A01AC7B6A706}"/>
              </a:ext>
            </a:extLst>
          </p:cNvPr>
          <p:cNvSpPr txBox="1"/>
          <p:nvPr/>
        </p:nvSpPr>
        <p:spPr>
          <a:xfrm>
            <a:off x="4846646" y="2368468"/>
            <a:ext cx="2554211" cy="2462213"/>
          </a:xfrm>
          <a:prstGeom prst="rect">
            <a:avLst/>
          </a:prstGeom>
          <a:noFill/>
        </p:spPr>
        <p:txBody>
          <a:bodyPr wrap="square">
            <a:spAutoFit/>
          </a:bodyPr>
          <a:lstStyle/>
          <a:p>
            <a:pPr marL="742950" lvl="1" indent="-285750">
              <a:buClr>
                <a:srgbClr val="F38019"/>
              </a:buClr>
              <a:buFont typeface="Wingdings" charset="2"/>
              <a:buChar char="§"/>
              <a:defRPr/>
            </a:pPr>
            <a:r>
              <a:rPr lang="en-US" sz="1400" dirty="0">
                <a:cs typeface="Helvetica Neue"/>
              </a:rPr>
              <a:t>GAIN POC / MOU              </a:t>
            </a:r>
          </a:p>
          <a:p>
            <a:pPr lvl="1">
              <a:buClr>
                <a:srgbClr val="F38019"/>
              </a:buCl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OpenID Connect for VC*</a:t>
            </a:r>
          </a:p>
          <a:p>
            <a:pPr lvl="1">
              <a:buClr>
                <a:srgbClr val="F38019"/>
              </a:buCl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Government Engagement*</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Marketing </a:t>
            </a:r>
          </a:p>
          <a:p>
            <a:pPr lvl="1">
              <a:buClr>
                <a:srgbClr val="F38019"/>
              </a:buClr>
              <a:defRPr/>
            </a:pPr>
            <a:endParaRPr lang="en-US" sz="1400" dirty="0">
              <a:cs typeface="Helvetica Neue"/>
            </a:endParaRPr>
          </a:p>
          <a:p>
            <a:pPr lvl="1">
              <a:buClr>
                <a:srgbClr val="F38019"/>
              </a:buClr>
              <a:defRPr/>
            </a:pPr>
            <a:endParaRPr lang="en-US" sz="1400" dirty="0">
              <a:cs typeface="Helvetica Neue"/>
            </a:endParaRPr>
          </a:p>
        </p:txBody>
      </p:sp>
      <p:sp>
        <p:nvSpPr>
          <p:cNvPr id="23" name="Rectangle 22">
            <a:extLst>
              <a:ext uri="{FF2B5EF4-FFF2-40B4-BE49-F238E27FC236}">
                <a16:creationId xmlns:a16="http://schemas.microsoft.com/office/drawing/2014/main" id="{C01D07F4-2E27-D0F2-4A04-E6BEC2A940B0}"/>
              </a:ext>
            </a:extLst>
          </p:cNvPr>
          <p:cNvSpPr/>
          <p:nvPr/>
        </p:nvSpPr>
        <p:spPr>
          <a:xfrm>
            <a:off x="438235" y="2415478"/>
            <a:ext cx="2170968" cy="1815882"/>
          </a:xfrm>
          <a:prstGeom prst="rect">
            <a:avLst/>
          </a:prstGeom>
        </p:spPr>
        <p:txBody>
          <a:bodyPr wrap="square">
            <a:spAutoFit/>
          </a:bodyPr>
          <a:lstStyle/>
          <a:p>
            <a:pPr marL="742950" lvl="1" indent="-285750">
              <a:buClr>
                <a:srgbClr val="F38019"/>
              </a:buClr>
              <a:buFont typeface="Wingdings" charset="2"/>
              <a:buChar char="§"/>
              <a:defRPr/>
            </a:pPr>
            <a:r>
              <a:rPr lang="en-US" sz="1400" dirty="0">
                <a:cs typeface="Helvetica Neue"/>
              </a:rPr>
              <a:t>OpenID Connect </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FAPI*</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Certification Program</a:t>
            </a:r>
          </a:p>
          <a:p>
            <a:pPr lvl="1">
              <a:buClr>
                <a:srgbClr val="F38019"/>
              </a:buClr>
              <a:defRPr/>
            </a:pPr>
            <a:endParaRPr lang="en-US" sz="1400" dirty="0">
              <a:cs typeface="Helvetica Neue"/>
            </a:endParaRPr>
          </a:p>
        </p:txBody>
      </p:sp>
      <p:sp>
        <p:nvSpPr>
          <p:cNvPr id="25" name="Rectangle 24">
            <a:extLst>
              <a:ext uri="{FF2B5EF4-FFF2-40B4-BE49-F238E27FC236}">
                <a16:creationId xmlns:a16="http://schemas.microsoft.com/office/drawing/2014/main" id="{6B421DB0-A926-5569-B63A-BA3AD67A4F6F}"/>
              </a:ext>
            </a:extLst>
          </p:cNvPr>
          <p:cNvSpPr/>
          <p:nvPr/>
        </p:nvSpPr>
        <p:spPr>
          <a:xfrm>
            <a:off x="2641005" y="2425485"/>
            <a:ext cx="2354659" cy="2246769"/>
          </a:xfrm>
          <a:prstGeom prst="rect">
            <a:avLst/>
          </a:prstGeom>
        </p:spPr>
        <p:txBody>
          <a:bodyPr wrap="square">
            <a:spAutoFit/>
          </a:bodyPr>
          <a:lstStyle/>
          <a:p>
            <a:pPr marL="742950" lvl="1" indent="-285750">
              <a:buClr>
                <a:srgbClr val="F38019"/>
              </a:buClr>
              <a:buFont typeface="Wingdings" charset="2"/>
              <a:buChar char="§"/>
              <a:defRPr/>
            </a:pPr>
            <a:r>
              <a:rPr lang="en-US" sz="1400" dirty="0">
                <a:cs typeface="Helvetica Neue"/>
              </a:rPr>
              <a:t>OpenID Connect for Identity Assurance</a:t>
            </a:r>
          </a:p>
          <a:p>
            <a:pPr lvl="1">
              <a:buClr>
                <a:srgbClr val="F38019"/>
              </a:buCl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MODRNA</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Shared Signals &amp; Events</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FastFed</a:t>
            </a:r>
          </a:p>
        </p:txBody>
      </p:sp>
      <p:sp>
        <p:nvSpPr>
          <p:cNvPr id="26" name="Rectangle 25">
            <a:extLst>
              <a:ext uri="{FF2B5EF4-FFF2-40B4-BE49-F238E27FC236}">
                <a16:creationId xmlns:a16="http://schemas.microsoft.com/office/drawing/2014/main" id="{AF097D85-B6B9-4A72-A817-FE3023347484}"/>
              </a:ext>
            </a:extLst>
          </p:cNvPr>
          <p:cNvSpPr/>
          <p:nvPr/>
        </p:nvSpPr>
        <p:spPr>
          <a:xfrm>
            <a:off x="7032638" y="2430023"/>
            <a:ext cx="2383211" cy="3108543"/>
          </a:xfrm>
          <a:prstGeom prst="rect">
            <a:avLst/>
          </a:prstGeom>
        </p:spPr>
        <p:txBody>
          <a:bodyPr wrap="square">
            <a:spAutoFit/>
          </a:bodyPr>
          <a:lstStyle/>
          <a:p>
            <a:pPr marL="742950" lvl="1" indent="-285750">
              <a:buClr>
                <a:srgbClr val="F38019"/>
              </a:buClr>
              <a:buFont typeface="Wingdings" charset="2"/>
              <a:buChar char="§"/>
              <a:defRPr/>
            </a:pPr>
            <a:r>
              <a:rPr lang="en-US" sz="1400" dirty="0">
                <a:cs typeface="Helvetica Neue"/>
              </a:rPr>
              <a:t>iGov*</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Federation Spec</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Health*  </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Privacy* (Whitepaper Gov Issued Digital credentials)</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End Developer Support </a:t>
            </a:r>
          </a:p>
          <a:p>
            <a:pPr lvl="1">
              <a:buClr>
                <a:srgbClr val="F38019"/>
              </a:buClr>
              <a:defRPr/>
            </a:pPr>
            <a:endParaRPr lang="en-US" sz="1400" dirty="0">
              <a:cs typeface="Helvetica Neue"/>
            </a:endParaRPr>
          </a:p>
        </p:txBody>
      </p:sp>
      <p:sp>
        <p:nvSpPr>
          <p:cNvPr id="27" name="TextBox 26">
            <a:extLst>
              <a:ext uri="{FF2B5EF4-FFF2-40B4-BE49-F238E27FC236}">
                <a16:creationId xmlns:a16="http://schemas.microsoft.com/office/drawing/2014/main" id="{18FA4659-C07C-F51C-4EBC-2D8675AC6C24}"/>
              </a:ext>
            </a:extLst>
          </p:cNvPr>
          <p:cNvSpPr txBox="1"/>
          <p:nvPr/>
        </p:nvSpPr>
        <p:spPr>
          <a:xfrm>
            <a:off x="5214891" y="4024508"/>
            <a:ext cx="341175" cy="461665"/>
          </a:xfrm>
          <a:prstGeom prst="rect">
            <a:avLst/>
          </a:prstGeom>
          <a:noFill/>
        </p:spPr>
        <p:txBody>
          <a:bodyPr wrap="square">
            <a:spAutoFit/>
          </a:bodyPr>
          <a:lstStyle/>
          <a:p>
            <a:pPr algn="ctr"/>
            <a:r>
              <a:rPr lang="en-US" sz="1200" dirty="0">
                <a:solidFill>
                  <a:schemeClr val="bg1"/>
                </a:solidFill>
              </a:rPr>
              <a:t>10</a:t>
            </a:r>
          </a:p>
        </p:txBody>
      </p:sp>
      <p:sp>
        <p:nvSpPr>
          <p:cNvPr id="28" name="Rectangle 27">
            <a:extLst>
              <a:ext uri="{FF2B5EF4-FFF2-40B4-BE49-F238E27FC236}">
                <a16:creationId xmlns:a16="http://schemas.microsoft.com/office/drawing/2014/main" id="{37EFE0AF-A313-A60B-1EA5-8754B4741179}"/>
              </a:ext>
            </a:extLst>
          </p:cNvPr>
          <p:cNvSpPr/>
          <p:nvPr/>
        </p:nvSpPr>
        <p:spPr>
          <a:xfrm>
            <a:off x="8553851" y="1994598"/>
            <a:ext cx="3627019" cy="3539430"/>
          </a:xfrm>
          <a:prstGeom prst="rect">
            <a:avLst/>
          </a:prstGeom>
        </p:spPr>
        <p:txBody>
          <a:bodyPr wrap="square">
            <a:spAutoFit/>
          </a:bodyPr>
          <a:lstStyle/>
          <a:p>
            <a:pPr lvl="1">
              <a:buClr>
                <a:srgbClr val="F38019"/>
              </a:buClr>
              <a:defRPr/>
            </a:pPr>
            <a:endParaRPr lang="en-US" sz="1400" dirty="0">
              <a:cs typeface="Helvetica Neue"/>
            </a:endParaRPr>
          </a:p>
          <a:p>
            <a:pPr lvl="1">
              <a:buClr>
                <a:srgbClr val="F38019"/>
              </a:buClr>
              <a:defRPr/>
            </a:pPr>
            <a:r>
              <a:rPr lang="en-US" sz="1400" dirty="0">
                <a:cs typeface="Helvetica Neue"/>
              </a:rPr>
              <a:t>             </a:t>
            </a:r>
          </a:p>
          <a:p>
            <a:pPr marL="1200150" lvl="2" indent="-285750">
              <a:buClr>
                <a:srgbClr val="F38019"/>
              </a:buClr>
              <a:buFont typeface="Wingdings" charset="2"/>
              <a:buChar char="§"/>
              <a:defRPr/>
            </a:pPr>
            <a:r>
              <a:rPr lang="en-US" sz="1400" dirty="0">
                <a:cs typeface="Helvetica Neue"/>
              </a:rPr>
              <a:t>IoT*</a:t>
            </a:r>
          </a:p>
          <a:p>
            <a:pPr marL="1200150" lvl="2" indent="-285750">
              <a:buClr>
                <a:srgbClr val="F38019"/>
              </a:buClr>
              <a:buFont typeface="Wingdings" charset="2"/>
              <a:buChar cha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Emerging Trends (e.g. blockchain, Web3, Metaverse, fraud)</a:t>
            </a:r>
          </a:p>
          <a:p>
            <a:pPr lvl="2">
              <a:buClr>
                <a:srgbClr val="F38019"/>
              </a:buCl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Standards Due Process</a:t>
            </a:r>
          </a:p>
          <a:p>
            <a:pPr marL="1200150" lvl="2" indent="-285750">
              <a:buClr>
                <a:srgbClr val="F38019"/>
              </a:buClr>
              <a:buFont typeface="Wingdings" charset="2"/>
              <a:buChar cha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Nurture next generation of thought leaders &amp; diverse views**</a:t>
            </a:r>
          </a:p>
          <a:p>
            <a:pPr marL="1200150" lvl="2" indent="-285750">
              <a:buClr>
                <a:srgbClr val="F38019"/>
              </a:buClr>
              <a:buFont typeface="Wingdings" charset="2"/>
              <a:buChar cha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Policy Charter?</a:t>
            </a:r>
          </a:p>
          <a:p>
            <a:pPr lvl="2">
              <a:buClr>
                <a:srgbClr val="F38019"/>
              </a:buClr>
              <a:defRPr/>
            </a:pPr>
            <a:endParaRPr lang="en-US" sz="1400" dirty="0">
              <a:cs typeface="Helvetica Neue"/>
            </a:endParaRPr>
          </a:p>
        </p:txBody>
      </p:sp>
      <p:sp>
        <p:nvSpPr>
          <p:cNvPr id="39" name="TextBox 38">
            <a:extLst>
              <a:ext uri="{FF2B5EF4-FFF2-40B4-BE49-F238E27FC236}">
                <a16:creationId xmlns:a16="http://schemas.microsoft.com/office/drawing/2014/main" id="{90667BA6-D52E-9FE6-D606-34BF776634B4}"/>
              </a:ext>
            </a:extLst>
          </p:cNvPr>
          <p:cNvSpPr txBox="1"/>
          <p:nvPr/>
        </p:nvSpPr>
        <p:spPr>
          <a:xfrm>
            <a:off x="-448550" y="6326924"/>
            <a:ext cx="12466929" cy="307777"/>
          </a:xfrm>
          <a:prstGeom prst="rect">
            <a:avLst/>
          </a:prstGeom>
          <a:noFill/>
        </p:spPr>
        <p:txBody>
          <a:bodyPr wrap="square">
            <a:spAutoFit/>
          </a:bodyPr>
          <a:lstStyle/>
          <a:p>
            <a:pPr marL="1200150" lvl="2" indent="-285750">
              <a:buClr>
                <a:srgbClr val="F38019"/>
              </a:buClr>
              <a:buFont typeface="Arial" panose="020B0604020202020204" pitchFamily="34" charset="0"/>
              <a:buChar char="•"/>
              <a:defRPr/>
            </a:pPr>
            <a:r>
              <a:rPr lang="en-US" sz="1400" dirty="0">
                <a:cs typeface="Helvetica Neue"/>
              </a:rPr>
              <a:t>*7 new Whitepapers in 2022 </a:t>
            </a:r>
          </a:p>
        </p:txBody>
      </p:sp>
      <p:sp>
        <p:nvSpPr>
          <p:cNvPr id="21" name="Oval 20">
            <a:extLst>
              <a:ext uri="{FF2B5EF4-FFF2-40B4-BE49-F238E27FC236}">
                <a16:creationId xmlns:a16="http://schemas.microsoft.com/office/drawing/2014/main" id="{A069E129-5F37-7426-5371-2A220DCBE53F}"/>
              </a:ext>
            </a:extLst>
          </p:cNvPr>
          <p:cNvSpPr/>
          <p:nvPr/>
        </p:nvSpPr>
        <p:spPr>
          <a:xfrm>
            <a:off x="9508425" y="2375979"/>
            <a:ext cx="1933381" cy="484405"/>
          </a:xfrm>
          <a:prstGeom prst="ellipse">
            <a:avLst/>
          </a:prstGeom>
          <a:solidFill>
            <a:schemeClr val="accent1">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340428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8C138-B9D3-5B5E-23D3-90CEBB045571}"/>
              </a:ext>
            </a:extLst>
          </p:cNvPr>
          <p:cNvSpPr>
            <a:spLocks noGrp="1"/>
          </p:cNvSpPr>
          <p:nvPr>
            <p:ph type="title"/>
          </p:nvPr>
        </p:nvSpPr>
        <p:spPr/>
        <p:txBody>
          <a:bodyPr/>
          <a:lstStyle/>
          <a:p>
            <a:r>
              <a:rPr lang="en-US" dirty="0">
                <a:latin typeface="+mj-lt"/>
              </a:rPr>
              <a:t>Problem Statement</a:t>
            </a:r>
          </a:p>
        </p:txBody>
      </p:sp>
      <p:sp>
        <p:nvSpPr>
          <p:cNvPr id="3" name="Textplatzhalter 2">
            <a:extLst>
              <a:ext uri="{FF2B5EF4-FFF2-40B4-BE49-F238E27FC236}">
                <a16:creationId xmlns:a16="http://schemas.microsoft.com/office/drawing/2014/main" id="{DEA64CBE-3F07-4A4A-57F2-DED5C8FF6A79}"/>
              </a:ext>
            </a:extLst>
          </p:cNvPr>
          <p:cNvSpPr>
            <a:spLocks noGrp="1"/>
          </p:cNvSpPr>
          <p:nvPr>
            <p:ph type="body" idx="1"/>
          </p:nvPr>
        </p:nvSpPr>
        <p:spPr/>
        <p:txBody>
          <a:bodyPr/>
          <a:lstStyle/>
          <a:p>
            <a:r>
              <a:rPr lang="en-US" sz="2400" dirty="0">
                <a:latin typeface="+mn-lt"/>
              </a:rPr>
              <a:t>“Internet of Things” is the broad area of connected devices beyond smartphones and notebooks – which are more constrained.</a:t>
            </a:r>
          </a:p>
          <a:p>
            <a:r>
              <a:rPr lang="en-US" sz="2400" dirty="0">
                <a:latin typeface="+mn-lt"/>
              </a:rPr>
              <a:t>Large number of different standards and protocols are out there – the relevance for a particular use case is often unclear. Many vendors/manufactures therefore implementing proprietary solutions – this effects usability, costs, privacy, and security aspects.</a:t>
            </a:r>
          </a:p>
          <a:p>
            <a:r>
              <a:rPr lang="en-US" sz="2400" dirty="0">
                <a:latin typeface="+mn-lt"/>
              </a:rPr>
              <a:t>A lot of innovations around physical products are related to digital services – the demand for seamless integration and convenient interaction between “Things” and “People” is increasing.</a:t>
            </a:r>
          </a:p>
          <a:p>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2639735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B4847-E16A-1910-F9CE-C1332613D6FA}"/>
              </a:ext>
            </a:extLst>
          </p:cNvPr>
          <p:cNvSpPr>
            <a:spLocks noGrp="1"/>
          </p:cNvSpPr>
          <p:nvPr>
            <p:ph type="title"/>
          </p:nvPr>
        </p:nvSpPr>
        <p:spPr>
          <a:xfrm>
            <a:off x="609600" y="247541"/>
            <a:ext cx="10972800" cy="822940"/>
          </a:xfrm>
        </p:spPr>
        <p:txBody>
          <a:bodyPr/>
          <a:lstStyle/>
          <a:p>
            <a:r>
              <a:rPr lang="en-US" dirty="0">
                <a:latin typeface="+mj-lt"/>
              </a:rPr>
              <a:t>Whitepaper - Approach</a:t>
            </a:r>
          </a:p>
        </p:txBody>
      </p:sp>
      <p:graphicFrame>
        <p:nvGraphicFramePr>
          <p:cNvPr id="4" name="Diagramm 3">
            <a:extLst>
              <a:ext uri="{FF2B5EF4-FFF2-40B4-BE49-F238E27FC236}">
                <a16:creationId xmlns:a16="http://schemas.microsoft.com/office/drawing/2014/main" id="{A581119F-5331-04A5-7577-D7158BA41E3B}"/>
              </a:ext>
            </a:extLst>
          </p:cNvPr>
          <p:cNvGraphicFramePr/>
          <p:nvPr>
            <p:extLst>
              <p:ext uri="{D42A27DB-BD31-4B8C-83A1-F6EECF244321}">
                <p14:modId xmlns:p14="http://schemas.microsoft.com/office/powerpoint/2010/main" val="365238299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feld 4">
            <a:extLst>
              <a:ext uri="{FF2B5EF4-FFF2-40B4-BE49-F238E27FC236}">
                <a16:creationId xmlns:a16="http://schemas.microsoft.com/office/drawing/2014/main" id="{7ACEBACB-6216-7260-A328-0ECF0678CB70}"/>
              </a:ext>
            </a:extLst>
          </p:cNvPr>
          <p:cNvSpPr txBox="1"/>
          <p:nvPr/>
        </p:nvSpPr>
        <p:spPr>
          <a:xfrm>
            <a:off x="2091635" y="5425247"/>
            <a:ext cx="1625600"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Nov./Dec. 2022</a:t>
            </a:r>
          </a:p>
        </p:txBody>
      </p:sp>
      <p:sp>
        <p:nvSpPr>
          <p:cNvPr id="6" name="Textfeld 5">
            <a:extLst>
              <a:ext uri="{FF2B5EF4-FFF2-40B4-BE49-F238E27FC236}">
                <a16:creationId xmlns:a16="http://schemas.microsoft.com/office/drawing/2014/main" id="{9C8B3FD3-59D3-64EB-125C-204F16D5DE13}"/>
              </a:ext>
            </a:extLst>
          </p:cNvPr>
          <p:cNvSpPr txBox="1"/>
          <p:nvPr/>
        </p:nvSpPr>
        <p:spPr>
          <a:xfrm>
            <a:off x="4342298" y="5425247"/>
            <a:ext cx="797337"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Jan.</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2023</a:t>
            </a:r>
          </a:p>
        </p:txBody>
      </p:sp>
      <p:sp>
        <p:nvSpPr>
          <p:cNvPr id="7" name="Textfeld 6">
            <a:extLst>
              <a:ext uri="{FF2B5EF4-FFF2-40B4-BE49-F238E27FC236}">
                <a16:creationId xmlns:a16="http://schemas.microsoft.com/office/drawing/2014/main" id="{D99679FD-90FE-3090-E5F0-81BEC3F8411E}"/>
              </a:ext>
            </a:extLst>
          </p:cNvPr>
          <p:cNvSpPr txBox="1"/>
          <p:nvPr/>
        </p:nvSpPr>
        <p:spPr>
          <a:xfrm>
            <a:off x="6299753" y="5425247"/>
            <a:ext cx="1241286"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Feb./Mar.</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2023</a:t>
            </a:r>
          </a:p>
        </p:txBody>
      </p:sp>
      <p:sp>
        <p:nvSpPr>
          <p:cNvPr id="8" name="Textfeld 7">
            <a:extLst>
              <a:ext uri="{FF2B5EF4-FFF2-40B4-BE49-F238E27FC236}">
                <a16:creationId xmlns:a16="http://schemas.microsoft.com/office/drawing/2014/main" id="{1D220C8E-19D6-C8F7-CA3C-31DD693BF43A}"/>
              </a:ext>
            </a:extLst>
          </p:cNvPr>
          <p:cNvSpPr txBox="1"/>
          <p:nvPr/>
        </p:nvSpPr>
        <p:spPr>
          <a:xfrm>
            <a:off x="8701158" y="5425247"/>
            <a:ext cx="1241286"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Apr.</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2023</a:t>
            </a:r>
          </a:p>
        </p:txBody>
      </p:sp>
    </p:spTree>
    <p:extLst>
      <p:ext uri="{BB962C8B-B14F-4D97-AF65-F5344CB8AC3E}">
        <p14:creationId xmlns:p14="http://schemas.microsoft.com/office/powerpoint/2010/main" val="271624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hteck 39">
            <a:extLst>
              <a:ext uri="{FF2B5EF4-FFF2-40B4-BE49-F238E27FC236}">
                <a16:creationId xmlns:a16="http://schemas.microsoft.com/office/drawing/2014/main" id="{3321BB2C-939B-ACFE-DA2B-AD8C0E0DDBDD}"/>
              </a:ext>
            </a:extLst>
          </p:cNvPr>
          <p:cNvSpPr/>
          <p:nvPr/>
        </p:nvSpPr>
        <p:spPr>
          <a:xfrm>
            <a:off x="1555433" y="1529820"/>
            <a:ext cx="2510057" cy="4524467"/>
          </a:xfrm>
          <a:prstGeom prst="rect">
            <a:avLst/>
          </a:prstGeom>
          <a:solidFill>
            <a:schemeClr val="accent1">
              <a:alpha val="1186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4" name="Rechteck 43">
            <a:extLst>
              <a:ext uri="{FF2B5EF4-FFF2-40B4-BE49-F238E27FC236}">
                <a16:creationId xmlns:a16="http://schemas.microsoft.com/office/drawing/2014/main" id="{BF7151C4-5659-3CEB-2D6A-0231953FE908}"/>
              </a:ext>
            </a:extLst>
          </p:cNvPr>
          <p:cNvSpPr/>
          <p:nvPr/>
        </p:nvSpPr>
        <p:spPr>
          <a:xfrm>
            <a:off x="4090141" y="1522548"/>
            <a:ext cx="2360681" cy="4530754"/>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5" name="Rechteck 44">
            <a:extLst>
              <a:ext uri="{FF2B5EF4-FFF2-40B4-BE49-F238E27FC236}">
                <a16:creationId xmlns:a16="http://schemas.microsoft.com/office/drawing/2014/main" id="{51606E93-4D5B-BDD7-4691-F72BED5C34D5}"/>
              </a:ext>
            </a:extLst>
          </p:cNvPr>
          <p:cNvSpPr/>
          <p:nvPr/>
        </p:nvSpPr>
        <p:spPr>
          <a:xfrm>
            <a:off x="6475474" y="1529820"/>
            <a:ext cx="2360682" cy="4520103"/>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Rechteck 45">
            <a:extLst>
              <a:ext uri="{FF2B5EF4-FFF2-40B4-BE49-F238E27FC236}">
                <a16:creationId xmlns:a16="http://schemas.microsoft.com/office/drawing/2014/main" id="{4B9FEF21-CB3D-DACC-E32C-9CDA02D28D77}"/>
              </a:ext>
            </a:extLst>
          </p:cNvPr>
          <p:cNvSpPr/>
          <p:nvPr/>
        </p:nvSpPr>
        <p:spPr>
          <a:xfrm>
            <a:off x="8860809" y="1529820"/>
            <a:ext cx="2064908" cy="4514634"/>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hteck 19">
            <a:extLst>
              <a:ext uri="{FF2B5EF4-FFF2-40B4-BE49-F238E27FC236}">
                <a16:creationId xmlns:a16="http://schemas.microsoft.com/office/drawing/2014/main" id="{647268BE-AFAC-A58D-052E-359749B76674}"/>
              </a:ext>
            </a:extLst>
          </p:cNvPr>
          <p:cNvSpPr/>
          <p:nvPr/>
        </p:nvSpPr>
        <p:spPr>
          <a:xfrm>
            <a:off x="503397" y="3638719"/>
            <a:ext cx="10434847" cy="934409"/>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hteck 8">
            <a:extLst>
              <a:ext uri="{FF2B5EF4-FFF2-40B4-BE49-F238E27FC236}">
                <a16:creationId xmlns:a16="http://schemas.microsoft.com/office/drawing/2014/main" id="{C709F89D-232C-CC15-8EB7-D494B98D6411}"/>
              </a:ext>
            </a:extLst>
          </p:cNvPr>
          <p:cNvSpPr/>
          <p:nvPr/>
        </p:nvSpPr>
        <p:spPr>
          <a:xfrm>
            <a:off x="503397" y="4598062"/>
            <a:ext cx="10434847" cy="835531"/>
          </a:xfrm>
          <a:prstGeom prst="rect">
            <a:avLst/>
          </a:prstGeom>
          <a:solidFill>
            <a:schemeClr val="accent1">
              <a:alpha val="1186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Rechteck 28">
            <a:extLst>
              <a:ext uri="{FF2B5EF4-FFF2-40B4-BE49-F238E27FC236}">
                <a16:creationId xmlns:a16="http://schemas.microsoft.com/office/drawing/2014/main" id="{285C21B6-6450-165C-0AB0-1E304F642D12}"/>
              </a:ext>
            </a:extLst>
          </p:cNvPr>
          <p:cNvSpPr/>
          <p:nvPr/>
        </p:nvSpPr>
        <p:spPr>
          <a:xfrm>
            <a:off x="503397" y="2646163"/>
            <a:ext cx="10434847" cy="965266"/>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Rechteck 29">
            <a:extLst>
              <a:ext uri="{FF2B5EF4-FFF2-40B4-BE49-F238E27FC236}">
                <a16:creationId xmlns:a16="http://schemas.microsoft.com/office/drawing/2014/main" id="{FD97116D-A575-7887-1936-1E906197AEF2}"/>
              </a:ext>
            </a:extLst>
          </p:cNvPr>
          <p:cNvSpPr/>
          <p:nvPr/>
        </p:nvSpPr>
        <p:spPr>
          <a:xfrm>
            <a:off x="503397" y="1529820"/>
            <a:ext cx="10434847" cy="1095394"/>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el 1">
            <a:extLst>
              <a:ext uri="{FF2B5EF4-FFF2-40B4-BE49-F238E27FC236}">
                <a16:creationId xmlns:a16="http://schemas.microsoft.com/office/drawing/2014/main" id="{8928C138-B9D3-5B5E-23D3-90CEBB045571}"/>
              </a:ext>
            </a:extLst>
          </p:cNvPr>
          <p:cNvSpPr>
            <a:spLocks noGrp="1"/>
          </p:cNvSpPr>
          <p:nvPr>
            <p:ph type="title"/>
          </p:nvPr>
        </p:nvSpPr>
        <p:spPr>
          <a:xfrm>
            <a:off x="609600" y="195586"/>
            <a:ext cx="10972800" cy="822940"/>
          </a:xfrm>
        </p:spPr>
        <p:txBody>
          <a:bodyPr/>
          <a:lstStyle/>
          <a:p>
            <a:r>
              <a:rPr lang="en-US" dirty="0">
                <a:latin typeface="+mj-lt"/>
              </a:rPr>
              <a:t>Ecosystem</a:t>
            </a:r>
          </a:p>
        </p:txBody>
      </p:sp>
      <p:cxnSp>
        <p:nvCxnSpPr>
          <p:cNvPr id="5" name="Gerade Verbindung 4">
            <a:extLst>
              <a:ext uri="{FF2B5EF4-FFF2-40B4-BE49-F238E27FC236}">
                <a16:creationId xmlns:a16="http://schemas.microsoft.com/office/drawing/2014/main" id="{617AC8E8-0244-DB26-BB8F-6EFA9FA8A3BE}"/>
              </a:ext>
            </a:extLst>
          </p:cNvPr>
          <p:cNvCxnSpPr>
            <a:cxnSpLocks/>
          </p:cNvCxnSpPr>
          <p:nvPr/>
        </p:nvCxnSpPr>
        <p:spPr>
          <a:xfrm>
            <a:off x="1559849" y="1522547"/>
            <a:ext cx="0" cy="3911047"/>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22F0179D-70A2-36D2-3196-CD9C0D681CD7}"/>
              </a:ext>
            </a:extLst>
          </p:cNvPr>
          <p:cNvCxnSpPr>
            <a:cxnSpLocks/>
          </p:cNvCxnSpPr>
          <p:nvPr/>
        </p:nvCxnSpPr>
        <p:spPr>
          <a:xfrm>
            <a:off x="1559847" y="5433594"/>
            <a:ext cx="9378397" cy="0"/>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D59654F-DD6F-0561-A048-BFBAADAEFC30}"/>
              </a:ext>
            </a:extLst>
          </p:cNvPr>
          <p:cNvSpPr txBox="1"/>
          <p:nvPr/>
        </p:nvSpPr>
        <p:spPr>
          <a:xfrm>
            <a:off x="5173826" y="1607492"/>
            <a:ext cx="944214"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MQTT</a:t>
            </a:r>
          </a:p>
        </p:txBody>
      </p:sp>
      <p:sp>
        <p:nvSpPr>
          <p:cNvPr id="12" name="Oval 11">
            <a:extLst>
              <a:ext uri="{FF2B5EF4-FFF2-40B4-BE49-F238E27FC236}">
                <a16:creationId xmlns:a16="http://schemas.microsoft.com/office/drawing/2014/main" id="{406C4D51-5760-0417-D875-F9925CA3D43D}"/>
              </a:ext>
            </a:extLst>
          </p:cNvPr>
          <p:cNvSpPr/>
          <p:nvPr/>
        </p:nvSpPr>
        <p:spPr>
          <a:xfrm>
            <a:off x="9570740" y="4188469"/>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feld 12">
            <a:extLst>
              <a:ext uri="{FF2B5EF4-FFF2-40B4-BE49-F238E27FC236}">
                <a16:creationId xmlns:a16="http://schemas.microsoft.com/office/drawing/2014/main" id="{03958374-698F-D5D8-7930-9E38CBE6DDC7}"/>
              </a:ext>
            </a:extLst>
          </p:cNvPr>
          <p:cNvSpPr txBox="1"/>
          <p:nvPr/>
        </p:nvSpPr>
        <p:spPr>
          <a:xfrm>
            <a:off x="9870570" y="4168920"/>
            <a:ext cx="1382357"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OpenID</a:t>
            </a:r>
          </a:p>
        </p:txBody>
      </p:sp>
      <p:sp>
        <p:nvSpPr>
          <p:cNvPr id="14" name="Textfeld 13">
            <a:extLst>
              <a:ext uri="{FF2B5EF4-FFF2-40B4-BE49-F238E27FC236}">
                <a16:creationId xmlns:a16="http://schemas.microsoft.com/office/drawing/2014/main" id="{E760F9F6-0109-3D9C-9965-697F4869059B}"/>
              </a:ext>
            </a:extLst>
          </p:cNvPr>
          <p:cNvSpPr txBox="1"/>
          <p:nvPr/>
        </p:nvSpPr>
        <p:spPr>
          <a:xfrm>
            <a:off x="7572635" y="3440853"/>
            <a:ext cx="1208744"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OAuth</a:t>
            </a:r>
          </a:p>
        </p:txBody>
      </p:sp>
      <p:sp>
        <p:nvSpPr>
          <p:cNvPr id="15" name="Oval 14">
            <a:extLst>
              <a:ext uri="{FF2B5EF4-FFF2-40B4-BE49-F238E27FC236}">
                <a16:creationId xmlns:a16="http://schemas.microsoft.com/office/drawing/2014/main" id="{BE9B3D1C-190B-3724-E842-3AA19D7B25B0}"/>
              </a:ext>
            </a:extLst>
          </p:cNvPr>
          <p:cNvSpPr/>
          <p:nvPr/>
        </p:nvSpPr>
        <p:spPr>
          <a:xfrm>
            <a:off x="7272805" y="3545337"/>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93A56ACE-7007-79B7-F4F5-01AE689C2E06}"/>
              </a:ext>
            </a:extLst>
          </p:cNvPr>
          <p:cNvSpPr/>
          <p:nvPr/>
        </p:nvSpPr>
        <p:spPr>
          <a:xfrm>
            <a:off x="4978905" y="3097458"/>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Textfeld 16">
            <a:extLst>
              <a:ext uri="{FF2B5EF4-FFF2-40B4-BE49-F238E27FC236}">
                <a16:creationId xmlns:a16="http://schemas.microsoft.com/office/drawing/2014/main" id="{2A4C27C9-9DAB-C580-BF39-5970C531E15E}"/>
              </a:ext>
            </a:extLst>
          </p:cNvPr>
          <p:cNvSpPr txBox="1"/>
          <p:nvPr/>
        </p:nvSpPr>
        <p:spPr>
          <a:xfrm>
            <a:off x="4120254" y="3032725"/>
            <a:ext cx="1784895"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CSA (Matter/Zigbee)</a:t>
            </a:r>
          </a:p>
        </p:txBody>
      </p:sp>
      <p:sp>
        <p:nvSpPr>
          <p:cNvPr id="18" name="Oval 17">
            <a:extLst>
              <a:ext uri="{FF2B5EF4-FFF2-40B4-BE49-F238E27FC236}">
                <a16:creationId xmlns:a16="http://schemas.microsoft.com/office/drawing/2014/main" id="{94C14A84-F655-CCD3-1C71-2DE06E408540}"/>
              </a:ext>
            </a:extLst>
          </p:cNvPr>
          <p:cNvSpPr/>
          <p:nvPr/>
        </p:nvSpPr>
        <p:spPr>
          <a:xfrm>
            <a:off x="4978905" y="1958563"/>
            <a:ext cx="29888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Textfeld 18">
            <a:extLst>
              <a:ext uri="{FF2B5EF4-FFF2-40B4-BE49-F238E27FC236}">
                <a16:creationId xmlns:a16="http://schemas.microsoft.com/office/drawing/2014/main" id="{CF216FC7-EC00-3791-C2D1-92DFB64A8B03}"/>
              </a:ext>
            </a:extLst>
          </p:cNvPr>
          <p:cNvSpPr txBox="1"/>
          <p:nvPr/>
        </p:nvSpPr>
        <p:spPr>
          <a:xfrm>
            <a:off x="2352888" y="5578645"/>
            <a:ext cx="944215" cy="307777"/>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None</a:t>
            </a:r>
          </a:p>
        </p:txBody>
      </p:sp>
      <p:sp>
        <p:nvSpPr>
          <p:cNvPr id="21" name="Textfeld 20">
            <a:extLst>
              <a:ext uri="{FF2B5EF4-FFF2-40B4-BE49-F238E27FC236}">
                <a16:creationId xmlns:a16="http://schemas.microsoft.com/office/drawing/2014/main" id="{9DF498D3-7FF4-6B49-64AE-ABAA2CE840E7}"/>
              </a:ext>
            </a:extLst>
          </p:cNvPr>
          <p:cNvSpPr txBox="1"/>
          <p:nvPr/>
        </p:nvSpPr>
        <p:spPr>
          <a:xfrm>
            <a:off x="10984494" y="5400151"/>
            <a:ext cx="1158741" cy="646331"/>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E5E5E"/>
                </a:solidFill>
                <a:effectLst/>
                <a:uLnTx/>
                <a:uFillTx/>
                <a:latin typeface="Arial"/>
                <a:ea typeface="+mn-ea"/>
                <a:cs typeface="+mn-cs"/>
              </a:rPr>
              <a:t>Identity</a:t>
            </a:r>
            <a:br>
              <a:rPr kumimoji="0" lang="en-US" sz="1800" b="1" i="0" u="none" strike="noStrike" kern="1200" cap="none" spc="0" normalizeH="0" baseline="0" noProof="0" dirty="0">
                <a:ln>
                  <a:noFill/>
                </a:ln>
                <a:solidFill>
                  <a:srgbClr val="5E5E5E"/>
                </a:solidFill>
                <a:effectLst/>
                <a:uLnTx/>
                <a:uFillTx/>
                <a:latin typeface="Arial"/>
                <a:ea typeface="+mn-ea"/>
                <a:cs typeface="+mn-cs"/>
              </a:rPr>
            </a:br>
            <a:r>
              <a:rPr kumimoji="0" lang="en-US" sz="1800" b="1" i="0" u="none" strike="noStrike" kern="1200" cap="none" spc="0" normalizeH="0" baseline="0" noProof="0" dirty="0">
                <a:ln>
                  <a:noFill/>
                </a:ln>
                <a:solidFill>
                  <a:srgbClr val="5E5E5E"/>
                </a:solidFill>
                <a:effectLst/>
                <a:uLnTx/>
                <a:uFillTx/>
                <a:latin typeface="Arial"/>
                <a:ea typeface="+mn-ea"/>
                <a:cs typeface="+mn-cs"/>
              </a:rPr>
              <a:t>Focus</a:t>
            </a:r>
          </a:p>
        </p:txBody>
      </p:sp>
      <p:sp>
        <p:nvSpPr>
          <p:cNvPr id="22" name="Textfeld 21">
            <a:extLst>
              <a:ext uri="{FF2B5EF4-FFF2-40B4-BE49-F238E27FC236}">
                <a16:creationId xmlns:a16="http://schemas.microsoft.com/office/drawing/2014/main" id="{C37850D1-426E-FB37-0A4F-5823F9A04BB9}"/>
              </a:ext>
            </a:extLst>
          </p:cNvPr>
          <p:cNvSpPr txBox="1"/>
          <p:nvPr/>
        </p:nvSpPr>
        <p:spPr>
          <a:xfrm>
            <a:off x="562292" y="788988"/>
            <a:ext cx="944215" cy="646331"/>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E5E5E"/>
                </a:solidFill>
                <a:effectLst/>
                <a:uLnTx/>
                <a:uFillTx/>
                <a:latin typeface="Arial"/>
                <a:ea typeface="+mn-ea"/>
                <a:cs typeface="+mn-cs"/>
              </a:rPr>
              <a:t>Device Focus</a:t>
            </a:r>
          </a:p>
        </p:txBody>
      </p:sp>
      <p:sp>
        <p:nvSpPr>
          <p:cNvPr id="23" name="Textfeld 22">
            <a:extLst>
              <a:ext uri="{FF2B5EF4-FFF2-40B4-BE49-F238E27FC236}">
                <a16:creationId xmlns:a16="http://schemas.microsoft.com/office/drawing/2014/main" id="{1BF6A0E4-2EF7-9162-0207-6F818CA6E0E6}"/>
              </a:ext>
            </a:extLst>
          </p:cNvPr>
          <p:cNvSpPr txBox="1"/>
          <p:nvPr/>
        </p:nvSpPr>
        <p:spPr>
          <a:xfrm>
            <a:off x="4622829" y="5578645"/>
            <a:ext cx="1540600" cy="307777"/>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Device-only</a:t>
            </a:r>
          </a:p>
        </p:txBody>
      </p:sp>
      <p:sp>
        <p:nvSpPr>
          <p:cNvPr id="24" name="Textfeld 23">
            <a:extLst>
              <a:ext uri="{FF2B5EF4-FFF2-40B4-BE49-F238E27FC236}">
                <a16:creationId xmlns:a16="http://schemas.microsoft.com/office/drawing/2014/main" id="{6D04CC58-D07A-AA76-9436-DC1CECBB12A3}"/>
              </a:ext>
            </a:extLst>
          </p:cNvPr>
          <p:cNvSpPr txBox="1"/>
          <p:nvPr/>
        </p:nvSpPr>
        <p:spPr>
          <a:xfrm>
            <a:off x="6841424" y="5476723"/>
            <a:ext cx="1628783" cy="523220"/>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User authentication</a:t>
            </a:r>
          </a:p>
        </p:txBody>
      </p:sp>
      <p:sp>
        <p:nvSpPr>
          <p:cNvPr id="25" name="Textfeld 24">
            <a:extLst>
              <a:ext uri="{FF2B5EF4-FFF2-40B4-BE49-F238E27FC236}">
                <a16:creationId xmlns:a16="http://schemas.microsoft.com/office/drawing/2014/main" id="{0D44ED29-ABE0-F863-5E58-252C55480DD8}"/>
              </a:ext>
            </a:extLst>
          </p:cNvPr>
          <p:cNvSpPr txBox="1"/>
          <p:nvPr/>
        </p:nvSpPr>
        <p:spPr>
          <a:xfrm>
            <a:off x="9172575" y="5585134"/>
            <a:ext cx="1441375" cy="307777"/>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Identity focused</a:t>
            </a:r>
          </a:p>
        </p:txBody>
      </p:sp>
      <p:sp>
        <p:nvSpPr>
          <p:cNvPr id="27" name="Textfeld 26">
            <a:extLst>
              <a:ext uri="{FF2B5EF4-FFF2-40B4-BE49-F238E27FC236}">
                <a16:creationId xmlns:a16="http://schemas.microsoft.com/office/drawing/2014/main" id="{EA8E793D-9549-1CC3-A20C-7C0D82E6EA82}"/>
              </a:ext>
            </a:extLst>
          </p:cNvPr>
          <p:cNvSpPr txBox="1"/>
          <p:nvPr/>
        </p:nvSpPr>
        <p:spPr>
          <a:xfrm>
            <a:off x="616532" y="3829872"/>
            <a:ext cx="944215" cy="523220"/>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Appli-cation</a:t>
            </a:r>
          </a:p>
        </p:txBody>
      </p:sp>
      <p:sp>
        <p:nvSpPr>
          <p:cNvPr id="28" name="Textfeld 27">
            <a:extLst>
              <a:ext uri="{FF2B5EF4-FFF2-40B4-BE49-F238E27FC236}">
                <a16:creationId xmlns:a16="http://schemas.microsoft.com/office/drawing/2014/main" id="{A7FEB868-2B35-555A-59DB-F7D146E4ECE0}"/>
              </a:ext>
            </a:extLst>
          </p:cNvPr>
          <p:cNvSpPr txBox="1"/>
          <p:nvPr/>
        </p:nvSpPr>
        <p:spPr>
          <a:xfrm>
            <a:off x="515601" y="2864606"/>
            <a:ext cx="1037599" cy="738664"/>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Device (sector specific)</a:t>
            </a:r>
          </a:p>
        </p:txBody>
      </p:sp>
      <p:sp>
        <p:nvSpPr>
          <p:cNvPr id="31" name="Textfeld 30">
            <a:extLst>
              <a:ext uri="{FF2B5EF4-FFF2-40B4-BE49-F238E27FC236}">
                <a16:creationId xmlns:a16="http://schemas.microsoft.com/office/drawing/2014/main" id="{B425F8E9-C0A2-08C2-90FB-DB60F6E6B5A2}"/>
              </a:ext>
            </a:extLst>
          </p:cNvPr>
          <p:cNvSpPr txBox="1"/>
          <p:nvPr/>
        </p:nvSpPr>
        <p:spPr>
          <a:xfrm>
            <a:off x="493183" y="1720076"/>
            <a:ext cx="1037599" cy="738664"/>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Device (general purpose)</a:t>
            </a:r>
          </a:p>
        </p:txBody>
      </p:sp>
      <p:sp>
        <p:nvSpPr>
          <p:cNvPr id="32" name="Textfeld 31">
            <a:extLst>
              <a:ext uri="{FF2B5EF4-FFF2-40B4-BE49-F238E27FC236}">
                <a16:creationId xmlns:a16="http://schemas.microsoft.com/office/drawing/2014/main" id="{6A5F8A6E-A3F5-F879-287A-0884826FCDE9}"/>
              </a:ext>
            </a:extLst>
          </p:cNvPr>
          <p:cNvSpPr txBox="1"/>
          <p:nvPr/>
        </p:nvSpPr>
        <p:spPr>
          <a:xfrm>
            <a:off x="6250805" y="2364836"/>
            <a:ext cx="724926"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WoT</a:t>
            </a:r>
          </a:p>
        </p:txBody>
      </p:sp>
      <p:sp>
        <p:nvSpPr>
          <p:cNvPr id="33" name="Oval 32">
            <a:extLst>
              <a:ext uri="{FF2B5EF4-FFF2-40B4-BE49-F238E27FC236}">
                <a16:creationId xmlns:a16="http://schemas.microsoft.com/office/drawing/2014/main" id="{F4C0B37E-3F1F-5D0D-4CB9-A6E7E9B84F92}"/>
              </a:ext>
            </a:extLst>
          </p:cNvPr>
          <p:cNvSpPr/>
          <p:nvPr/>
        </p:nvSpPr>
        <p:spPr>
          <a:xfrm>
            <a:off x="5950975" y="2374076"/>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Oval 33">
            <a:extLst>
              <a:ext uri="{FF2B5EF4-FFF2-40B4-BE49-F238E27FC236}">
                <a16:creationId xmlns:a16="http://schemas.microsoft.com/office/drawing/2014/main" id="{66879AC1-D1F2-54F8-52F1-755FCD9E6238}"/>
              </a:ext>
            </a:extLst>
          </p:cNvPr>
          <p:cNvSpPr/>
          <p:nvPr/>
        </p:nvSpPr>
        <p:spPr>
          <a:xfrm>
            <a:off x="9174869" y="5020350"/>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Textfeld 34">
            <a:extLst>
              <a:ext uri="{FF2B5EF4-FFF2-40B4-BE49-F238E27FC236}">
                <a16:creationId xmlns:a16="http://schemas.microsoft.com/office/drawing/2014/main" id="{0210A20D-442F-85EC-E5BA-3B6781BBFFE4}"/>
              </a:ext>
            </a:extLst>
          </p:cNvPr>
          <p:cNvSpPr txBox="1"/>
          <p:nvPr/>
        </p:nvSpPr>
        <p:spPr>
          <a:xfrm>
            <a:off x="9474699" y="5000801"/>
            <a:ext cx="1382357"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SAML</a:t>
            </a:r>
          </a:p>
        </p:txBody>
      </p:sp>
      <p:sp>
        <p:nvSpPr>
          <p:cNvPr id="36" name="Oval 35">
            <a:extLst>
              <a:ext uri="{FF2B5EF4-FFF2-40B4-BE49-F238E27FC236}">
                <a16:creationId xmlns:a16="http://schemas.microsoft.com/office/drawing/2014/main" id="{45948D3E-DC74-5B62-6B0B-4AE04AAE91B4}"/>
              </a:ext>
            </a:extLst>
          </p:cNvPr>
          <p:cNvSpPr/>
          <p:nvPr/>
        </p:nvSpPr>
        <p:spPr>
          <a:xfrm>
            <a:off x="7479444" y="4766801"/>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Textfeld 36">
            <a:extLst>
              <a:ext uri="{FF2B5EF4-FFF2-40B4-BE49-F238E27FC236}">
                <a16:creationId xmlns:a16="http://schemas.microsoft.com/office/drawing/2014/main" id="{65B6E196-0D89-9D67-4058-174040E24BDC}"/>
              </a:ext>
            </a:extLst>
          </p:cNvPr>
          <p:cNvSpPr txBox="1"/>
          <p:nvPr/>
        </p:nvSpPr>
        <p:spPr>
          <a:xfrm>
            <a:off x="6704380" y="4746453"/>
            <a:ext cx="1019757"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FIDO</a:t>
            </a:r>
            <a:endParaRPr kumimoji="0" lang="de-DE" sz="1800" b="0" i="0" u="none"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222020"/>
                </a:solidFill>
                <a:effectLst/>
                <a:uLnTx/>
                <a:uFillTx/>
                <a:latin typeface="Arial"/>
                <a:ea typeface="+mn-ea"/>
                <a:cs typeface="+mn-cs"/>
              </a:rPr>
              <a:t>(FIDO2)</a:t>
            </a:r>
            <a:endParaRPr kumimoji="0" lang="en-US"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38" name="Oval 37">
            <a:extLst>
              <a:ext uri="{FF2B5EF4-FFF2-40B4-BE49-F238E27FC236}">
                <a16:creationId xmlns:a16="http://schemas.microsoft.com/office/drawing/2014/main" id="{5DF1951A-CED3-4611-67E9-3628B2316992}"/>
              </a:ext>
            </a:extLst>
          </p:cNvPr>
          <p:cNvSpPr/>
          <p:nvPr/>
        </p:nvSpPr>
        <p:spPr>
          <a:xfrm>
            <a:off x="6450822" y="1916369"/>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Textfeld 38">
            <a:extLst>
              <a:ext uri="{FF2B5EF4-FFF2-40B4-BE49-F238E27FC236}">
                <a16:creationId xmlns:a16="http://schemas.microsoft.com/office/drawing/2014/main" id="{593DECF1-F08D-19BE-8698-54B6BC54070C}"/>
              </a:ext>
            </a:extLst>
          </p:cNvPr>
          <p:cNvSpPr txBox="1"/>
          <p:nvPr/>
        </p:nvSpPr>
        <p:spPr>
          <a:xfrm>
            <a:off x="6761549" y="1711628"/>
            <a:ext cx="1382357"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FIDO (FDO)</a:t>
            </a:r>
          </a:p>
        </p:txBody>
      </p:sp>
      <p:sp>
        <p:nvSpPr>
          <p:cNvPr id="42" name="Textfeld 41">
            <a:extLst>
              <a:ext uri="{FF2B5EF4-FFF2-40B4-BE49-F238E27FC236}">
                <a16:creationId xmlns:a16="http://schemas.microsoft.com/office/drawing/2014/main" id="{F9F27252-E574-E003-BEDD-2B4DC10D9741}"/>
              </a:ext>
            </a:extLst>
          </p:cNvPr>
          <p:cNvSpPr txBox="1"/>
          <p:nvPr/>
        </p:nvSpPr>
        <p:spPr>
          <a:xfrm>
            <a:off x="3922245" y="3867018"/>
            <a:ext cx="2113320" cy="908864"/>
          </a:xfrm>
          <a:prstGeom prst="ellipse">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And many others…</a:t>
            </a:r>
          </a:p>
        </p:txBody>
      </p:sp>
      <p:sp>
        <p:nvSpPr>
          <p:cNvPr id="43" name="Textfeld 42">
            <a:extLst>
              <a:ext uri="{FF2B5EF4-FFF2-40B4-BE49-F238E27FC236}">
                <a16:creationId xmlns:a16="http://schemas.microsoft.com/office/drawing/2014/main" id="{6E250F1A-F15D-E03C-A217-31FA12AFE5EB}"/>
              </a:ext>
            </a:extLst>
          </p:cNvPr>
          <p:cNvSpPr txBox="1"/>
          <p:nvPr/>
        </p:nvSpPr>
        <p:spPr>
          <a:xfrm>
            <a:off x="608985" y="4856445"/>
            <a:ext cx="944215" cy="307777"/>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None</a:t>
            </a:r>
          </a:p>
        </p:txBody>
      </p:sp>
      <p:sp>
        <p:nvSpPr>
          <p:cNvPr id="4" name="Oval 3">
            <a:extLst>
              <a:ext uri="{FF2B5EF4-FFF2-40B4-BE49-F238E27FC236}">
                <a16:creationId xmlns:a16="http://schemas.microsoft.com/office/drawing/2014/main" id="{4E8D26E0-5F9A-B339-5896-8BA8DA61E415}"/>
              </a:ext>
            </a:extLst>
          </p:cNvPr>
          <p:cNvSpPr/>
          <p:nvPr/>
        </p:nvSpPr>
        <p:spPr>
          <a:xfrm>
            <a:off x="9377208" y="4643997"/>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Textfeld 7">
            <a:extLst>
              <a:ext uri="{FF2B5EF4-FFF2-40B4-BE49-F238E27FC236}">
                <a16:creationId xmlns:a16="http://schemas.microsoft.com/office/drawing/2014/main" id="{2256C830-0D04-3E82-AB94-6E21E4B58C11}"/>
              </a:ext>
            </a:extLst>
          </p:cNvPr>
          <p:cNvSpPr txBox="1"/>
          <p:nvPr/>
        </p:nvSpPr>
        <p:spPr>
          <a:xfrm>
            <a:off x="9677038" y="4624448"/>
            <a:ext cx="1382357"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222020"/>
                </a:solidFill>
                <a:effectLst/>
                <a:uLnTx/>
                <a:uFillTx/>
                <a:latin typeface="Arial"/>
                <a:ea typeface="+mn-ea"/>
                <a:cs typeface="+mn-cs"/>
              </a:rPr>
              <a:t>SCIM</a:t>
            </a:r>
            <a:endParaRPr kumimoji="0" lang="en-US" sz="1800" b="0" i="0" u="none" strike="noStrike" kern="1200" cap="none" spc="0" normalizeH="0" baseline="0" noProof="0" dirty="0">
              <a:ln>
                <a:noFill/>
              </a:ln>
              <a:solidFill>
                <a:srgbClr val="222020"/>
              </a:solidFill>
              <a:effectLst/>
              <a:uLnTx/>
              <a:uFillTx/>
              <a:latin typeface="Arial"/>
              <a:ea typeface="+mn-ea"/>
              <a:cs typeface="+mn-cs"/>
            </a:endParaRPr>
          </a:p>
        </p:txBody>
      </p:sp>
    </p:spTree>
    <p:extLst>
      <p:ext uri="{BB962C8B-B14F-4D97-AF65-F5344CB8AC3E}">
        <p14:creationId xmlns:p14="http://schemas.microsoft.com/office/powerpoint/2010/main" val="2130647916"/>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hteck 39">
            <a:extLst>
              <a:ext uri="{FF2B5EF4-FFF2-40B4-BE49-F238E27FC236}">
                <a16:creationId xmlns:a16="http://schemas.microsoft.com/office/drawing/2014/main" id="{3321BB2C-939B-ACFE-DA2B-AD8C0E0DDBDD}"/>
              </a:ext>
            </a:extLst>
          </p:cNvPr>
          <p:cNvSpPr/>
          <p:nvPr/>
        </p:nvSpPr>
        <p:spPr>
          <a:xfrm>
            <a:off x="1555433" y="1529820"/>
            <a:ext cx="2510057" cy="4524467"/>
          </a:xfrm>
          <a:prstGeom prst="rect">
            <a:avLst/>
          </a:prstGeom>
          <a:solidFill>
            <a:schemeClr val="accent1">
              <a:alpha val="1186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4" name="Rechteck 43">
            <a:extLst>
              <a:ext uri="{FF2B5EF4-FFF2-40B4-BE49-F238E27FC236}">
                <a16:creationId xmlns:a16="http://schemas.microsoft.com/office/drawing/2014/main" id="{BF7151C4-5659-3CEB-2D6A-0231953FE908}"/>
              </a:ext>
            </a:extLst>
          </p:cNvPr>
          <p:cNvSpPr/>
          <p:nvPr/>
        </p:nvSpPr>
        <p:spPr>
          <a:xfrm>
            <a:off x="4090141" y="1522548"/>
            <a:ext cx="2360681" cy="4530754"/>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5" name="Rechteck 44">
            <a:extLst>
              <a:ext uri="{FF2B5EF4-FFF2-40B4-BE49-F238E27FC236}">
                <a16:creationId xmlns:a16="http://schemas.microsoft.com/office/drawing/2014/main" id="{51606E93-4D5B-BDD7-4691-F72BED5C34D5}"/>
              </a:ext>
            </a:extLst>
          </p:cNvPr>
          <p:cNvSpPr/>
          <p:nvPr/>
        </p:nvSpPr>
        <p:spPr>
          <a:xfrm>
            <a:off x="6475474" y="1529820"/>
            <a:ext cx="2360682" cy="4520103"/>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Rechteck 45">
            <a:extLst>
              <a:ext uri="{FF2B5EF4-FFF2-40B4-BE49-F238E27FC236}">
                <a16:creationId xmlns:a16="http://schemas.microsoft.com/office/drawing/2014/main" id="{4B9FEF21-CB3D-DACC-E32C-9CDA02D28D77}"/>
              </a:ext>
            </a:extLst>
          </p:cNvPr>
          <p:cNvSpPr/>
          <p:nvPr/>
        </p:nvSpPr>
        <p:spPr>
          <a:xfrm>
            <a:off x="8860809" y="1529820"/>
            <a:ext cx="2064908" cy="4514634"/>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hteck 19">
            <a:extLst>
              <a:ext uri="{FF2B5EF4-FFF2-40B4-BE49-F238E27FC236}">
                <a16:creationId xmlns:a16="http://schemas.microsoft.com/office/drawing/2014/main" id="{647268BE-AFAC-A58D-052E-359749B76674}"/>
              </a:ext>
            </a:extLst>
          </p:cNvPr>
          <p:cNvSpPr/>
          <p:nvPr/>
        </p:nvSpPr>
        <p:spPr>
          <a:xfrm>
            <a:off x="503397" y="3638719"/>
            <a:ext cx="10434847" cy="934409"/>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hteck 8">
            <a:extLst>
              <a:ext uri="{FF2B5EF4-FFF2-40B4-BE49-F238E27FC236}">
                <a16:creationId xmlns:a16="http://schemas.microsoft.com/office/drawing/2014/main" id="{C709F89D-232C-CC15-8EB7-D494B98D6411}"/>
              </a:ext>
            </a:extLst>
          </p:cNvPr>
          <p:cNvSpPr/>
          <p:nvPr/>
        </p:nvSpPr>
        <p:spPr>
          <a:xfrm>
            <a:off x="503397" y="4598062"/>
            <a:ext cx="10434847" cy="835531"/>
          </a:xfrm>
          <a:prstGeom prst="rect">
            <a:avLst/>
          </a:prstGeom>
          <a:solidFill>
            <a:schemeClr val="accent1">
              <a:alpha val="1186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Rechteck 28">
            <a:extLst>
              <a:ext uri="{FF2B5EF4-FFF2-40B4-BE49-F238E27FC236}">
                <a16:creationId xmlns:a16="http://schemas.microsoft.com/office/drawing/2014/main" id="{285C21B6-6450-165C-0AB0-1E304F642D12}"/>
              </a:ext>
            </a:extLst>
          </p:cNvPr>
          <p:cNvSpPr/>
          <p:nvPr/>
        </p:nvSpPr>
        <p:spPr>
          <a:xfrm>
            <a:off x="503397" y="2646163"/>
            <a:ext cx="10434847" cy="965266"/>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Rechteck 29">
            <a:extLst>
              <a:ext uri="{FF2B5EF4-FFF2-40B4-BE49-F238E27FC236}">
                <a16:creationId xmlns:a16="http://schemas.microsoft.com/office/drawing/2014/main" id="{FD97116D-A575-7887-1936-1E906197AEF2}"/>
              </a:ext>
            </a:extLst>
          </p:cNvPr>
          <p:cNvSpPr/>
          <p:nvPr/>
        </p:nvSpPr>
        <p:spPr>
          <a:xfrm>
            <a:off x="503397" y="1529820"/>
            <a:ext cx="10434847" cy="1095394"/>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el 1">
            <a:extLst>
              <a:ext uri="{FF2B5EF4-FFF2-40B4-BE49-F238E27FC236}">
                <a16:creationId xmlns:a16="http://schemas.microsoft.com/office/drawing/2014/main" id="{8928C138-B9D3-5B5E-23D3-90CEBB045571}"/>
              </a:ext>
            </a:extLst>
          </p:cNvPr>
          <p:cNvSpPr>
            <a:spLocks noGrp="1"/>
          </p:cNvSpPr>
          <p:nvPr>
            <p:ph type="title"/>
          </p:nvPr>
        </p:nvSpPr>
        <p:spPr/>
        <p:txBody>
          <a:bodyPr/>
          <a:lstStyle/>
          <a:p>
            <a:r>
              <a:rPr lang="en-US" dirty="0">
                <a:latin typeface="+mj-lt"/>
              </a:rPr>
              <a:t>Ecosystem</a:t>
            </a:r>
          </a:p>
        </p:txBody>
      </p:sp>
      <p:cxnSp>
        <p:nvCxnSpPr>
          <p:cNvPr id="5" name="Gerade Verbindung 4">
            <a:extLst>
              <a:ext uri="{FF2B5EF4-FFF2-40B4-BE49-F238E27FC236}">
                <a16:creationId xmlns:a16="http://schemas.microsoft.com/office/drawing/2014/main" id="{617AC8E8-0244-DB26-BB8F-6EFA9FA8A3BE}"/>
              </a:ext>
            </a:extLst>
          </p:cNvPr>
          <p:cNvCxnSpPr>
            <a:cxnSpLocks/>
          </p:cNvCxnSpPr>
          <p:nvPr/>
        </p:nvCxnSpPr>
        <p:spPr>
          <a:xfrm>
            <a:off x="1559849" y="1522547"/>
            <a:ext cx="0" cy="3911047"/>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22F0179D-70A2-36D2-3196-CD9C0D681CD7}"/>
              </a:ext>
            </a:extLst>
          </p:cNvPr>
          <p:cNvCxnSpPr>
            <a:cxnSpLocks/>
          </p:cNvCxnSpPr>
          <p:nvPr/>
        </p:nvCxnSpPr>
        <p:spPr>
          <a:xfrm>
            <a:off x="1559847" y="5433594"/>
            <a:ext cx="9378397" cy="0"/>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D59654F-DD6F-0561-A048-BFBAADAEFC30}"/>
              </a:ext>
            </a:extLst>
          </p:cNvPr>
          <p:cNvSpPr txBox="1"/>
          <p:nvPr/>
        </p:nvSpPr>
        <p:spPr>
          <a:xfrm>
            <a:off x="5173826" y="1607492"/>
            <a:ext cx="944214"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MQTT</a:t>
            </a:r>
          </a:p>
        </p:txBody>
      </p:sp>
      <p:sp>
        <p:nvSpPr>
          <p:cNvPr id="12" name="Oval 11">
            <a:extLst>
              <a:ext uri="{FF2B5EF4-FFF2-40B4-BE49-F238E27FC236}">
                <a16:creationId xmlns:a16="http://schemas.microsoft.com/office/drawing/2014/main" id="{406C4D51-5760-0417-D875-F9925CA3D43D}"/>
              </a:ext>
            </a:extLst>
          </p:cNvPr>
          <p:cNvSpPr/>
          <p:nvPr/>
        </p:nvSpPr>
        <p:spPr>
          <a:xfrm>
            <a:off x="9570740" y="4188469"/>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feld 12">
            <a:extLst>
              <a:ext uri="{FF2B5EF4-FFF2-40B4-BE49-F238E27FC236}">
                <a16:creationId xmlns:a16="http://schemas.microsoft.com/office/drawing/2014/main" id="{03958374-698F-D5D8-7930-9E38CBE6DDC7}"/>
              </a:ext>
            </a:extLst>
          </p:cNvPr>
          <p:cNvSpPr txBox="1"/>
          <p:nvPr/>
        </p:nvSpPr>
        <p:spPr>
          <a:xfrm>
            <a:off x="9870570" y="4168920"/>
            <a:ext cx="1382357"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OpenID</a:t>
            </a:r>
          </a:p>
        </p:txBody>
      </p:sp>
      <p:sp>
        <p:nvSpPr>
          <p:cNvPr id="14" name="Textfeld 13">
            <a:extLst>
              <a:ext uri="{FF2B5EF4-FFF2-40B4-BE49-F238E27FC236}">
                <a16:creationId xmlns:a16="http://schemas.microsoft.com/office/drawing/2014/main" id="{E760F9F6-0109-3D9C-9965-697F4869059B}"/>
              </a:ext>
            </a:extLst>
          </p:cNvPr>
          <p:cNvSpPr txBox="1"/>
          <p:nvPr/>
        </p:nvSpPr>
        <p:spPr>
          <a:xfrm>
            <a:off x="7572635" y="3440853"/>
            <a:ext cx="1208744"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OAuth</a:t>
            </a:r>
          </a:p>
        </p:txBody>
      </p:sp>
      <p:sp>
        <p:nvSpPr>
          <p:cNvPr id="15" name="Oval 14">
            <a:extLst>
              <a:ext uri="{FF2B5EF4-FFF2-40B4-BE49-F238E27FC236}">
                <a16:creationId xmlns:a16="http://schemas.microsoft.com/office/drawing/2014/main" id="{BE9B3D1C-190B-3724-E842-3AA19D7B25B0}"/>
              </a:ext>
            </a:extLst>
          </p:cNvPr>
          <p:cNvSpPr/>
          <p:nvPr/>
        </p:nvSpPr>
        <p:spPr>
          <a:xfrm>
            <a:off x="7272805" y="3545337"/>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93A56ACE-7007-79B7-F4F5-01AE689C2E06}"/>
              </a:ext>
            </a:extLst>
          </p:cNvPr>
          <p:cNvSpPr/>
          <p:nvPr/>
        </p:nvSpPr>
        <p:spPr>
          <a:xfrm>
            <a:off x="4978905" y="3097458"/>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Textfeld 16">
            <a:extLst>
              <a:ext uri="{FF2B5EF4-FFF2-40B4-BE49-F238E27FC236}">
                <a16:creationId xmlns:a16="http://schemas.microsoft.com/office/drawing/2014/main" id="{2A4C27C9-9DAB-C580-BF39-5970C531E15E}"/>
              </a:ext>
            </a:extLst>
          </p:cNvPr>
          <p:cNvSpPr txBox="1"/>
          <p:nvPr/>
        </p:nvSpPr>
        <p:spPr>
          <a:xfrm>
            <a:off x="4120254" y="3032725"/>
            <a:ext cx="1784895"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CSA (Matter/Zigbee)</a:t>
            </a:r>
          </a:p>
        </p:txBody>
      </p:sp>
      <p:sp>
        <p:nvSpPr>
          <p:cNvPr id="18" name="Oval 17">
            <a:extLst>
              <a:ext uri="{FF2B5EF4-FFF2-40B4-BE49-F238E27FC236}">
                <a16:creationId xmlns:a16="http://schemas.microsoft.com/office/drawing/2014/main" id="{94C14A84-F655-CCD3-1C71-2DE06E408540}"/>
              </a:ext>
            </a:extLst>
          </p:cNvPr>
          <p:cNvSpPr/>
          <p:nvPr/>
        </p:nvSpPr>
        <p:spPr>
          <a:xfrm>
            <a:off x="4978905" y="1958563"/>
            <a:ext cx="29888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Textfeld 18">
            <a:extLst>
              <a:ext uri="{FF2B5EF4-FFF2-40B4-BE49-F238E27FC236}">
                <a16:creationId xmlns:a16="http://schemas.microsoft.com/office/drawing/2014/main" id="{CF216FC7-EC00-3791-C2D1-92DFB64A8B03}"/>
              </a:ext>
            </a:extLst>
          </p:cNvPr>
          <p:cNvSpPr txBox="1"/>
          <p:nvPr/>
        </p:nvSpPr>
        <p:spPr>
          <a:xfrm>
            <a:off x="2352888" y="5578645"/>
            <a:ext cx="944215" cy="307777"/>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None</a:t>
            </a:r>
          </a:p>
        </p:txBody>
      </p:sp>
      <p:sp>
        <p:nvSpPr>
          <p:cNvPr id="21" name="Textfeld 20">
            <a:extLst>
              <a:ext uri="{FF2B5EF4-FFF2-40B4-BE49-F238E27FC236}">
                <a16:creationId xmlns:a16="http://schemas.microsoft.com/office/drawing/2014/main" id="{9DF498D3-7FF4-6B49-64AE-ABAA2CE840E7}"/>
              </a:ext>
            </a:extLst>
          </p:cNvPr>
          <p:cNvSpPr txBox="1"/>
          <p:nvPr/>
        </p:nvSpPr>
        <p:spPr>
          <a:xfrm>
            <a:off x="10984494" y="5400151"/>
            <a:ext cx="1158741" cy="646331"/>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E5E5E"/>
                </a:solidFill>
                <a:effectLst/>
                <a:uLnTx/>
                <a:uFillTx/>
                <a:latin typeface="Arial"/>
                <a:ea typeface="+mn-ea"/>
                <a:cs typeface="+mn-cs"/>
              </a:rPr>
              <a:t>Identity</a:t>
            </a:r>
            <a:br>
              <a:rPr kumimoji="0" lang="en-US" sz="1800" b="1" i="0" u="none" strike="noStrike" kern="1200" cap="none" spc="0" normalizeH="0" baseline="0" noProof="0" dirty="0">
                <a:ln>
                  <a:noFill/>
                </a:ln>
                <a:solidFill>
                  <a:srgbClr val="5E5E5E"/>
                </a:solidFill>
                <a:effectLst/>
                <a:uLnTx/>
                <a:uFillTx/>
                <a:latin typeface="Arial"/>
                <a:ea typeface="+mn-ea"/>
                <a:cs typeface="+mn-cs"/>
              </a:rPr>
            </a:br>
            <a:r>
              <a:rPr kumimoji="0" lang="en-US" sz="1800" b="1" i="0" u="none" strike="noStrike" kern="1200" cap="none" spc="0" normalizeH="0" baseline="0" noProof="0" dirty="0">
                <a:ln>
                  <a:noFill/>
                </a:ln>
                <a:solidFill>
                  <a:srgbClr val="5E5E5E"/>
                </a:solidFill>
                <a:effectLst/>
                <a:uLnTx/>
                <a:uFillTx/>
                <a:latin typeface="Arial"/>
                <a:ea typeface="+mn-ea"/>
                <a:cs typeface="+mn-cs"/>
              </a:rPr>
              <a:t>Focus</a:t>
            </a:r>
          </a:p>
        </p:txBody>
      </p:sp>
      <p:sp>
        <p:nvSpPr>
          <p:cNvPr id="22" name="Textfeld 21">
            <a:extLst>
              <a:ext uri="{FF2B5EF4-FFF2-40B4-BE49-F238E27FC236}">
                <a16:creationId xmlns:a16="http://schemas.microsoft.com/office/drawing/2014/main" id="{C37850D1-426E-FB37-0A4F-5823F9A04BB9}"/>
              </a:ext>
            </a:extLst>
          </p:cNvPr>
          <p:cNvSpPr txBox="1"/>
          <p:nvPr/>
        </p:nvSpPr>
        <p:spPr>
          <a:xfrm>
            <a:off x="562292" y="788988"/>
            <a:ext cx="944215" cy="646331"/>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E5E5E"/>
                </a:solidFill>
                <a:effectLst/>
                <a:uLnTx/>
                <a:uFillTx/>
                <a:latin typeface="Arial"/>
                <a:ea typeface="+mn-ea"/>
                <a:cs typeface="+mn-cs"/>
              </a:rPr>
              <a:t>Device Focus</a:t>
            </a:r>
          </a:p>
        </p:txBody>
      </p:sp>
      <p:sp>
        <p:nvSpPr>
          <p:cNvPr id="23" name="Textfeld 22">
            <a:extLst>
              <a:ext uri="{FF2B5EF4-FFF2-40B4-BE49-F238E27FC236}">
                <a16:creationId xmlns:a16="http://schemas.microsoft.com/office/drawing/2014/main" id="{1BF6A0E4-2EF7-9162-0207-6F818CA6E0E6}"/>
              </a:ext>
            </a:extLst>
          </p:cNvPr>
          <p:cNvSpPr txBox="1"/>
          <p:nvPr/>
        </p:nvSpPr>
        <p:spPr>
          <a:xfrm>
            <a:off x="4622829" y="5578645"/>
            <a:ext cx="1540600" cy="307777"/>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Device-only</a:t>
            </a:r>
          </a:p>
        </p:txBody>
      </p:sp>
      <p:sp>
        <p:nvSpPr>
          <p:cNvPr id="24" name="Textfeld 23">
            <a:extLst>
              <a:ext uri="{FF2B5EF4-FFF2-40B4-BE49-F238E27FC236}">
                <a16:creationId xmlns:a16="http://schemas.microsoft.com/office/drawing/2014/main" id="{6D04CC58-D07A-AA76-9436-DC1CECBB12A3}"/>
              </a:ext>
            </a:extLst>
          </p:cNvPr>
          <p:cNvSpPr txBox="1"/>
          <p:nvPr/>
        </p:nvSpPr>
        <p:spPr>
          <a:xfrm>
            <a:off x="6841424" y="5476723"/>
            <a:ext cx="1628783" cy="523220"/>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User authentication</a:t>
            </a:r>
          </a:p>
        </p:txBody>
      </p:sp>
      <p:sp>
        <p:nvSpPr>
          <p:cNvPr id="25" name="Textfeld 24">
            <a:extLst>
              <a:ext uri="{FF2B5EF4-FFF2-40B4-BE49-F238E27FC236}">
                <a16:creationId xmlns:a16="http://schemas.microsoft.com/office/drawing/2014/main" id="{0D44ED29-ABE0-F863-5E58-252C55480DD8}"/>
              </a:ext>
            </a:extLst>
          </p:cNvPr>
          <p:cNvSpPr txBox="1"/>
          <p:nvPr/>
        </p:nvSpPr>
        <p:spPr>
          <a:xfrm>
            <a:off x="9172575" y="5585134"/>
            <a:ext cx="1441375" cy="307777"/>
          </a:xfrm>
          <a:prstGeom prst="rect">
            <a:avLst/>
          </a:prstGeom>
          <a:noFill/>
        </p:spPr>
        <p:txBody>
          <a:bodyPr wrap="square" rtlCol="0">
            <a:sp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020"/>
                </a:solidFill>
                <a:effectLst/>
                <a:uLnTx/>
                <a:uFillTx/>
                <a:latin typeface="Arial"/>
                <a:ea typeface="+mn-ea"/>
                <a:cs typeface="+mn-cs"/>
              </a:rPr>
              <a:t>Identity focused</a:t>
            </a:r>
          </a:p>
        </p:txBody>
      </p:sp>
      <p:sp>
        <p:nvSpPr>
          <p:cNvPr id="27" name="Textfeld 26">
            <a:extLst>
              <a:ext uri="{FF2B5EF4-FFF2-40B4-BE49-F238E27FC236}">
                <a16:creationId xmlns:a16="http://schemas.microsoft.com/office/drawing/2014/main" id="{EA8E793D-9549-1CC3-A20C-7C0D82E6EA82}"/>
              </a:ext>
            </a:extLst>
          </p:cNvPr>
          <p:cNvSpPr txBox="1"/>
          <p:nvPr/>
        </p:nvSpPr>
        <p:spPr>
          <a:xfrm>
            <a:off x="616532" y="3829872"/>
            <a:ext cx="944215" cy="523220"/>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Appli-cation</a:t>
            </a:r>
          </a:p>
        </p:txBody>
      </p:sp>
      <p:sp>
        <p:nvSpPr>
          <p:cNvPr id="28" name="Textfeld 27">
            <a:extLst>
              <a:ext uri="{FF2B5EF4-FFF2-40B4-BE49-F238E27FC236}">
                <a16:creationId xmlns:a16="http://schemas.microsoft.com/office/drawing/2014/main" id="{A7FEB868-2B35-555A-59DB-F7D146E4ECE0}"/>
              </a:ext>
            </a:extLst>
          </p:cNvPr>
          <p:cNvSpPr txBox="1"/>
          <p:nvPr/>
        </p:nvSpPr>
        <p:spPr>
          <a:xfrm>
            <a:off x="515601" y="2864606"/>
            <a:ext cx="1037599" cy="738664"/>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Device (sector specific)</a:t>
            </a:r>
          </a:p>
        </p:txBody>
      </p:sp>
      <p:sp>
        <p:nvSpPr>
          <p:cNvPr id="31" name="Textfeld 30">
            <a:extLst>
              <a:ext uri="{FF2B5EF4-FFF2-40B4-BE49-F238E27FC236}">
                <a16:creationId xmlns:a16="http://schemas.microsoft.com/office/drawing/2014/main" id="{B425F8E9-C0A2-08C2-90FB-DB60F6E6B5A2}"/>
              </a:ext>
            </a:extLst>
          </p:cNvPr>
          <p:cNvSpPr txBox="1"/>
          <p:nvPr/>
        </p:nvSpPr>
        <p:spPr>
          <a:xfrm>
            <a:off x="493183" y="1720076"/>
            <a:ext cx="1037599" cy="738664"/>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Device (general purpose)</a:t>
            </a:r>
          </a:p>
        </p:txBody>
      </p:sp>
      <p:sp>
        <p:nvSpPr>
          <p:cNvPr id="32" name="Textfeld 31">
            <a:extLst>
              <a:ext uri="{FF2B5EF4-FFF2-40B4-BE49-F238E27FC236}">
                <a16:creationId xmlns:a16="http://schemas.microsoft.com/office/drawing/2014/main" id="{6A5F8A6E-A3F5-F879-287A-0884826FCDE9}"/>
              </a:ext>
            </a:extLst>
          </p:cNvPr>
          <p:cNvSpPr txBox="1"/>
          <p:nvPr/>
        </p:nvSpPr>
        <p:spPr>
          <a:xfrm>
            <a:off x="6250805" y="2364836"/>
            <a:ext cx="724926"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WoT</a:t>
            </a:r>
          </a:p>
        </p:txBody>
      </p:sp>
      <p:sp>
        <p:nvSpPr>
          <p:cNvPr id="33" name="Oval 32">
            <a:extLst>
              <a:ext uri="{FF2B5EF4-FFF2-40B4-BE49-F238E27FC236}">
                <a16:creationId xmlns:a16="http://schemas.microsoft.com/office/drawing/2014/main" id="{F4C0B37E-3F1F-5D0D-4CB9-A6E7E9B84F92}"/>
              </a:ext>
            </a:extLst>
          </p:cNvPr>
          <p:cNvSpPr/>
          <p:nvPr/>
        </p:nvSpPr>
        <p:spPr>
          <a:xfrm>
            <a:off x="5950975" y="2374076"/>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Oval 33">
            <a:extLst>
              <a:ext uri="{FF2B5EF4-FFF2-40B4-BE49-F238E27FC236}">
                <a16:creationId xmlns:a16="http://schemas.microsoft.com/office/drawing/2014/main" id="{66879AC1-D1F2-54F8-52F1-755FCD9E6238}"/>
              </a:ext>
            </a:extLst>
          </p:cNvPr>
          <p:cNvSpPr/>
          <p:nvPr/>
        </p:nvSpPr>
        <p:spPr>
          <a:xfrm>
            <a:off x="9174869" y="5020350"/>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Textfeld 34">
            <a:extLst>
              <a:ext uri="{FF2B5EF4-FFF2-40B4-BE49-F238E27FC236}">
                <a16:creationId xmlns:a16="http://schemas.microsoft.com/office/drawing/2014/main" id="{0210A20D-442F-85EC-E5BA-3B6781BBFFE4}"/>
              </a:ext>
            </a:extLst>
          </p:cNvPr>
          <p:cNvSpPr txBox="1"/>
          <p:nvPr/>
        </p:nvSpPr>
        <p:spPr>
          <a:xfrm>
            <a:off x="9474699" y="5000801"/>
            <a:ext cx="1382357"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SAML</a:t>
            </a:r>
          </a:p>
        </p:txBody>
      </p:sp>
      <p:sp>
        <p:nvSpPr>
          <p:cNvPr id="36" name="Oval 35">
            <a:extLst>
              <a:ext uri="{FF2B5EF4-FFF2-40B4-BE49-F238E27FC236}">
                <a16:creationId xmlns:a16="http://schemas.microsoft.com/office/drawing/2014/main" id="{45948D3E-DC74-5B62-6B0B-4AE04AAE91B4}"/>
              </a:ext>
            </a:extLst>
          </p:cNvPr>
          <p:cNvSpPr/>
          <p:nvPr/>
        </p:nvSpPr>
        <p:spPr>
          <a:xfrm>
            <a:off x="7479444" y="4766801"/>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Textfeld 36">
            <a:extLst>
              <a:ext uri="{FF2B5EF4-FFF2-40B4-BE49-F238E27FC236}">
                <a16:creationId xmlns:a16="http://schemas.microsoft.com/office/drawing/2014/main" id="{65B6E196-0D89-9D67-4058-174040E24BDC}"/>
              </a:ext>
            </a:extLst>
          </p:cNvPr>
          <p:cNvSpPr txBox="1"/>
          <p:nvPr/>
        </p:nvSpPr>
        <p:spPr>
          <a:xfrm>
            <a:off x="6704380" y="4746453"/>
            <a:ext cx="1019757"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FIDO</a:t>
            </a:r>
            <a:endParaRPr kumimoji="0" lang="de-DE" sz="1800" b="0" i="0" u="none"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222020"/>
                </a:solidFill>
                <a:effectLst/>
                <a:uLnTx/>
                <a:uFillTx/>
                <a:latin typeface="Arial"/>
                <a:ea typeface="+mn-ea"/>
                <a:cs typeface="+mn-cs"/>
              </a:rPr>
              <a:t>(FIDO2)</a:t>
            </a:r>
            <a:endParaRPr kumimoji="0" lang="en-US"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38" name="Oval 37">
            <a:extLst>
              <a:ext uri="{FF2B5EF4-FFF2-40B4-BE49-F238E27FC236}">
                <a16:creationId xmlns:a16="http://schemas.microsoft.com/office/drawing/2014/main" id="{5DF1951A-CED3-4611-67E9-3628B2316992}"/>
              </a:ext>
            </a:extLst>
          </p:cNvPr>
          <p:cNvSpPr/>
          <p:nvPr/>
        </p:nvSpPr>
        <p:spPr>
          <a:xfrm>
            <a:off x="6450822" y="1916369"/>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Textfeld 38">
            <a:extLst>
              <a:ext uri="{FF2B5EF4-FFF2-40B4-BE49-F238E27FC236}">
                <a16:creationId xmlns:a16="http://schemas.microsoft.com/office/drawing/2014/main" id="{593DECF1-F08D-19BE-8698-54B6BC54070C}"/>
              </a:ext>
            </a:extLst>
          </p:cNvPr>
          <p:cNvSpPr txBox="1"/>
          <p:nvPr/>
        </p:nvSpPr>
        <p:spPr>
          <a:xfrm>
            <a:off x="6761549" y="1711628"/>
            <a:ext cx="1382357" cy="646331"/>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FIDO (FDO)</a:t>
            </a:r>
          </a:p>
        </p:txBody>
      </p:sp>
      <p:sp>
        <p:nvSpPr>
          <p:cNvPr id="42" name="Textfeld 41">
            <a:extLst>
              <a:ext uri="{FF2B5EF4-FFF2-40B4-BE49-F238E27FC236}">
                <a16:creationId xmlns:a16="http://schemas.microsoft.com/office/drawing/2014/main" id="{F9F27252-E574-E003-BEDD-2B4DC10D9741}"/>
              </a:ext>
            </a:extLst>
          </p:cNvPr>
          <p:cNvSpPr txBox="1"/>
          <p:nvPr/>
        </p:nvSpPr>
        <p:spPr>
          <a:xfrm>
            <a:off x="3922245" y="3867018"/>
            <a:ext cx="2113320" cy="908864"/>
          </a:xfrm>
          <a:prstGeom prst="ellipse">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And many others…</a:t>
            </a:r>
          </a:p>
        </p:txBody>
      </p:sp>
      <p:sp>
        <p:nvSpPr>
          <p:cNvPr id="43" name="Textfeld 42">
            <a:extLst>
              <a:ext uri="{FF2B5EF4-FFF2-40B4-BE49-F238E27FC236}">
                <a16:creationId xmlns:a16="http://schemas.microsoft.com/office/drawing/2014/main" id="{6E250F1A-F15D-E03C-A217-31FA12AFE5EB}"/>
              </a:ext>
            </a:extLst>
          </p:cNvPr>
          <p:cNvSpPr txBox="1"/>
          <p:nvPr/>
        </p:nvSpPr>
        <p:spPr>
          <a:xfrm>
            <a:off x="608985" y="4856445"/>
            <a:ext cx="944215" cy="307777"/>
          </a:xfrm>
          <a:prstGeom prst="rect">
            <a:avLst/>
          </a:prstGeom>
          <a:noFill/>
        </p:spPr>
        <p:txBody>
          <a:bodyPr wrap="square"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5116"/>
                </a:solidFill>
                <a:effectLst/>
                <a:uLnTx/>
                <a:uFillTx/>
                <a:latin typeface="Arial"/>
                <a:ea typeface="+mn-ea"/>
                <a:cs typeface="+mn-cs"/>
              </a:rPr>
              <a:t>None</a:t>
            </a:r>
          </a:p>
        </p:txBody>
      </p:sp>
      <p:sp>
        <p:nvSpPr>
          <p:cNvPr id="4" name="Oval 3">
            <a:extLst>
              <a:ext uri="{FF2B5EF4-FFF2-40B4-BE49-F238E27FC236}">
                <a16:creationId xmlns:a16="http://schemas.microsoft.com/office/drawing/2014/main" id="{4E8D26E0-5F9A-B339-5896-8BA8DA61E415}"/>
              </a:ext>
            </a:extLst>
          </p:cNvPr>
          <p:cNvSpPr/>
          <p:nvPr/>
        </p:nvSpPr>
        <p:spPr>
          <a:xfrm>
            <a:off x="9377208" y="4643997"/>
            <a:ext cx="299830" cy="2998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Textfeld 7">
            <a:extLst>
              <a:ext uri="{FF2B5EF4-FFF2-40B4-BE49-F238E27FC236}">
                <a16:creationId xmlns:a16="http://schemas.microsoft.com/office/drawing/2014/main" id="{2256C830-0D04-3E82-AB94-6E21E4B58C11}"/>
              </a:ext>
            </a:extLst>
          </p:cNvPr>
          <p:cNvSpPr txBox="1"/>
          <p:nvPr/>
        </p:nvSpPr>
        <p:spPr>
          <a:xfrm>
            <a:off x="9677038" y="4624448"/>
            <a:ext cx="1382357" cy="369332"/>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222020"/>
                </a:solidFill>
                <a:effectLst/>
                <a:uLnTx/>
                <a:uFillTx/>
                <a:latin typeface="Arial"/>
                <a:ea typeface="+mn-ea"/>
                <a:cs typeface="+mn-cs"/>
              </a:rPr>
              <a:t>SCIM</a:t>
            </a:r>
            <a:endParaRPr kumimoji="0" lang="en-US"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7" name="Textfeld 6">
            <a:extLst>
              <a:ext uri="{FF2B5EF4-FFF2-40B4-BE49-F238E27FC236}">
                <a16:creationId xmlns:a16="http://schemas.microsoft.com/office/drawing/2014/main" id="{BADB49FE-6CE5-F8FA-ECEF-60BCA180EF7A}"/>
              </a:ext>
            </a:extLst>
          </p:cNvPr>
          <p:cNvSpPr txBox="1"/>
          <p:nvPr/>
        </p:nvSpPr>
        <p:spPr>
          <a:xfrm>
            <a:off x="9397611" y="1580006"/>
            <a:ext cx="472959" cy="1569660"/>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222020"/>
                </a:solidFill>
                <a:effectLst/>
                <a:uLnTx/>
                <a:uFillTx/>
                <a:latin typeface="Arial"/>
                <a:ea typeface="+mn-ea"/>
                <a:cs typeface="+mn-cs"/>
              </a:rPr>
              <a:t>?</a:t>
            </a:r>
          </a:p>
        </p:txBody>
      </p:sp>
    </p:spTree>
    <p:extLst>
      <p:ext uri="{BB962C8B-B14F-4D97-AF65-F5344CB8AC3E}">
        <p14:creationId xmlns:p14="http://schemas.microsoft.com/office/powerpoint/2010/main" val="2027979209"/>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8C138-B9D3-5B5E-23D3-90CEBB045571}"/>
              </a:ext>
            </a:extLst>
          </p:cNvPr>
          <p:cNvSpPr>
            <a:spLocks noGrp="1"/>
          </p:cNvSpPr>
          <p:nvPr>
            <p:ph type="title"/>
          </p:nvPr>
        </p:nvSpPr>
        <p:spPr/>
        <p:txBody>
          <a:bodyPr/>
          <a:lstStyle/>
          <a:p>
            <a:r>
              <a:rPr lang="en-US" dirty="0">
                <a:latin typeface="+mj-lt"/>
              </a:rPr>
              <a:t>Scope of the Whitepaper</a:t>
            </a:r>
          </a:p>
        </p:txBody>
      </p:sp>
      <p:sp>
        <p:nvSpPr>
          <p:cNvPr id="3" name="Textplatzhalter 2">
            <a:extLst>
              <a:ext uri="{FF2B5EF4-FFF2-40B4-BE49-F238E27FC236}">
                <a16:creationId xmlns:a16="http://schemas.microsoft.com/office/drawing/2014/main" id="{DEA64CBE-3F07-4A4A-57F2-DED5C8FF6A79}"/>
              </a:ext>
            </a:extLst>
          </p:cNvPr>
          <p:cNvSpPr>
            <a:spLocks noGrp="1"/>
          </p:cNvSpPr>
          <p:nvPr>
            <p:ph type="body" idx="1"/>
          </p:nvPr>
        </p:nvSpPr>
        <p:spPr>
          <a:xfrm>
            <a:off x="609600" y="1302608"/>
            <a:ext cx="10972800" cy="4938323"/>
          </a:xfrm>
        </p:spPr>
        <p:txBody>
          <a:bodyPr/>
          <a:lstStyle/>
          <a:p>
            <a:r>
              <a:rPr lang="en-US" sz="2400" dirty="0">
                <a:latin typeface="+mn-lt"/>
              </a:rPr>
              <a:t>Devices</a:t>
            </a:r>
          </a:p>
          <a:p>
            <a:pPr lvl="1"/>
            <a:r>
              <a:rPr lang="en-US" sz="2000" dirty="0">
                <a:latin typeface="+mn-lt"/>
              </a:rPr>
              <a:t>In scope: Constrained devices connected to the internet or a private network</a:t>
            </a:r>
          </a:p>
          <a:p>
            <a:pPr lvl="1"/>
            <a:r>
              <a:rPr lang="en-US" sz="2000" dirty="0">
                <a:latin typeface="+mn-lt"/>
              </a:rPr>
              <a:t>Not in scope: Specific bus systems (e.g. CAN-Bus, KNX,…)</a:t>
            </a:r>
          </a:p>
          <a:p>
            <a:pPr lvl="1"/>
            <a:r>
              <a:rPr lang="en-US" sz="2000" dirty="0">
                <a:latin typeface="+mn-lt"/>
              </a:rPr>
              <a:t>Not in scope: Anything more fine grained than a “MAC-address (e.g. chips. Microcontrollers, …)</a:t>
            </a:r>
          </a:p>
          <a:p>
            <a:r>
              <a:rPr lang="en-US" sz="2400" dirty="0">
                <a:latin typeface="+mn-lt"/>
              </a:rPr>
              <a:t>Organizations</a:t>
            </a:r>
          </a:p>
          <a:p>
            <a:pPr lvl="1"/>
            <a:r>
              <a:rPr lang="en-US" sz="2000" dirty="0">
                <a:latin typeface="+mn-lt"/>
              </a:rPr>
              <a:t>In scope: Contributing to Identity AND/OR IoT topics (e.g. by specifications like OIDC) with current and planned activities</a:t>
            </a:r>
          </a:p>
          <a:p>
            <a:r>
              <a:rPr lang="en-US" sz="2400" dirty="0">
                <a:latin typeface="+mn-lt"/>
              </a:rPr>
              <a:t>Use Cases</a:t>
            </a:r>
          </a:p>
          <a:p>
            <a:pPr lvl="1"/>
            <a:r>
              <a:rPr lang="en-US" sz="2000" dirty="0">
                <a:latin typeface="+mn-lt"/>
              </a:rPr>
              <a:t>In scope: General-purpose and abstract</a:t>
            </a:r>
          </a:p>
          <a:p>
            <a:pPr lvl="1"/>
            <a:r>
              <a:rPr lang="en-US" sz="2000" dirty="0">
                <a:latin typeface="+mn-lt"/>
              </a:rPr>
              <a:t>Not in scope: completely sector specific</a:t>
            </a:r>
          </a:p>
          <a:p>
            <a:endParaRPr lang="en-US" sz="2000" dirty="0">
              <a:latin typeface="+mn-lt"/>
            </a:endParaRPr>
          </a:p>
        </p:txBody>
      </p:sp>
    </p:spTree>
    <p:extLst>
      <p:ext uri="{BB962C8B-B14F-4D97-AF65-F5344CB8AC3E}">
        <p14:creationId xmlns:p14="http://schemas.microsoft.com/office/powerpoint/2010/main" val="3190369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7B00EE-0E5B-C3C3-D60F-8139ABFDD1CD}"/>
              </a:ext>
            </a:extLst>
          </p:cNvPr>
          <p:cNvSpPr>
            <a:spLocks noGrp="1"/>
          </p:cNvSpPr>
          <p:nvPr>
            <p:ph type="title"/>
          </p:nvPr>
        </p:nvSpPr>
        <p:spPr/>
        <p:txBody>
          <a:bodyPr/>
          <a:lstStyle/>
          <a:p>
            <a:r>
              <a:rPr lang="en-US" dirty="0"/>
              <a:t>IoT Use Cases</a:t>
            </a:r>
          </a:p>
        </p:txBody>
      </p:sp>
      <p:graphicFrame>
        <p:nvGraphicFramePr>
          <p:cNvPr id="6" name="Inhaltsplatzhalter 5">
            <a:extLst>
              <a:ext uri="{FF2B5EF4-FFF2-40B4-BE49-F238E27FC236}">
                <a16:creationId xmlns:a16="http://schemas.microsoft.com/office/drawing/2014/main" id="{57779CF7-F20D-500B-0CB7-7EEF823CD4D5}"/>
              </a:ext>
            </a:extLst>
          </p:cNvPr>
          <p:cNvGraphicFramePr>
            <a:graphicFrameLocks noGrp="1"/>
          </p:cNvGraphicFramePr>
          <p:nvPr>
            <p:ph idx="1"/>
          </p:nvPr>
        </p:nvGraphicFramePr>
        <p:xfrm>
          <a:off x="838200" y="1148082"/>
          <a:ext cx="10515600" cy="5000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2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0233D-AD07-2A42-8A30-31533B1B4CA5}"/>
              </a:ext>
            </a:extLst>
          </p:cNvPr>
          <p:cNvSpPr>
            <a:spLocks noGrp="1"/>
          </p:cNvSpPr>
          <p:nvPr>
            <p:ph type="title"/>
          </p:nvPr>
        </p:nvSpPr>
        <p:spPr/>
        <p:txBody>
          <a:bodyPr/>
          <a:lstStyle/>
          <a:p>
            <a:r>
              <a:rPr lang="en-US" dirty="0"/>
              <a:t>Thank you!</a:t>
            </a:r>
          </a:p>
        </p:txBody>
      </p:sp>
      <p:pic>
        <p:nvPicPr>
          <p:cNvPr id="2052" name="Picture 4" descr="POS Guidelines | Visa">
            <a:extLst>
              <a:ext uri="{FF2B5EF4-FFF2-40B4-BE49-F238E27FC236}">
                <a16:creationId xmlns:a16="http://schemas.microsoft.com/office/drawing/2014/main" id="{D92117CE-D0AB-9476-E8F4-BB5EFC5ED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695" y="1170953"/>
            <a:ext cx="8028609" cy="451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1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A86947-0D0E-363C-9BAE-E000772D630A}"/>
              </a:ext>
            </a:extLst>
          </p:cNvPr>
          <p:cNvSpPr>
            <a:spLocks noGrp="1"/>
          </p:cNvSpPr>
          <p:nvPr>
            <p:ph type="title"/>
          </p:nvPr>
        </p:nvSpPr>
        <p:spPr/>
        <p:txBody>
          <a:bodyPr/>
          <a:lstStyle/>
          <a:p>
            <a:r>
              <a:rPr lang="en-US" dirty="0"/>
              <a:t>Abstract Entity Relationship</a:t>
            </a:r>
          </a:p>
        </p:txBody>
      </p:sp>
      <p:sp>
        <p:nvSpPr>
          <p:cNvPr id="4" name="Abgerundetes Rechteck 3">
            <a:extLst>
              <a:ext uri="{FF2B5EF4-FFF2-40B4-BE49-F238E27FC236}">
                <a16:creationId xmlns:a16="http://schemas.microsoft.com/office/drawing/2014/main" id="{E4EE3ADB-AC32-D029-C5C3-3885B3BF26D6}"/>
              </a:ext>
            </a:extLst>
          </p:cNvPr>
          <p:cNvSpPr/>
          <p:nvPr/>
        </p:nvSpPr>
        <p:spPr>
          <a:xfrm>
            <a:off x="2663685" y="2345781"/>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Device</a:t>
            </a:r>
          </a:p>
        </p:txBody>
      </p:sp>
      <p:sp>
        <p:nvSpPr>
          <p:cNvPr id="5" name="Abgerundetes Rechteck 4">
            <a:extLst>
              <a:ext uri="{FF2B5EF4-FFF2-40B4-BE49-F238E27FC236}">
                <a16:creationId xmlns:a16="http://schemas.microsoft.com/office/drawing/2014/main" id="{EBE73461-FFA3-8DB0-C269-D3123CAE1627}"/>
              </a:ext>
            </a:extLst>
          </p:cNvPr>
          <p:cNvSpPr/>
          <p:nvPr/>
        </p:nvSpPr>
        <p:spPr>
          <a:xfrm>
            <a:off x="5976731" y="2345781"/>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Application / Service</a:t>
            </a:r>
          </a:p>
        </p:txBody>
      </p:sp>
      <p:sp>
        <p:nvSpPr>
          <p:cNvPr id="6" name="Abgerundetes Rechteck 5">
            <a:extLst>
              <a:ext uri="{FF2B5EF4-FFF2-40B4-BE49-F238E27FC236}">
                <a16:creationId xmlns:a16="http://schemas.microsoft.com/office/drawing/2014/main" id="{5903B31F-9B2E-BA22-7FF3-EB6D60E259AA}"/>
              </a:ext>
            </a:extLst>
          </p:cNvPr>
          <p:cNvSpPr/>
          <p:nvPr/>
        </p:nvSpPr>
        <p:spPr>
          <a:xfrm>
            <a:off x="2663684" y="4319809"/>
            <a:ext cx="1656524"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*User</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(Owner, Co-user, Organization)</a:t>
            </a:r>
          </a:p>
        </p:txBody>
      </p:sp>
      <p:sp>
        <p:nvSpPr>
          <p:cNvPr id="9" name="Abgerundetes Rechteck 8">
            <a:extLst>
              <a:ext uri="{FF2B5EF4-FFF2-40B4-BE49-F238E27FC236}">
                <a16:creationId xmlns:a16="http://schemas.microsoft.com/office/drawing/2014/main" id="{A612BF30-3511-0672-933D-0B9F99098216}"/>
              </a:ext>
            </a:extLst>
          </p:cNvPr>
          <p:cNvSpPr/>
          <p:nvPr/>
        </p:nvSpPr>
        <p:spPr>
          <a:xfrm>
            <a:off x="5976730" y="4319809"/>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**Maintainer</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(Organization)</a:t>
            </a:r>
          </a:p>
        </p:txBody>
      </p:sp>
      <p:cxnSp>
        <p:nvCxnSpPr>
          <p:cNvPr id="11" name="Gerade Verbindung 10">
            <a:extLst>
              <a:ext uri="{FF2B5EF4-FFF2-40B4-BE49-F238E27FC236}">
                <a16:creationId xmlns:a16="http://schemas.microsoft.com/office/drawing/2014/main" id="{050C94AB-E2A3-8BAB-9A16-5AA22F5FCC55}"/>
              </a:ext>
            </a:extLst>
          </p:cNvPr>
          <p:cNvCxnSpPr>
            <a:stCxn id="4" idx="2"/>
            <a:endCxn id="6" idx="0"/>
          </p:cNvCxnSpPr>
          <p:nvPr/>
        </p:nvCxnSpPr>
        <p:spPr>
          <a:xfrm flipH="1">
            <a:off x="3491946" y="3000205"/>
            <a:ext cx="1" cy="1319604"/>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073489DC-28B6-6531-2772-92CBDF9D4936}"/>
              </a:ext>
            </a:extLst>
          </p:cNvPr>
          <p:cNvCxnSpPr>
            <a:cxnSpLocks/>
            <a:stCxn id="5" idx="1"/>
            <a:endCxn id="4" idx="3"/>
          </p:cNvCxnSpPr>
          <p:nvPr/>
        </p:nvCxnSpPr>
        <p:spPr>
          <a:xfrm flipH="1">
            <a:off x="4320208" y="2672993"/>
            <a:ext cx="1656523" cy="0"/>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CCF9F543-E4E4-7064-EBA3-50781C461613}"/>
              </a:ext>
            </a:extLst>
          </p:cNvPr>
          <p:cNvCxnSpPr>
            <a:cxnSpLocks/>
            <a:stCxn id="9" idx="0"/>
            <a:endCxn id="4" idx="2"/>
          </p:cNvCxnSpPr>
          <p:nvPr/>
        </p:nvCxnSpPr>
        <p:spPr>
          <a:xfrm flipH="1" flipV="1">
            <a:off x="3491947" y="3000205"/>
            <a:ext cx="3313045" cy="1319604"/>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5183DD46-DC07-059A-0885-B3E71E4A6028}"/>
              </a:ext>
            </a:extLst>
          </p:cNvPr>
          <p:cNvSpPr txBox="1"/>
          <p:nvPr/>
        </p:nvSpPr>
        <p:spPr>
          <a:xfrm>
            <a:off x="8411819" y="5367130"/>
            <a:ext cx="3674164" cy="830997"/>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020"/>
                </a:solidFill>
                <a:effectLst/>
                <a:uLnTx/>
                <a:uFillTx/>
                <a:latin typeface="Arial"/>
                <a:ea typeface="+mn-ea"/>
                <a:cs typeface="+mn-cs"/>
              </a:rPr>
              <a:t>* utilizes the device</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020"/>
                </a:solidFill>
                <a:effectLst/>
                <a:uLnTx/>
                <a:uFillTx/>
                <a:latin typeface="Arial"/>
                <a:ea typeface="+mn-ea"/>
                <a:cs typeface="+mn-cs"/>
              </a:rPr>
              <a:t>** maintains the device – might be the user in B2B scenarios</a:t>
            </a:r>
          </a:p>
        </p:txBody>
      </p:sp>
    </p:spTree>
    <p:extLst>
      <p:ext uri="{BB962C8B-B14F-4D97-AF65-F5344CB8AC3E}">
        <p14:creationId xmlns:p14="http://schemas.microsoft.com/office/powerpoint/2010/main" val="358597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1BC9CE6A-7B82-F5CF-AE47-EDC7E937C225}"/>
              </a:ext>
            </a:extLst>
          </p:cNvPr>
          <p:cNvSpPr/>
          <p:nvPr/>
        </p:nvSpPr>
        <p:spPr>
          <a:xfrm>
            <a:off x="1649892" y="1276673"/>
            <a:ext cx="6811618" cy="455874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el 1">
            <a:extLst>
              <a:ext uri="{FF2B5EF4-FFF2-40B4-BE49-F238E27FC236}">
                <a16:creationId xmlns:a16="http://schemas.microsoft.com/office/drawing/2014/main" id="{F0A86947-0D0E-363C-9BAE-E000772D630A}"/>
              </a:ext>
            </a:extLst>
          </p:cNvPr>
          <p:cNvSpPr>
            <a:spLocks noGrp="1"/>
          </p:cNvSpPr>
          <p:nvPr>
            <p:ph type="title"/>
          </p:nvPr>
        </p:nvSpPr>
        <p:spPr/>
        <p:txBody>
          <a:bodyPr/>
          <a:lstStyle/>
          <a:p>
            <a:r>
              <a:rPr lang="en-US" dirty="0"/>
              <a:t>Abstract Entity Relationship</a:t>
            </a:r>
          </a:p>
        </p:txBody>
      </p:sp>
      <p:sp>
        <p:nvSpPr>
          <p:cNvPr id="4" name="Abgerundetes Rechteck 3">
            <a:extLst>
              <a:ext uri="{FF2B5EF4-FFF2-40B4-BE49-F238E27FC236}">
                <a16:creationId xmlns:a16="http://schemas.microsoft.com/office/drawing/2014/main" id="{E4EE3ADB-AC32-D029-C5C3-3885B3BF26D6}"/>
              </a:ext>
            </a:extLst>
          </p:cNvPr>
          <p:cNvSpPr/>
          <p:nvPr/>
        </p:nvSpPr>
        <p:spPr>
          <a:xfrm>
            <a:off x="2663685" y="2345781"/>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Device</a:t>
            </a:r>
          </a:p>
        </p:txBody>
      </p:sp>
      <p:sp>
        <p:nvSpPr>
          <p:cNvPr id="5" name="Abgerundetes Rechteck 4">
            <a:extLst>
              <a:ext uri="{FF2B5EF4-FFF2-40B4-BE49-F238E27FC236}">
                <a16:creationId xmlns:a16="http://schemas.microsoft.com/office/drawing/2014/main" id="{EBE73461-FFA3-8DB0-C269-D3123CAE1627}"/>
              </a:ext>
            </a:extLst>
          </p:cNvPr>
          <p:cNvSpPr/>
          <p:nvPr/>
        </p:nvSpPr>
        <p:spPr>
          <a:xfrm>
            <a:off x="5976731" y="2345781"/>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Application / Service</a:t>
            </a:r>
          </a:p>
        </p:txBody>
      </p:sp>
      <p:sp>
        <p:nvSpPr>
          <p:cNvPr id="6" name="Abgerundetes Rechteck 5">
            <a:extLst>
              <a:ext uri="{FF2B5EF4-FFF2-40B4-BE49-F238E27FC236}">
                <a16:creationId xmlns:a16="http://schemas.microsoft.com/office/drawing/2014/main" id="{5903B31F-9B2E-BA22-7FF3-EB6D60E259AA}"/>
              </a:ext>
            </a:extLst>
          </p:cNvPr>
          <p:cNvSpPr/>
          <p:nvPr/>
        </p:nvSpPr>
        <p:spPr>
          <a:xfrm>
            <a:off x="2663684" y="4319809"/>
            <a:ext cx="1656524"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*User</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(Owner, Co-user, Organization)</a:t>
            </a:r>
          </a:p>
        </p:txBody>
      </p:sp>
      <p:sp>
        <p:nvSpPr>
          <p:cNvPr id="9" name="Abgerundetes Rechteck 8">
            <a:extLst>
              <a:ext uri="{FF2B5EF4-FFF2-40B4-BE49-F238E27FC236}">
                <a16:creationId xmlns:a16="http://schemas.microsoft.com/office/drawing/2014/main" id="{A612BF30-3511-0672-933D-0B9F99098216}"/>
              </a:ext>
            </a:extLst>
          </p:cNvPr>
          <p:cNvSpPr/>
          <p:nvPr/>
        </p:nvSpPr>
        <p:spPr>
          <a:xfrm>
            <a:off x="5976730" y="4319809"/>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**Maintainer</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(Organization)</a:t>
            </a:r>
          </a:p>
        </p:txBody>
      </p:sp>
      <p:cxnSp>
        <p:nvCxnSpPr>
          <p:cNvPr id="11" name="Gerade Verbindung 10">
            <a:extLst>
              <a:ext uri="{FF2B5EF4-FFF2-40B4-BE49-F238E27FC236}">
                <a16:creationId xmlns:a16="http://schemas.microsoft.com/office/drawing/2014/main" id="{050C94AB-E2A3-8BAB-9A16-5AA22F5FCC55}"/>
              </a:ext>
            </a:extLst>
          </p:cNvPr>
          <p:cNvCxnSpPr>
            <a:stCxn id="4" idx="2"/>
            <a:endCxn id="6" idx="0"/>
          </p:cNvCxnSpPr>
          <p:nvPr/>
        </p:nvCxnSpPr>
        <p:spPr>
          <a:xfrm flipH="1">
            <a:off x="3491946" y="3000205"/>
            <a:ext cx="1" cy="1319604"/>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073489DC-28B6-6531-2772-92CBDF9D4936}"/>
              </a:ext>
            </a:extLst>
          </p:cNvPr>
          <p:cNvCxnSpPr>
            <a:cxnSpLocks/>
            <a:stCxn id="5" idx="1"/>
            <a:endCxn id="4" idx="3"/>
          </p:cNvCxnSpPr>
          <p:nvPr/>
        </p:nvCxnSpPr>
        <p:spPr>
          <a:xfrm flipH="1">
            <a:off x="4320208" y="2672993"/>
            <a:ext cx="1656523" cy="0"/>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CCF9F543-E4E4-7064-EBA3-50781C461613}"/>
              </a:ext>
            </a:extLst>
          </p:cNvPr>
          <p:cNvCxnSpPr>
            <a:cxnSpLocks/>
            <a:stCxn id="9" idx="0"/>
            <a:endCxn id="4" idx="2"/>
          </p:cNvCxnSpPr>
          <p:nvPr/>
        </p:nvCxnSpPr>
        <p:spPr>
          <a:xfrm flipH="1" flipV="1">
            <a:off x="3491947" y="3000205"/>
            <a:ext cx="3313045" cy="1319604"/>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53D9624-E907-EF91-9047-1098D572562E}"/>
              </a:ext>
            </a:extLst>
          </p:cNvPr>
          <p:cNvSpPr txBox="1"/>
          <p:nvPr/>
        </p:nvSpPr>
        <p:spPr>
          <a:xfrm>
            <a:off x="4588059" y="1579419"/>
            <a:ext cx="1120820" cy="64633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Identity</a:t>
            </a:r>
            <a:br>
              <a:rPr kumimoji="0" lang="en-US" sz="1800" b="1" i="0" u="none" strike="noStrike" kern="1200" cap="none" spc="0" normalizeH="0" baseline="0" noProof="0" dirty="0">
                <a:ln>
                  <a:noFill/>
                </a:ln>
                <a:solidFill>
                  <a:srgbClr val="222020"/>
                </a:solidFill>
                <a:effectLst/>
                <a:uLnTx/>
                <a:uFillTx/>
                <a:latin typeface="Arial"/>
                <a:ea typeface="+mn-ea"/>
                <a:cs typeface="+mn-cs"/>
              </a:rPr>
            </a:br>
            <a:r>
              <a:rPr kumimoji="0" lang="en-US" sz="1800" b="1" i="0" u="none" strike="noStrike" kern="1200" cap="none" spc="0" normalizeH="0" baseline="0" noProof="0" dirty="0">
                <a:ln>
                  <a:noFill/>
                </a:ln>
                <a:solidFill>
                  <a:srgbClr val="222020"/>
                </a:solidFill>
                <a:effectLst/>
                <a:uLnTx/>
                <a:uFillTx/>
                <a:latin typeface="Arial"/>
                <a:ea typeface="+mn-ea"/>
                <a:cs typeface="+mn-cs"/>
              </a:rPr>
              <a:t>Provider</a:t>
            </a:r>
          </a:p>
        </p:txBody>
      </p:sp>
      <p:sp>
        <p:nvSpPr>
          <p:cNvPr id="37" name="Textfeld 36">
            <a:extLst>
              <a:ext uri="{FF2B5EF4-FFF2-40B4-BE49-F238E27FC236}">
                <a16:creationId xmlns:a16="http://schemas.microsoft.com/office/drawing/2014/main" id="{71175A85-B50B-15BF-90BD-BE47CA6E0AC1}"/>
              </a:ext>
            </a:extLst>
          </p:cNvPr>
          <p:cNvSpPr txBox="1"/>
          <p:nvPr/>
        </p:nvSpPr>
        <p:spPr>
          <a:xfrm>
            <a:off x="8875645" y="2551837"/>
            <a:ext cx="2524543" cy="1754326"/>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Identity Provider</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Identities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Sessions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Privileges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Trust</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a:t>
            </a:r>
          </a:p>
        </p:txBody>
      </p:sp>
      <p:sp>
        <p:nvSpPr>
          <p:cNvPr id="39" name="Textfeld 38">
            <a:extLst>
              <a:ext uri="{FF2B5EF4-FFF2-40B4-BE49-F238E27FC236}">
                <a16:creationId xmlns:a16="http://schemas.microsoft.com/office/drawing/2014/main" id="{5183DD46-DC07-059A-0885-B3E71E4A6028}"/>
              </a:ext>
            </a:extLst>
          </p:cNvPr>
          <p:cNvSpPr txBox="1"/>
          <p:nvPr/>
        </p:nvSpPr>
        <p:spPr>
          <a:xfrm>
            <a:off x="8411819" y="5367130"/>
            <a:ext cx="3674164" cy="830997"/>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020"/>
                </a:solidFill>
                <a:effectLst/>
                <a:uLnTx/>
                <a:uFillTx/>
                <a:latin typeface="Arial"/>
                <a:ea typeface="+mn-ea"/>
                <a:cs typeface="+mn-cs"/>
              </a:rPr>
              <a:t>* utilizes the device</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020"/>
                </a:solidFill>
                <a:effectLst/>
                <a:uLnTx/>
                <a:uFillTx/>
                <a:latin typeface="Arial"/>
                <a:ea typeface="+mn-ea"/>
                <a:cs typeface="+mn-cs"/>
              </a:rPr>
              <a:t>** maintains the device – might be the user in B2B scenarios</a:t>
            </a:r>
          </a:p>
        </p:txBody>
      </p:sp>
    </p:spTree>
    <p:extLst>
      <p:ext uri="{BB962C8B-B14F-4D97-AF65-F5344CB8AC3E}">
        <p14:creationId xmlns:p14="http://schemas.microsoft.com/office/powerpoint/2010/main" val="3598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5E18FCEC-8192-6E47-9866-3245822B4093}"/>
              </a:ext>
            </a:extLst>
          </p:cNvPr>
          <p:cNvSpPr/>
          <p:nvPr/>
        </p:nvSpPr>
        <p:spPr>
          <a:xfrm>
            <a:off x="238540" y="800548"/>
            <a:ext cx="8494644" cy="5489911"/>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1BC9CE6A-7B82-F5CF-AE47-EDC7E937C225}"/>
              </a:ext>
            </a:extLst>
          </p:cNvPr>
          <p:cNvSpPr/>
          <p:nvPr/>
        </p:nvSpPr>
        <p:spPr>
          <a:xfrm>
            <a:off x="1649892" y="1276673"/>
            <a:ext cx="6811618" cy="455874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el 1">
            <a:extLst>
              <a:ext uri="{FF2B5EF4-FFF2-40B4-BE49-F238E27FC236}">
                <a16:creationId xmlns:a16="http://schemas.microsoft.com/office/drawing/2014/main" id="{F0A86947-0D0E-363C-9BAE-E000772D630A}"/>
              </a:ext>
            </a:extLst>
          </p:cNvPr>
          <p:cNvSpPr>
            <a:spLocks noGrp="1"/>
          </p:cNvSpPr>
          <p:nvPr>
            <p:ph type="title"/>
          </p:nvPr>
        </p:nvSpPr>
        <p:spPr/>
        <p:txBody>
          <a:bodyPr/>
          <a:lstStyle/>
          <a:p>
            <a:r>
              <a:rPr lang="en-US" dirty="0"/>
              <a:t>Abstract Entity Relationship</a:t>
            </a:r>
          </a:p>
        </p:txBody>
      </p:sp>
      <p:sp>
        <p:nvSpPr>
          <p:cNvPr id="4" name="Abgerundetes Rechteck 3">
            <a:extLst>
              <a:ext uri="{FF2B5EF4-FFF2-40B4-BE49-F238E27FC236}">
                <a16:creationId xmlns:a16="http://schemas.microsoft.com/office/drawing/2014/main" id="{E4EE3ADB-AC32-D029-C5C3-3885B3BF26D6}"/>
              </a:ext>
            </a:extLst>
          </p:cNvPr>
          <p:cNvSpPr/>
          <p:nvPr/>
        </p:nvSpPr>
        <p:spPr>
          <a:xfrm>
            <a:off x="2663685" y="2345781"/>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Device</a:t>
            </a:r>
          </a:p>
        </p:txBody>
      </p:sp>
      <p:sp>
        <p:nvSpPr>
          <p:cNvPr id="5" name="Abgerundetes Rechteck 4">
            <a:extLst>
              <a:ext uri="{FF2B5EF4-FFF2-40B4-BE49-F238E27FC236}">
                <a16:creationId xmlns:a16="http://schemas.microsoft.com/office/drawing/2014/main" id="{EBE73461-FFA3-8DB0-C269-D3123CAE1627}"/>
              </a:ext>
            </a:extLst>
          </p:cNvPr>
          <p:cNvSpPr/>
          <p:nvPr/>
        </p:nvSpPr>
        <p:spPr>
          <a:xfrm>
            <a:off x="5976731" y="2345781"/>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Application / Service</a:t>
            </a:r>
          </a:p>
        </p:txBody>
      </p:sp>
      <p:sp>
        <p:nvSpPr>
          <p:cNvPr id="6" name="Abgerundetes Rechteck 5">
            <a:extLst>
              <a:ext uri="{FF2B5EF4-FFF2-40B4-BE49-F238E27FC236}">
                <a16:creationId xmlns:a16="http://schemas.microsoft.com/office/drawing/2014/main" id="{5903B31F-9B2E-BA22-7FF3-EB6D60E259AA}"/>
              </a:ext>
            </a:extLst>
          </p:cNvPr>
          <p:cNvSpPr/>
          <p:nvPr/>
        </p:nvSpPr>
        <p:spPr>
          <a:xfrm>
            <a:off x="2663684" y="4319809"/>
            <a:ext cx="1656524"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*User</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(Owner, Co-user, Organization)</a:t>
            </a:r>
          </a:p>
        </p:txBody>
      </p:sp>
      <p:sp>
        <p:nvSpPr>
          <p:cNvPr id="9" name="Abgerundetes Rechteck 8">
            <a:extLst>
              <a:ext uri="{FF2B5EF4-FFF2-40B4-BE49-F238E27FC236}">
                <a16:creationId xmlns:a16="http://schemas.microsoft.com/office/drawing/2014/main" id="{A612BF30-3511-0672-933D-0B9F99098216}"/>
              </a:ext>
            </a:extLst>
          </p:cNvPr>
          <p:cNvSpPr/>
          <p:nvPr/>
        </p:nvSpPr>
        <p:spPr>
          <a:xfrm>
            <a:off x="5976730" y="4319809"/>
            <a:ext cx="1656523" cy="65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**Maintainer</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(Organization)</a:t>
            </a:r>
          </a:p>
        </p:txBody>
      </p:sp>
      <p:cxnSp>
        <p:nvCxnSpPr>
          <p:cNvPr id="11" name="Gerade Verbindung 10">
            <a:extLst>
              <a:ext uri="{FF2B5EF4-FFF2-40B4-BE49-F238E27FC236}">
                <a16:creationId xmlns:a16="http://schemas.microsoft.com/office/drawing/2014/main" id="{050C94AB-E2A3-8BAB-9A16-5AA22F5FCC55}"/>
              </a:ext>
            </a:extLst>
          </p:cNvPr>
          <p:cNvCxnSpPr>
            <a:stCxn id="4" idx="2"/>
            <a:endCxn id="6" idx="0"/>
          </p:cNvCxnSpPr>
          <p:nvPr/>
        </p:nvCxnSpPr>
        <p:spPr>
          <a:xfrm flipH="1">
            <a:off x="3491946" y="3000205"/>
            <a:ext cx="1" cy="1319604"/>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073489DC-28B6-6531-2772-92CBDF9D4936}"/>
              </a:ext>
            </a:extLst>
          </p:cNvPr>
          <p:cNvCxnSpPr>
            <a:cxnSpLocks/>
            <a:stCxn id="5" idx="1"/>
            <a:endCxn id="4" idx="3"/>
          </p:cNvCxnSpPr>
          <p:nvPr/>
        </p:nvCxnSpPr>
        <p:spPr>
          <a:xfrm flipH="1">
            <a:off x="4320208" y="2672993"/>
            <a:ext cx="1656523" cy="0"/>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CCF9F543-E4E4-7064-EBA3-50781C461613}"/>
              </a:ext>
            </a:extLst>
          </p:cNvPr>
          <p:cNvCxnSpPr>
            <a:cxnSpLocks/>
            <a:stCxn id="9" idx="0"/>
            <a:endCxn id="4" idx="2"/>
          </p:cNvCxnSpPr>
          <p:nvPr/>
        </p:nvCxnSpPr>
        <p:spPr>
          <a:xfrm flipH="1" flipV="1">
            <a:off x="3491947" y="3000205"/>
            <a:ext cx="3313045" cy="1319604"/>
          </a:xfrm>
          <a:prstGeom prst="line">
            <a:avLst/>
          </a:prstGeom>
          <a:ln w="127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53D9624-E907-EF91-9047-1098D572562E}"/>
              </a:ext>
            </a:extLst>
          </p:cNvPr>
          <p:cNvSpPr txBox="1"/>
          <p:nvPr/>
        </p:nvSpPr>
        <p:spPr>
          <a:xfrm>
            <a:off x="4588059" y="1579419"/>
            <a:ext cx="1120820" cy="64633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Identity</a:t>
            </a:r>
            <a:br>
              <a:rPr kumimoji="0" lang="en-US" sz="1800" b="1" i="0" u="none" strike="noStrike" kern="1200" cap="none" spc="0" normalizeH="0" baseline="0" noProof="0" dirty="0">
                <a:ln>
                  <a:noFill/>
                </a:ln>
                <a:solidFill>
                  <a:srgbClr val="222020"/>
                </a:solidFill>
                <a:effectLst/>
                <a:uLnTx/>
                <a:uFillTx/>
                <a:latin typeface="Arial"/>
                <a:ea typeface="+mn-ea"/>
                <a:cs typeface="+mn-cs"/>
              </a:rPr>
            </a:br>
            <a:r>
              <a:rPr kumimoji="0" lang="en-US" sz="1800" b="1" i="0" u="none" strike="noStrike" kern="1200" cap="none" spc="0" normalizeH="0" baseline="0" noProof="0" dirty="0">
                <a:ln>
                  <a:noFill/>
                </a:ln>
                <a:solidFill>
                  <a:srgbClr val="222020"/>
                </a:solidFill>
                <a:effectLst/>
                <a:uLnTx/>
                <a:uFillTx/>
                <a:latin typeface="Arial"/>
                <a:ea typeface="+mn-ea"/>
                <a:cs typeface="+mn-cs"/>
              </a:rPr>
              <a:t>Provider</a:t>
            </a:r>
          </a:p>
        </p:txBody>
      </p:sp>
      <p:sp>
        <p:nvSpPr>
          <p:cNvPr id="37" name="Textfeld 36">
            <a:extLst>
              <a:ext uri="{FF2B5EF4-FFF2-40B4-BE49-F238E27FC236}">
                <a16:creationId xmlns:a16="http://schemas.microsoft.com/office/drawing/2014/main" id="{71175A85-B50B-15BF-90BD-BE47CA6E0AC1}"/>
              </a:ext>
            </a:extLst>
          </p:cNvPr>
          <p:cNvSpPr txBox="1"/>
          <p:nvPr/>
        </p:nvSpPr>
        <p:spPr>
          <a:xfrm>
            <a:off x="9230140" y="1289525"/>
            <a:ext cx="2524543" cy="1754326"/>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Identity Provider</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Identities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Sessions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Privileges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Trust</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a:t>
            </a:r>
          </a:p>
        </p:txBody>
      </p:sp>
      <p:sp>
        <p:nvSpPr>
          <p:cNvPr id="39" name="Textfeld 38">
            <a:extLst>
              <a:ext uri="{FF2B5EF4-FFF2-40B4-BE49-F238E27FC236}">
                <a16:creationId xmlns:a16="http://schemas.microsoft.com/office/drawing/2014/main" id="{5183DD46-DC07-059A-0885-B3E71E4A6028}"/>
              </a:ext>
            </a:extLst>
          </p:cNvPr>
          <p:cNvSpPr txBox="1"/>
          <p:nvPr/>
        </p:nvSpPr>
        <p:spPr>
          <a:xfrm>
            <a:off x="8411819" y="5367130"/>
            <a:ext cx="3674164" cy="830997"/>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020"/>
                </a:solidFill>
                <a:effectLst/>
                <a:uLnTx/>
                <a:uFillTx/>
                <a:latin typeface="Arial"/>
                <a:ea typeface="+mn-ea"/>
                <a:cs typeface="+mn-cs"/>
              </a:rPr>
              <a:t>* utilizes the device</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22020"/>
                </a:solidFill>
                <a:effectLst/>
                <a:uLnTx/>
                <a:uFillTx/>
                <a:latin typeface="Arial"/>
                <a:ea typeface="+mn-ea"/>
                <a:cs typeface="+mn-cs"/>
              </a:rPr>
              <a:t>** maintains the device – might be the user in B2B scenarios</a:t>
            </a:r>
          </a:p>
        </p:txBody>
      </p:sp>
      <p:sp>
        <p:nvSpPr>
          <p:cNvPr id="42" name="Textfeld 41">
            <a:extLst>
              <a:ext uri="{FF2B5EF4-FFF2-40B4-BE49-F238E27FC236}">
                <a16:creationId xmlns:a16="http://schemas.microsoft.com/office/drawing/2014/main" id="{CE8D5C5C-6851-51E0-63F6-CFE1EDD8D66C}"/>
              </a:ext>
            </a:extLst>
          </p:cNvPr>
          <p:cNvSpPr txBox="1"/>
          <p:nvPr/>
        </p:nvSpPr>
        <p:spPr>
          <a:xfrm>
            <a:off x="440340" y="3105834"/>
            <a:ext cx="1133644" cy="646331"/>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Foreign</a:t>
            </a: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020"/>
                </a:solidFill>
                <a:effectLst/>
                <a:uLnTx/>
                <a:uFillTx/>
                <a:latin typeface="Arial"/>
                <a:ea typeface="+mn-ea"/>
                <a:cs typeface="+mn-cs"/>
              </a:rPr>
              <a:t>Services</a:t>
            </a:r>
          </a:p>
        </p:txBody>
      </p:sp>
      <p:sp>
        <p:nvSpPr>
          <p:cNvPr id="3" name="Textfeld 2">
            <a:extLst>
              <a:ext uri="{FF2B5EF4-FFF2-40B4-BE49-F238E27FC236}">
                <a16:creationId xmlns:a16="http://schemas.microsoft.com/office/drawing/2014/main" id="{216B390E-FF60-52B4-554F-BA345E4318B9}"/>
              </a:ext>
            </a:extLst>
          </p:cNvPr>
          <p:cNvSpPr txBox="1"/>
          <p:nvPr/>
        </p:nvSpPr>
        <p:spPr>
          <a:xfrm>
            <a:off x="9230140" y="3163212"/>
            <a:ext cx="2524543" cy="1754326"/>
          </a:xfrm>
          <a:prstGeom prst="rect">
            <a:avLst/>
          </a:prstGeom>
          <a:noFill/>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Foreign Services</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Calls the Device (on behalf of the user)</a:t>
            </a:r>
          </a:p>
          <a:p>
            <a:pPr marL="285750" marR="0" lvl="0" indent="-285750" algn="l"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Is triggered by the Device (on behalf of the user)</a:t>
            </a:r>
          </a:p>
        </p:txBody>
      </p:sp>
    </p:spTree>
    <p:extLst>
      <p:ext uri="{BB962C8B-B14F-4D97-AF65-F5344CB8AC3E}">
        <p14:creationId xmlns:p14="http://schemas.microsoft.com/office/powerpoint/2010/main" val="97603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00C6CF-214B-A1A8-A421-A36BEB088E88}"/>
              </a:ext>
            </a:extLst>
          </p:cNvPr>
          <p:cNvSpPr>
            <a:spLocks noGrp="1"/>
          </p:cNvSpPr>
          <p:nvPr>
            <p:ph type="title"/>
          </p:nvPr>
        </p:nvSpPr>
        <p:spPr/>
        <p:txBody>
          <a:bodyPr/>
          <a:lstStyle/>
          <a:p>
            <a:r>
              <a:rPr lang="en-US" dirty="0">
                <a:latin typeface="+mj-lt"/>
              </a:rPr>
              <a:t>Input and first thoughts by interviewees,…</a:t>
            </a:r>
          </a:p>
        </p:txBody>
      </p:sp>
      <p:sp>
        <p:nvSpPr>
          <p:cNvPr id="3" name="Textplatzhalter 2">
            <a:extLst>
              <a:ext uri="{FF2B5EF4-FFF2-40B4-BE49-F238E27FC236}">
                <a16:creationId xmlns:a16="http://schemas.microsoft.com/office/drawing/2014/main" id="{477FF3E3-C218-DAAA-B62A-CAB53189AFC8}"/>
              </a:ext>
            </a:extLst>
          </p:cNvPr>
          <p:cNvSpPr>
            <a:spLocks noGrp="1"/>
          </p:cNvSpPr>
          <p:nvPr>
            <p:ph type="body" idx="1"/>
          </p:nvPr>
        </p:nvSpPr>
        <p:spPr/>
        <p:txBody>
          <a:bodyPr/>
          <a:lstStyle/>
          <a:p>
            <a:r>
              <a:rPr lang="en-US" dirty="0">
                <a:latin typeface="+mn-lt"/>
              </a:rPr>
              <a:t>We need “</a:t>
            </a:r>
            <a:r>
              <a:rPr lang="de-DE" b="1" dirty="0">
                <a:effectLst/>
                <a:latin typeface="+mn-lt"/>
              </a:rPr>
              <a:t>OAuth 2.0 for Native Apps</a:t>
            </a:r>
            <a:r>
              <a:rPr lang="en-US" b="1" dirty="0">
                <a:effectLst/>
                <a:latin typeface="+mn-lt"/>
              </a:rPr>
              <a:t>”</a:t>
            </a:r>
            <a:r>
              <a:rPr lang="en-US" b="1" dirty="0">
                <a:latin typeface="+mn-lt"/>
              </a:rPr>
              <a:t> </a:t>
            </a:r>
            <a:r>
              <a:rPr lang="en-US" dirty="0">
                <a:latin typeface="+mn-lt"/>
              </a:rPr>
              <a:t>but for IoT</a:t>
            </a:r>
          </a:p>
          <a:p>
            <a:r>
              <a:rPr lang="en-US" dirty="0">
                <a:latin typeface="+mn-lt"/>
              </a:rPr>
              <a:t>OAuth 2.0 Device Az Grant should be an OIDC Flow – Devices need ID Tokens and OpenID Certifications</a:t>
            </a:r>
          </a:p>
          <a:p>
            <a:r>
              <a:rPr lang="en-US" dirty="0">
                <a:latin typeface="+mn-lt"/>
              </a:rPr>
              <a:t>Ability to manage relations between Identities and Devices in a SCIM-style </a:t>
            </a:r>
          </a:p>
          <a:p>
            <a:r>
              <a:rPr lang="en-US" dirty="0">
                <a:latin typeface="+mn-lt"/>
              </a:rPr>
              <a:t>OIDC Userinfo-Endpoint including Device relations (e.g. ownership) and a “Device”-Endpoint</a:t>
            </a:r>
          </a:p>
          <a:p>
            <a:r>
              <a:rPr lang="en-US" dirty="0">
                <a:latin typeface="+mn-lt"/>
              </a:rPr>
              <a:t>An entity for devices in addition to “Client-ID” and “Subject”</a:t>
            </a:r>
          </a:p>
          <a:p>
            <a:r>
              <a:rPr lang="en-US" dirty="0">
                <a:latin typeface="+mn-lt"/>
              </a:rPr>
              <a:t>…</a:t>
            </a:r>
          </a:p>
        </p:txBody>
      </p:sp>
    </p:spTree>
    <p:extLst>
      <p:ext uri="{BB962C8B-B14F-4D97-AF65-F5344CB8AC3E}">
        <p14:creationId xmlns:p14="http://schemas.microsoft.com/office/powerpoint/2010/main" val="320589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A30A188F-2E99-3C5E-B9C5-BF381B35000C}"/>
              </a:ext>
            </a:extLst>
          </p:cNvPr>
          <p:cNvSpPr/>
          <p:nvPr/>
        </p:nvSpPr>
        <p:spPr>
          <a:xfrm>
            <a:off x="0" y="2777067"/>
            <a:ext cx="12192000" cy="233719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Inhaltsplatzhalter 1">
            <a:extLst>
              <a:ext uri="{FF2B5EF4-FFF2-40B4-BE49-F238E27FC236}">
                <a16:creationId xmlns:a16="http://schemas.microsoft.com/office/drawing/2014/main" id="{B0CD61DF-452A-769D-FC4E-FEE1F849C852}"/>
              </a:ext>
            </a:extLst>
          </p:cNvPr>
          <p:cNvSpPr txBox="1">
            <a:spLocks/>
          </p:cNvSpPr>
          <p:nvPr/>
        </p:nvSpPr>
        <p:spPr>
          <a:xfrm>
            <a:off x="676653" y="3691428"/>
            <a:ext cx="4991222" cy="374072"/>
          </a:xfrm>
          <a:prstGeom prst="rect">
            <a:avLst/>
          </a:prstGeom>
        </p:spPr>
        <p:txBody>
          <a:bodyPr>
            <a:noAutofit/>
          </a:bodyPr>
          <a:lst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18" rtl="0" eaLnBrk="1" fontAlgn="auto" latinLnBrk="0" hangingPunct="1">
              <a:lnSpc>
                <a:spcPct val="110000"/>
              </a:lnSpc>
              <a:spcBef>
                <a:spcPts val="900"/>
              </a:spcBef>
              <a:spcAft>
                <a:spcPts val="0"/>
              </a:spcAft>
              <a:buClrTx/>
              <a:buSzTx/>
              <a:buFont typeface="Arial" panose="020B0604020202020204" pitchFamily="34" charset="0"/>
              <a:buNone/>
              <a:tabLst/>
              <a:defRPr/>
            </a:pPr>
            <a:r>
              <a:rPr kumimoji="0" lang="de-DE" sz="2400" b="0" i="0" u="none" strike="noStrike" kern="1200" cap="none" spc="0" normalizeH="0" baseline="0" noProof="0" dirty="0">
                <a:ln>
                  <a:noFill/>
                </a:ln>
                <a:solidFill>
                  <a:srgbClr val="5E5E5E"/>
                </a:solidFill>
                <a:effectLst/>
                <a:uLnTx/>
                <a:uFillTx/>
                <a:latin typeface="Arial"/>
                <a:ea typeface="+mn-ea"/>
                <a:cs typeface="+mn-cs"/>
              </a:rPr>
              <a:t>Andre Priebe</a:t>
            </a:r>
          </a:p>
          <a:p>
            <a:pPr marL="228554" marR="0" lvl="0" indent="-228554" algn="l" defTabSz="914218" rtl="0" eaLnBrk="1" fontAlgn="auto" latinLnBrk="0" hangingPunct="1">
              <a:lnSpc>
                <a:spcPct val="110000"/>
              </a:lnSpc>
              <a:spcBef>
                <a:spcPts val="900"/>
              </a:spcBef>
              <a:spcAft>
                <a:spcPts val="0"/>
              </a:spcAft>
              <a:buClrTx/>
              <a:buSzTx/>
              <a:buFont typeface="Arial" panose="020B0604020202020204" pitchFamily="34" charset="0"/>
              <a:buChar char="•"/>
              <a:tabLst/>
              <a:defRPr/>
            </a:pPr>
            <a:endParaRPr kumimoji="0" lang="de-DE" sz="2400" b="0" i="0" u="none" strike="noStrike" kern="1200" cap="none" spc="0" normalizeH="0" baseline="0" noProof="0" dirty="0">
              <a:ln>
                <a:noFill/>
              </a:ln>
              <a:solidFill>
                <a:srgbClr val="5E5E5E"/>
              </a:solidFill>
              <a:effectLst/>
              <a:uLnTx/>
              <a:uFillTx/>
              <a:latin typeface="Arial"/>
              <a:ea typeface="+mn-ea"/>
              <a:cs typeface="+mn-cs"/>
            </a:endParaRPr>
          </a:p>
        </p:txBody>
      </p:sp>
      <p:sp>
        <p:nvSpPr>
          <p:cNvPr id="5" name="Textplatzhalter 3">
            <a:extLst>
              <a:ext uri="{FF2B5EF4-FFF2-40B4-BE49-F238E27FC236}">
                <a16:creationId xmlns:a16="http://schemas.microsoft.com/office/drawing/2014/main" id="{F1FAEE19-63C8-78AE-3003-A42A97528A80}"/>
              </a:ext>
            </a:extLst>
          </p:cNvPr>
          <p:cNvSpPr txBox="1">
            <a:spLocks/>
          </p:cNvSpPr>
          <p:nvPr/>
        </p:nvSpPr>
        <p:spPr>
          <a:xfrm>
            <a:off x="676653" y="4065500"/>
            <a:ext cx="4991222" cy="333243"/>
          </a:xfrm>
          <a:prstGeom prst="rect">
            <a:avLst/>
          </a:prstGeom>
        </p:spPr>
        <p:txBody>
          <a:bodyPr>
            <a:noAutofit/>
          </a:bodyPr>
          <a:lst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18" rtl="0" eaLnBrk="1" fontAlgn="auto" latinLnBrk="0" hangingPunct="1">
              <a:lnSpc>
                <a:spcPct val="110000"/>
              </a:lnSpc>
              <a:spcBef>
                <a:spcPts val="900"/>
              </a:spcBef>
              <a:spcAft>
                <a:spcPts val="0"/>
              </a:spcAft>
              <a:buClrTx/>
              <a:buSzTx/>
              <a:buFont typeface="Arial" panose="020B0604020202020204" pitchFamily="34" charset="0"/>
              <a:buNone/>
              <a:tabLst/>
              <a:defRPr/>
            </a:pPr>
            <a:r>
              <a:rPr kumimoji="0" lang="de-DE" sz="1800" b="0" i="0" u="none" strike="noStrike" kern="1200" cap="none" spc="0" normalizeH="0" baseline="0" noProof="0" dirty="0">
                <a:ln>
                  <a:noFill/>
                </a:ln>
                <a:solidFill>
                  <a:srgbClr val="FFFFFF"/>
                </a:solidFill>
                <a:effectLst/>
                <a:uLnTx/>
                <a:uFillTx/>
                <a:latin typeface="Arial"/>
                <a:ea typeface="+mn-ea"/>
                <a:cs typeface="+mn-cs"/>
              </a:rPr>
              <a:t>andre.priebe@ic-consult.com</a:t>
            </a:r>
          </a:p>
        </p:txBody>
      </p:sp>
      <p:sp>
        <p:nvSpPr>
          <p:cNvPr id="6" name="Inhaltsplatzhalter 4">
            <a:extLst>
              <a:ext uri="{FF2B5EF4-FFF2-40B4-BE49-F238E27FC236}">
                <a16:creationId xmlns:a16="http://schemas.microsoft.com/office/drawing/2014/main" id="{40D6B458-7E25-97FD-3FF4-BF3F93172522}"/>
              </a:ext>
            </a:extLst>
          </p:cNvPr>
          <p:cNvSpPr txBox="1">
            <a:spLocks/>
          </p:cNvSpPr>
          <p:nvPr/>
        </p:nvSpPr>
        <p:spPr>
          <a:xfrm>
            <a:off x="676653" y="4398743"/>
            <a:ext cx="4991175" cy="360000"/>
          </a:xfrm>
          <a:prstGeom prst="rect">
            <a:avLst/>
          </a:prstGeom>
        </p:spPr>
        <p:txBody>
          <a:bodyPr>
            <a:normAutofit fontScale="92500" lnSpcReduction="20000"/>
          </a:bodyPr>
          <a:lst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18" rtl="0" eaLnBrk="1" fontAlgn="auto" latinLnBrk="0" hangingPunct="1">
              <a:lnSpc>
                <a:spcPct val="110000"/>
              </a:lnSpc>
              <a:spcBef>
                <a:spcPts val="900"/>
              </a:spcBef>
              <a:spcAft>
                <a:spcPts val="0"/>
              </a:spcAft>
              <a:buClrTx/>
              <a:buSzTx/>
              <a:buFont typeface="Arial" panose="020B0604020202020204" pitchFamily="34" charset="0"/>
              <a:buNone/>
              <a:tabLst/>
              <a:defRPr/>
            </a:pPr>
            <a:r>
              <a:rPr kumimoji="0" lang="de-DE" sz="2000" b="0" i="0" u="none" strike="noStrike" kern="1200" cap="none" spc="0" normalizeH="0" baseline="0" noProof="0" dirty="0">
                <a:ln>
                  <a:noFill/>
                </a:ln>
                <a:solidFill>
                  <a:srgbClr val="FFFFFF"/>
                </a:solidFill>
                <a:effectLst/>
                <a:uLnTx/>
                <a:uFillTx/>
                <a:latin typeface="Arial"/>
                <a:ea typeface="+mn-ea"/>
                <a:cs typeface="+mn-cs"/>
              </a:rPr>
              <a:t>+49 172 1425576</a:t>
            </a:r>
          </a:p>
        </p:txBody>
      </p:sp>
      <p:pic>
        <p:nvPicPr>
          <p:cNvPr id="10" name="Grafik 9" descr="Ein Bild, das Person, Gebäude, Mann, draußen enthält.&#10;&#10;Automatisch generierte Beschreibung">
            <a:extLst>
              <a:ext uri="{FF2B5EF4-FFF2-40B4-BE49-F238E27FC236}">
                <a16:creationId xmlns:a16="http://schemas.microsoft.com/office/drawing/2014/main" id="{A618C3C5-A9F4-774F-72FB-19381F1348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7346" y="478709"/>
            <a:ext cx="3109648" cy="3109648"/>
          </a:xfrm>
          <a:prstGeom prst="ellipse">
            <a:avLst/>
          </a:prstGeom>
        </p:spPr>
      </p:pic>
      <p:sp>
        <p:nvSpPr>
          <p:cNvPr id="11" name="Textfeld 10">
            <a:extLst>
              <a:ext uri="{FF2B5EF4-FFF2-40B4-BE49-F238E27FC236}">
                <a16:creationId xmlns:a16="http://schemas.microsoft.com/office/drawing/2014/main" id="{42531683-72DA-E9D4-998F-EA18DA382D56}"/>
              </a:ext>
            </a:extLst>
          </p:cNvPr>
          <p:cNvSpPr txBox="1"/>
          <p:nvPr/>
        </p:nvSpPr>
        <p:spPr>
          <a:xfrm>
            <a:off x="676653" y="5485364"/>
            <a:ext cx="876779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sz="1800"/>
            </a:pPr>
            <a:r>
              <a:rPr kumimoji="0" lang="en-US" sz="1400" b="0" i="0" u="none" strike="noStrike" kern="1200" cap="none" spc="0" normalizeH="0" baseline="0" noProof="0" dirty="0">
                <a:ln>
                  <a:noFill/>
                </a:ln>
                <a:solidFill>
                  <a:srgbClr val="636362"/>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rPr>
              <a:t>iC Consult | </a:t>
            </a:r>
            <a:r>
              <a:rPr kumimoji="0" lang="en-US" sz="1400" b="0" i="0" u="none" strike="noStrike" kern="1200" cap="none" spc="0" normalizeH="0" baseline="0" noProof="0" dirty="0">
                <a:ln>
                  <a:noFill/>
                </a:ln>
                <a:solidFill>
                  <a:srgbClr val="F69100"/>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hlinkClick r:id="rId3"/>
              </a:rPr>
              <a:t>sales@ic-consult.com</a:t>
            </a:r>
            <a:r>
              <a:rPr kumimoji="0" lang="en-US" sz="1400" b="0" i="0" u="none" strike="noStrike" kern="1200" cap="none" spc="0" normalizeH="0" baseline="0" noProof="0" dirty="0">
                <a:ln>
                  <a:noFill/>
                </a:ln>
                <a:solidFill>
                  <a:srgbClr val="F69100"/>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rPr>
              <a:t> </a:t>
            </a:r>
            <a:r>
              <a:rPr kumimoji="0" lang="en-US" sz="1400" b="0" i="0" u="none" strike="noStrike" kern="1200" cap="none" spc="0" normalizeH="0" baseline="0" noProof="0" dirty="0">
                <a:ln>
                  <a:noFill/>
                </a:ln>
                <a:solidFill>
                  <a:srgbClr val="636362"/>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rPr>
              <a:t>| </a:t>
            </a:r>
            <a:r>
              <a:rPr kumimoji="0" lang="en-US" sz="1400" b="0" i="0" u="none" strike="noStrike" kern="1200" cap="none" spc="0" normalizeH="0" baseline="0" noProof="0" dirty="0">
                <a:ln>
                  <a:noFill/>
                </a:ln>
                <a:solidFill>
                  <a:srgbClr val="F69100"/>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hlinkClick r:id="rId4"/>
              </a:rPr>
              <a:t>www.ic-consult.com</a:t>
            </a:r>
            <a:endParaRPr kumimoji="0" lang="en-US" sz="1400" b="0" i="0" u="none" strike="noStrike" kern="1200" cap="none" spc="0" normalizeH="0" baseline="0" noProof="0" dirty="0">
              <a:ln>
                <a:noFill/>
              </a:ln>
              <a:solidFill>
                <a:srgbClr val="F69100"/>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sz="1800"/>
            </a:pPr>
            <a:r>
              <a:rPr kumimoji="0" lang="en-US" sz="1100" b="0" i="0" u="none" strike="noStrike" kern="1200" cap="none" spc="0" normalizeH="0" baseline="0" noProof="0" dirty="0">
                <a:ln>
                  <a:noFill/>
                </a:ln>
                <a:solidFill>
                  <a:srgbClr val="636362"/>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rPr>
              <a:t>Plano – Atlanta – Toronto – New York – London – Barcelona – Zurich – Munich – Vienna – Sofia – Nanjing</a:t>
            </a:r>
            <a:endParaRPr kumimoji="0" lang="en-US" sz="1100" b="0" i="0" u="none" strike="noStrike" kern="1200" cap="none" spc="0" normalizeH="0" baseline="0" noProof="0" dirty="0">
              <a:ln>
                <a:noFill/>
              </a:ln>
              <a:solidFill>
                <a:srgbClr val="636362"/>
              </a:solidFill>
              <a:effectLst/>
              <a:uLnTx/>
              <a:uFill>
                <a:solidFill>
                  <a:srgbClr val="FFFFFF"/>
                </a:solidFill>
              </a:uFill>
              <a:latin typeface="Titillium Web" pitchFamily="2" charset="77"/>
              <a:ea typeface="Helvetica Neue" panose="020005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endParaRPr>
          </a:p>
        </p:txBody>
      </p:sp>
      <p:pic>
        <p:nvPicPr>
          <p:cNvPr id="12" name="Grafik 11">
            <a:extLst>
              <a:ext uri="{FF2B5EF4-FFF2-40B4-BE49-F238E27FC236}">
                <a16:creationId xmlns:a16="http://schemas.microsoft.com/office/drawing/2014/main" id="{5C6E19AA-897C-26BF-81BB-B56CB6039A89}"/>
              </a:ext>
            </a:extLst>
          </p:cNvPr>
          <p:cNvPicPr>
            <a:picLocks noChangeAspect="1"/>
          </p:cNvPicPr>
          <p:nvPr/>
        </p:nvPicPr>
        <p:blipFill>
          <a:blip r:embed="rId6"/>
          <a:stretch>
            <a:fillRect/>
          </a:stretch>
        </p:blipFill>
        <p:spPr>
          <a:xfrm>
            <a:off x="7048524" y="1062567"/>
            <a:ext cx="3429000" cy="3429000"/>
          </a:xfrm>
          <a:prstGeom prst="rect">
            <a:avLst/>
          </a:prstGeom>
        </p:spPr>
      </p:pic>
    </p:spTree>
    <p:extLst>
      <p:ext uri="{BB962C8B-B14F-4D97-AF65-F5344CB8AC3E}">
        <p14:creationId xmlns:p14="http://schemas.microsoft.com/office/powerpoint/2010/main" val="3690728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853A7D-1EB3-504A-ADE5-0997F1BF50AF}"/>
              </a:ext>
            </a:extLst>
          </p:cNvPr>
          <p:cNvSpPr>
            <a:spLocks noGrp="1"/>
          </p:cNvSpPr>
          <p:nvPr>
            <p:ph idx="1"/>
          </p:nvPr>
        </p:nvSpPr>
        <p:spPr>
          <a:xfrm>
            <a:off x="1974775" y="1247735"/>
            <a:ext cx="8242449" cy="3346704"/>
          </a:xfrm>
        </p:spPr>
        <p:txBody>
          <a:bodyPr/>
          <a:lstStyle/>
          <a:p>
            <a:r>
              <a:rPr lang="en-US" sz="4800" dirty="0"/>
              <a:t>10 minute break</a:t>
            </a:r>
          </a:p>
        </p:txBody>
      </p:sp>
      <p:sp>
        <p:nvSpPr>
          <p:cNvPr id="5" name="Text Placeholder 4">
            <a:extLst>
              <a:ext uri="{FF2B5EF4-FFF2-40B4-BE49-F238E27FC236}">
                <a16:creationId xmlns:a16="http://schemas.microsoft.com/office/drawing/2014/main" id="{B04ABBF8-F525-3646-A1E9-E0535E01981C}"/>
              </a:ext>
            </a:extLst>
          </p:cNvPr>
          <p:cNvSpPr>
            <a:spLocks noGrp="1"/>
          </p:cNvSpPr>
          <p:nvPr>
            <p:ph type="body" sz="quarter" idx="10"/>
          </p:nvPr>
        </p:nvSpPr>
        <p:spPr>
          <a:xfrm>
            <a:off x="1947067" y="6300788"/>
            <a:ext cx="8297863" cy="557212"/>
          </a:xfrm>
        </p:spPr>
        <p:txBody>
          <a:bodyPr/>
          <a:lstStyle/>
          <a:p>
            <a:r>
              <a:rPr lang="en-US" dirty="0"/>
              <a:t>Visit: openid.net</a:t>
            </a:r>
          </a:p>
        </p:txBody>
      </p:sp>
    </p:spTree>
    <p:extLst>
      <p:ext uri="{BB962C8B-B14F-4D97-AF65-F5344CB8AC3E}">
        <p14:creationId xmlns:p14="http://schemas.microsoft.com/office/powerpoint/2010/main" val="93174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07163" y="2661386"/>
            <a:ext cx="11577674" cy="847059"/>
          </a:xfrm>
        </p:spPr>
        <p:txBody>
          <a:bodyPr/>
          <a:lstStyle/>
          <a:p>
            <a:pPr marL="0" marR="0">
              <a:spcBef>
                <a:spcPts val="0"/>
              </a:spcBef>
              <a:spcAft>
                <a:spcPts val="0"/>
              </a:spcAft>
            </a:pPr>
            <a:r>
              <a:rPr lang="en-US" sz="4400" dirty="0">
                <a:effectLst/>
                <a:ea typeface="Calibri" panose="020F0502020204030204" pitchFamily="34" charset="0"/>
                <a:cs typeface="Times New Roman" panose="02020603050405020304" pitchFamily="18" charset="0"/>
              </a:rPr>
              <a:t>A Review of the Global Assured Identity Network (GAIN): One Year On</a:t>
            </a:r>
          </a:p>
          <a:p>
            <a:r>
              <a:rPr lang="de-DE" dirty="0"/>
              <a:t> </a:t>
            </a:r>
            <a:endParaRPr lang="en-US" dirty="0"/>
          </a:p>
        </p:txBody>
      </p:sp>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4370887"/>
            <a:ext cx="10363200" cy="502450"/>
          </a:xfrm>
        </p:spPr>
        <p:txBody>
          <a:bodyPr/>
          <a:lstStyle/>
          <a:p>
            <a:pPr>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Elizabeth Garber – Co-Chair GAIN Proof of Concept</a:t>
            </a:r>
          </a:p>
        </p:txBody>
      </p:sp>
    </p:spTree>
    <p:extLst>
      <p:ext uri="{BB962C8B-B14F-4D97-AF65-F5344CB8AC3E}">
        <p14:creationId xmlns:p14="http://schemas.microsoft.com/office/powerpoint/2010/main" val="245621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169f8e41693_0_0"/>
          <p:cNvSpPr/>
          <p:nvPr/>
        </p:nvSpPr>
        <p:spPr>
          <a:xfrm>
            <a:off x="1031000" y="1872395"/>
            <a:ext cx="4527300" cy="8220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1" i="0" u="none" strike="noStrike" kern="0" cap="none" spc="0" normalizeH="0" baseline="0" noProof="0" dirty="0">
                <a:ln>
                  <a:noFill/>
                </a:ln>
                <a:solidFill>
                  <a:srgbClr val="000000"/>
                </a:solidFill>
                <a:effectLst/>
                <a:uLnTx/>
                <a:uFillTx/>
                <a:latin typeface="Calibri"/>
                <a:ea typeface="Calibri"/>
                <a:cs typeface="Calibri"/>
                <a:sym typeface="Calibri"/>
              </a:rPr>
              <a:t>In the beginning, there was trust on the internet</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pic>
        <p:nvPicPr>
          <p:cNvPr id="666" name="Google Shape;666;g169f8e41693_0_0"/>
          <p:cNvPicPr preferRelativeResize="0"/>
          <p:nvPr/>
        </p:nvPicPr>
        <p:blipFill rotWithShape="1">
          <a:blip r:embed="rId3">
            <a:alphaModFix/>
          </a:blip>
          <a:srcRect l="15239" t="26188"/>
          <a:stretch/>
        </p:blipFill>
        <p:spPr>
          <a:xfrm>
            <a:off x="1354175" y="3061050"/>
            <a:ext cx="3880949" cy="1841325"/>
          </a:xfrm>
          <a:prstGeom prst="rect">
            <a:avLst/>
          </a:prstGeom>
          <a:noFill/>
          <a:ln>
            <a:noFill/>
          </a:ln>
        </p:spPr>
      </p:pic>
      <p:sp>
        <p:nvSpPr>
          <p:cNvPr id="667" name="Google Shape;667;g169f8e41693_0_0"/>
          <p:cNvSpPr/>
          <p:nvPr/>
        </p:nvSpPr>
        <p:spPr>
          <a:xfrm>
            <a:off x="6870950" y="1861520"/>
            <a:ext cx="4527300" cy="8220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1" i="0" u="none" strike="noStrike" kern="0" cap="none" spc="0" normalizeH="0" baseline="0" noProof="0" dirty="0">
                <a:ln>
                  <a:noFill/>
                </a:ln>
                <a:solidFill>
                  <a:srgbClr val="000000"/>
                </a:solidFill>
                <a:effectLst/>
                <a:uLnTx/>
                <a:uFillTx/>
                <a:latin typeface="Calibri"/>
                <a:ea typeface="Calibri"/>
                <a:cs typeface="Calibri"/>
                <a:sym typeface="Calibri"/>
              </a:rPr>
              <a:t>But as it opened up, </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1" i="0" u="none" strike="noStrike" kern="0" cap="none" spc="0" normalizeH="0" baseline="0" noProof="0" dirty="0">
                <a:ln>
                  <a:noFill/>
                </a:ln>
                <a:solidFill>
                  <a:srgbClr val="000000"/>
                </a:solidFill>
                <a:effectLst/>
                <a:uLnTx/>
                <a:uFillTx/>
                <a:latin typeface="Calibri"/>
                <a:ea typeface="Calibri"/>
                <a:cs typeface="Calibri"/>
                <a:sym typeface="Calibri"/>
              </a:rPr>
              <a:t>trust was lost.</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pic>
        <p:nvPicPr>
          <p:cNvPr id="668" name="Google Shape;668;g169f8e41693_0_0"/>
          <p:cNvPicPr preferRelativeResize="0"/>
          <p:nvPr/>
        </p:nvPicPr>
        <p:blipFill rotWithShape="1">
          <a:blip r:embed="rId4">
            <a:alphaModFix/>
          </a:blip>
          <a:srcRect t="19820"/>
          <a:stretch/>
        </p:blipFill>
        <p:spPr>
          <a:xfrm>
            <a:off x="6201675" y="2832138"/>
            <a:ext cx="5624299" cy="2571875"/>
          </a:xfrm>
          <a:prstGeom prst="rect">
            <a:avLst/>
          </a:prstGeom>
          <a:noFill/>
          <a:ln>
            <a:noFill/>
          </a:ln>
        </p:spPr>
      </p:pic>
      <p:sp>
        <p:nvSpPr>
          <p:cNvPr id="669" name="Google Shape;669;g169f8e41693_0_0"/>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GAIN emerged from something you know</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g169f8e41693_0_10"/>
          <p:cNvSpPr/>
          <p:nvPr/>
        </p:nvSpPr>
        <p:spPr>
          <a:xfrm>
            <a:off x="1187675" y="3832663"/>
            <a:ext cx="2612100" cy="2309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75" name="Google Shape;675;g169f8e41693_0_10"/>
          <p:cNvSpPr/>
          <p:nvPr/>
        </p:nvSpPr>
        <p:spPr>
          <a:xfrm>
            <a:off x="1187675" y="1311438"/>
            <a:ext cx="2612100" cy="2309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76" name="Google Shape;676;g169f8e41693_0_10"/>
          <p:cNvSpPr/>
          <p:nvPr/>
        </p:nvSpPr>
        <p:spPr>
          <a:xfrm>
            <a:off x="4027350" y="1408200"/>
            <a:ext cx="5818800" cy="11643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1" i="0" u="none" strike="noStrike" kern="0" cap="none" spc="0" normalizeH="0" baseline="0" noProof="0" dirty="0">
                <a:ln>
                  <a:noFill/>
                </a:ln>
                <a:solidFill>
                  <a:srgbClr val="5E5E5E"/>
                </a:solidFill>
                <a:effectLst/>
                <a:uLnTx/>
                <a:uFillTx/>
                <a:latin typeface="Calibri"/>
                <a:ea typeface="Calibri"/>
                <a:cs typeface="Calibri"/>
                <a:sym typeface="Calibri"/>
              </a:rPr>
              <a:t>Weaponized Anonymity for Some…</a:t>
            </a:r>
            <a:endParaRPr kumimoji="0" sz="2400" b="1" i="0" u="none" strike="noStrike" kern="0" cap="none" spc="0" normalizeH="0" baseline="0" noProof="0" dirty="0">
              <a:ln>
                <a:noFill/>
              </a:ln>
              <a:solidFill>
                <a:srgbClr val="5E5E5E"/>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2400"/>
              <a:buFont typeface="Calibri"/>
              <a:buNone/>
              <a:tabLst/>
              <a:defRPr/>
            </a:pPr>
            <a:endParaRPr kumimoji="0" sz="2400" b="1" i="0" u="none" strike="noStrike" kern="0" cap="none" spc="0" normalizeH="0" baseline="0" noProof="0" dirty="0">
              <a:ln>
                <a:noFill/>
              </a:ln>
              <a:solidFill>
                <a:srgbClr val="5E5E5E"/>
              </a:solidFill>
              <a:effectLst/>
              <a:uLnTx/>
              <a:uFillTx/>
              <a:latin typeface="Calibri"/>
              <a:ea typeface="Calibri"/>
              <a:cs typeface="Calibri"/>
              <a:sym typeface="Calibri"/>
            </a:endParaRPr>
          </a:p>
          <a:p>
            <a:pPr marL="457200" marR="0" lvl="0" indent="-355600" algn="l" defTabSz="914400" rtl="0" eaLnBrk="1" fontAlgn="auto" latinLnBrk="0" hangingPunct="1">
              <a:lnSpc>
                <a:spcPct val="100000"/>
              </a:lnSpc>
              <a:spcBef>
                <a:spcPts val="0"/>
              </a:spcBef>
              <a:spcAft>
                <a:spcPts val="0"/>
              </a:spcAft>
              <a:buClr>
                <a:srgbClr val="5E5E5E"/>
              </a:buClr>
              <a:buSzPts val="2000"/>
              <a:buFont typeface="Calibri"/>
              <a:buChar char="●"/>
              <a:tabLst/>
              <a:defRPr/>
            </a:pPr>
            <a:r>
              <a:rPr kumimoji="0" lang="en-US" sz="2000" b="1" i="0" u="none" strike="noStrike" kern="0" cap="none" spc="0" normalizeH="0" baseline="0" noProof="0" dirty="0">
                <a:ln>
                  <a:noFill/>
                </a:ln>
                <a:solidFill>
                  <a:srgbClr val="5E5E5E"/>
                </a:solidFill>
                <a:effectLst/>
                <a:uLnTx/>
                <a:uFillTx/>
                <a:latin typeface="Calibri"/>
                <a:ea typeface="Calibri"/>
                <a:cs typeface="Calibri"/>
                <a:sym typeface="Calibri"/>
              </a:rPr>
              <a:t>Financial Crime is up to 5% of GDP (2Tn USD)</a:t>
            </a:r>
            <a:endParaRPr kumimoji="0" sz="2000" b="1" i="0" u="none" strike="noStrike" kern="0" cap="none" spc="0" normalizeH="0" baseline="0" noProof="0" dirty="0">
              <a:ln>
                <a:noFill/>
              </a:ln>
              <a:solidFill>
                <a:srgbClr val="5E5E5E"/>
              </a:solidFill>
              <a:effectLst/>
              <a:uLnTx/>
              <a:uFillTx/>
              <a:latin typeface="Calibri"/>
              <a:ea typeface="Calibri"/>
              <a:cs typeface="Calibri"/>
              <a:sym typeface="Calibri"/>
            </a:endParaRPr>
          </a:p>
          <a:p>
            <a:pPr marL="457200" marR="0" lvl="0" indent="-355600" algn="l" defTabSz="914400" rtl="0" eaLnBrk="1" fontAlgn="auto" latinLnBrk="0" hangingPunct="1">
              <a:lnSpc>
                <a:spcPct val="100000"/>
              </a:lnSpc>
              <a:spcBef>
                <a:spcPts val="0"/>
              </a:spcBef>
              <a:spcAft>
                <a:spcPts val="0"/>
              </a:spcAft>
              <a:buClr>
                <a:srgbClr val="5E5E5E"/>
              </a:buClr>
              <a:buSzPts val="2000"/>
              <a:buFont typeface="Calibri"/>
              <a:buChar char="●"/>
              <a:tabLst/>
              <a:defRPr/>
            </a:pPr>
            <a:r>
              <a:rPr kumimoji="0" lang="en-US" sz="2000" b="1" i="0" u="none" strike="noStrike" kern="0" cap="none" spc="0" normalizeH="0" baseline="0" noProof="0" dirty="0">
                <a:ln>
                  <a:noFill/>
                </a:ln>
                <a:solidFill>
                  <a:srgbClr val="5E5E5E"/>
                </a:solidFill>
                <a:effectLst/>
                <a:uLnTx/>
                <a:uFillTx/>
                <a:latin typeface="Calibri"/>
                <a:ea typeface="Calibri"/>
                <a:cs typeface="Calibri"/>
                <a:sym typeface="Calibri"/>
              </a:rPr>
              <a:t>Misinformation </a:t>
            </a:r>
            <a:endParaRPr kumimoji="0" sz="2000" b="1" i="0" u="none" strike="noStrike" kern="0" cap="none" spc="0" normalizeH="0" baseline="0" noProof="0" dirty="0">
              <a:ln>
                <a:noFill/>
              </a:ln>
              <a:solidFill>
                <a:srgbClr val="5E5E5E"/>
              </a:solidFill>
              <a:effectLst/>
              <a:uLnTx/>
              <a:uFillTx/>
              <a:latin typeface="Calibri"/>
              <a:ea typeface="Calibri"/>
              <a:cs typeface="Calibri"/>
              <a:sym typeface="Calibri"/>
            </a:endParaRPr>
          </a:p>
        </p:txBody>
      </p:sp>
      <p:pic>
        <p:nvPicPr>
          <p:cNvPr id="677" name="Google Shape;677;g169f8e41693_0_10"/>
          <p:cNvPicPr preferRelativeResize="0"/>
          <p:nvPr/>
        </p:nvPicPr>
        <p:blipFill rotWithShape="1">
          <a:blip r:embed="rId3">
            <a:alphaModFix/>
          </a:blip>
          <a:srcRect l="21906" t="45938" r="55705" b="21903"/>
          <a:stretch/>
        </p:blipFill>
        <p:spPr>
          <a:xfrm>
            <a:off x="1281725" y="1408200"/>
            <a:ext cx="2424000" cy="2116200"/>
          </a:xfrm>
          <a:prstGeom prst="roundRect">
            <a:avLst>
              <a:gd name="adj" fmla="val 16667"/>
            </a:avLst>
          </a:prstGeom>
          <a:noFill/>
          <a:ln>
            <a:noFill/>
          </a:ln>
        </p:spPr>
      </p:pic>
      <p:pic>
        <p:nvPicPr>
          <p:cNvPr id="678" name="Google Shape;678;g169f8e41693_0_10"/>
          <p:cNvPicPr preferRelativeResize="0"/>
          <p:nvPr/>
        </p:nvPicPr>
        <p:blipFill rotWithShape="1">
          <a:blip r:embed="rId3">
            <a:alphaModFix/>
          </a:blip>
          <a:srcRect l="49056" t="33833" r="26117" b="28163"/>
          <a:stretch/>
        </p:blipFill>
        <p:spPr>
          <a:xfrm>
            <a:off x="1281725" y="3929425"/>
            <a:ext cx="2424000" cy="2116200"/>
          </a:xfrm>
          <a:prstGeom prst="roundRect">
            <a:avLst>
              <a:gd name="adj" fmla="val 16667"/>
            </a:avLst>
          </a:prstGeom>
          <a:noFill/>
          <a:ln>
            <a:noFill/>
          </a:ln>
        </p:spPr>
      </p:pic>
      <p:sp>
        <p:nvSpPr>
          <p:cNvPr id="679" name="Google Shape;679;g169f8e41693_0_10"/>
          <p:cNvSpPr/>
          <p:nvPr/>
        </p:nvSpPr>
        <p:spPr>
          <a:xfrm>
            <a:off x="1804075" y="1985650"/>
            <a:ext cx="1192200" cy="11643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80" name="Google Shape;680;g169f8e41693_0_10"/>
          <p:cNvSpPr/>
          <p:nvPr/>
        </p:nvSpPr>
        <p:spPr>
          <a:xfrm>
            <a:off x="4027350" y="3929425"/>
            <a:ext cx="5818800" cy="11643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1" i="0" u="none" strike="noStrike" kern="0" cap="none" spc="0" normalizeH="0" baseline="0" noProof="0" dirty="0">
                <a:ln>
                  <a:noFill/>
                </a:ln>
                <a:solidFill>
                  <a:srgbClr val="5E5E5E"/>
                </a:solidFill>
                <a:effectLst/>
                <a:uLnTx/>
                <a:uFillTx/>
                <a:latin typeface="Calibri"/>
                <a:ea typeface="Calibri"/>
                <a:cs typeface="Calibri"/>
                <a:sym typeface="Calibri"/>
              </a:rPr>
              <a:t>… Lack of Control for the Rest</a:t>
            </a:r>
            <a:endParaRPr kumimoji="0" sz="2400" b="1" i="0" u="none" strike="noStrike" kern="0" cap="none" spc="0" normalizeH="0" baseline="0" noProof="0" dirty="0">
              <a:ln>
                <a:noFill/>
              </a:ln>
              <a:solidFill>
                <a:srgbClr val="5E5E5E"/>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2400"/>
              <a:buFont typeface="Calibri"/>
              <a:buNone/>
              <a:tabLst/>
              <a:defRPr/>
            </a:pPr>
            <a:endParaRPr kumimoji="0" sz="2400" b="1" i="0" u="none" strike="noStrike" kern="0" cap="none" spc="0" normalizeH="0" baseline="0" noProof="0" dirty="0">
              <a:ln>
                <a:noFill/>
              </a:ln>
              <a:solidFill>
                <a:srgbClr val="5E5E5E"/>
              </a:solidFill>
              <a:effectLst/>
              <a:uLnTx/>
              <a:uFillTx/>
              <a:latin typeface="Calibri"/>
              <a:ea typeface="Calibri"/>
              <a:cs typeface="Calibri"/>
              <a:sym typeface="Calibri"/>
            </a:endParaRPr>
          </a:p>
          <a:p>
            <a:pPr marL="457200" marR="0" lvl="0" indent="-355600" algn="l" defTabSz="914400" rtl="0" eaLnBrk="1" fontAlgn="auto" latinLnBrk="0" hangingPunct="1">
              <a:lnSpc>
                <a:spcPct val="100000"/>
              </a:lnSpc>
              <a:spcBef>
                <a:spcPts val="0"/>
              </a:spcBef>
              <a:spcAft>
                <a:spcPts val="0"/>
              </a:spcAft>
              <a:buClr>
                <a:srgbClr val="5E5E5E"/>
              </a:buClr>
              <a:buSzPts val="2000"/>
              <a:buFont typeface="Calibri"/>
              <a:buChar char="●"/>
              <a:tabLst/>
              <a:defRPr/>
            </a:pPr>
            <a:r>
              <a:rPr kumimoji="0" lang="en-US" sz="2000" b="1" i="0" u="none" strike="noStrike" kern="0" cap="none" spc="0" normalizeH="0" baseline="0" noProof="0" dirty="0">
                <a:ln>
                  <a:noFill/>
                </a:ln>
                <a:solidFill>
                  <a:srgbClr val="5E5E5E"/>
                </a:solidFill>
                <a:effectLst/>
                <a:uLnTx/>
                <a:uFillTx/>
                <a:latin typeface="Calibri"/>
                <a:ea typeface="Calibri"/>
                <a:cs typeface="Calibri"/>
                <a:sym typeface="Calibri"/>
              </a:rPr>
              <a:t>Pervasive Tracking</a:t>
            </a:r>
            <a:endParaRPr kumimoji="0" sz="2000" b="1" i="0" u="none" strike="noStrike" kern="0" cap="none" spc="0" normalizeH="0" baseline="0" noProof="0" dirty="0">
              <a:ln>
                <a:noFill/>
              </a:ln>
              <a:solidFill>
                <a:srgbClr val="5E5E5E"/>
              </a:solidFill>
              <a:effectLst/>
              <a:uLnTx/>
              <a:uFillTx/>
              <a:latin typeface="Calibri"/>
              <a:ea typeface="Calibri"/>
              <a:cs typeface="Calibri"/>
              <a:sym typeface="Calibri"/>
            </a:endParaRPr>
          </a:p>
          <a:p>
            <a:pPr marL="457200" marR="0" lvl="0" indent="-355600" algn="l" defTabSz="914400" rtl="0" eaLnBrk="1" fontAlgn="auto" latinLnBrk="0" hangingPunct="1">
              <a:lnSpc>
                <a:spcPct val="100000"/>
              </a:lnSpc>
              <a:spcBef>
                <a:spcPts val="0"/>
              </a:spcBef>
              <a:spcAft>
                <a:spcPts val="0"/>
              </a:spcAft>
              <a:buClr>
                <a:srgbClr val="5E5E5E"/>
              </a:buClr>
              <a:buSzPts val="2000"/>
              <a:buFont typeface="Calibri"/>
              <a:buChar char="●"/>
              <a:tabLst/>
              <a:defRPr/>
            </a:pPr>
            <a:r>
              <a:rPr kumimoji="0" lang="en-US" sz="2000" b="1" i="0" u="none" strike="noStrike" kern="0" cap="none" spc="0" normalizeH="0" baseline="0" noProof="0" dirty="0">
                <a:ln>
                  <a:noFill/>
                </a:ln>
                <a:solidFill>
                  <a:srgbClr val="5E5E5E"/>
                </a:solidFill>
                <a:effectLst/>
                <a:uLnTx/>
                <a:uFillTx/>
                <a:latin typeface="Calibri"/>
                <a:ea typeface="Calibri"/>
                <a:cs typeface="Calibri"/>
                <a:sym typeface="Calibri"/>
              </a:rPr>
              <a:t>Identity Theft</a:t>
            </a:r>
            <a:endParaRPr kumimoji="0" sz="2000" b="1" i="0" u="none" strike="noStrike" kern="0" cap="none" spc="0" normalizeH="0" baseline="0" noProof="0" dirty="0">
              <a:ln>
                <a:noFill/>
              </a:ln>
              <a:solidFill>
                <a:srgbClr val="5E5E5E"/>
              </a:solidFill>
              <a:effectLst/>
              <a:uLnTx/>
              <a:uFillTx/>
              <a:latin typeface="Calibri"/>
              <a:ea typeface="Calibri"/>
              <a:cs typeface="Calibri"/>
              <a:sym typeface="Calibri"/>
            </a:endParaRPr>
          </a:p>
        </p:txBody>
      </p:sp>
      <p:sp>
        <p:nvSpPr>
          <p:cNvPr id="681" name="Google Shape;681;g169f8e41693_0_10"/>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GAIN</a:t>
            </a:r>
            <a:r>
              <a:rPr kumimoji="0" lang="en-US" sz="3600" b="0" i="0" u="none" strike="noStrike" kern="0" cap="none" spc="0" normalizeH="0" baseline="0" noProof="0" dirty="0">
                <a:ln>
                  <a:noFill/>
                </a:ln>
                <a:solidFill>
                  <a:srgbClr val="222020"/>
                </a:solidFill>
                <a:effectLst/>
                <a:uLnTx/>
                <a:uFillTx/>
                <a:latin typeface="Arial"/>
                <a:cs typeface="Arial"/>
                <a:sym typeface="Arial"/>
              </a:rPr>
              <a:t> </a:t>
            </a: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emerged from something you know</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69f8e41693_0_22"/>
          <p:cNvSpPr/>
          <p:nvPr/>
        </p:nvSpPr>
        <p:spPr>
          <a:xfrm>
            <a:off x="-61200" y="1375200"/>
            <a:ext cx="11517000" cy="337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87" name="Google Shape;687;g169f8e41693_0_22"/>
          <p:cNvSpPr/>
          <p:nvPr/>
        </p:nvSpPr>
        <p:spPr>
          <a:xfrm>
            <a:off x="1521000" y="4017960"/>
            <a:ext cx="8882400" cy="1953600"/>
          </a:xfrm>
          <a:prstGeom prst="parallelogram">
            <a:avLst>
              <a:gd name="adj" fmla="val 25000"/>
            </a:avLst>
          </a:prstGeom>
          <a:solidFill>
            <a:srgbClr val="D8E2F3"/>
          </a:solidFill>
          <a:ln w="9525" cap="flat" cmpd="sng">
            <a:solidFill>
              <a:srgbClr val="44546A"/>
            </a:solidFill>
            <a:prstDash val="solid"/>
            <a:round/>
            <a:headEnd type="none" w="sm" len="sm"/>
            <a:tailEnd type="none" w="sm" len="sm"/>
          </a:ln>
          <a:effectLst>
            <a:outerShdw blurRad="57240" dist="19080" dir="5400000" algn="bl" rotWithShape="0">
              <a:srgbClr val="000000">
                <a:alpha val="4824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88" name="Google Shape;688;g169f8e41693_0_22"/>
          <p:cNvPicPr preferRelativeResize="0"/>
          <p:nvPr/>
        </p:nvPicPr>
        <p:blipFill rotWithShape="1">
          <a:blip r:embed="rId3">
            <a:alphaModFix/>
          </a:blip>
          <a:srcRect l="11970" t="24754" r="1539" b="13985"/>
          <a:stretch/>
        </p:blipFill>
        <p:spPr>
          <a:xfrm>
            <a:off x="2066760" y="4098600"/>
            <a:ext cx="7574762" cy="1777680"/>
          </a:xfrm>
          <a:prstGeom prst="rect">
            <a:avLst/>
          </a:prstGeom>
          <a:noFill/>
          <a:ln>
            <a:noFill/>
          </a:ln>
        </p:spPr>
      </p:pic>
      <p:sp>
        <p:nvSpPr>
          <p:cNvPr id="689" name="Google Shape;689;g169f8e41693_0_22"/>
          <p:cNvSpPr/>
          <p:nvPr/>
        </p:nvSpPr>
        <p:spPr>
          <a:xfrm rot="10800000" flipH="1">
            <a:off x="5336640" y="2948040"/>
            <a:ext cx="1909440" cy="13716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690" name="Google Shape;690;g169f8e41693_0_22"/>
          <p:cNvSpPr/>
          <p:nvPr/>
        </p:nvSpPr>
        <p:spPr>
          <a:xfrm rot="10800000" flipH="1">
            <a:off x="6408000" y="2996280"/>
            <a:ext cx="830142" cy="78192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691" name="Google Shape;691;g169f8e41693_0_22"/>
          <p:cNvSpPr/>
          <p:nvPr/>
        </p:nvSpPr>
        <p:spPr>
          <a:xfrm rot="10800000">
            <a:off x="5335200" y="3157578"/>
            <a:ext cx="1063800" cy="619542"/>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692" name="Google Shape;692;g169f8e41693_0_22"/>
          <p:cNvSpPr/>
          <p:nvPr/>
        </p:nvSpPr>
        <p:spPr>
          <a:xfrm>
            <a:off x="5403240" y="2947680"/>
            <a:ext cx="16896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808080"/>
                </a:solidFill>
                <a:effectLst/>
                <a:uLnTx/>
                <a:uFillTx/>
                <a:latin typeface="Calibri"/>
                <a:ea typeface="Calibri"/>
                <a:cs typeface="Calibri"/>
                <a:sym typeface="Calibri"/>
              </a:rPr>
              <a:t>Interoperability</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693" name="Google Shape;693;g169f8e41693_0_22"/>
          <p:cNvSpPr/>
          <p:nvPr/>
        </p:nvSpPr>
        <p:spPr>
          <a:xfrm>
            <a:off x="2323080" y="1944000"/>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24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694" name="Google Shape;694;g169f8e41693_0_22"/>
          <p:cNvSpPr/>
          <p:nvPr/>
        </p:nvSpPr>
        <p:spPr>
          <a:xfrm>
            <a:off x="750600" y="1193040"/>
            <a:ext cx="10686600" cy="6696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An interoperable system that bridges islands of trust</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nvGrpSpPr>
          <p:cNvPr id="695" name="Google Shape;695;g169f8e41693_0_22"/>
          <p:cNvGrpSpPr/>
          <p:nvPr/>
        </p:nvGrpSpPr>
        <p:grpSpPr>
          <a:xfrm>
            <a:off x="2066760" y="2437560"/>
            <a:ext cx="3381600" cy="1953600"/>
            <a:chOff x="2066760" y="2437560"/>
            <a:chExt cx="3381600" cy="1953600"/>
          </a:xfrm>
        </p:grpSpPr>
        <p:sp>
          <p:nvSpPr>
            <p:cNvPr id="696" name="Google Shape;696;g169f8e41693_0_22"/>
            <p:cNvSpPr/>
            <p:nvPr/>
          </p:nvSpPr>
          <p:spPr>
            <a:xfrm>
              <a:off x="2066760" y="2437560"/>
              <a:ext cx="3381600" cy="19536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824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97" name="Google Shape;697;g169f8e41693_0_22"/>
            <p:cNvPicPr preferRelativeResize="0"/>
            <p:nvPr/>
          </p:nvPicPr>
          <p:blipFill rotWithShape="1">
            <a:blip r:embed="rId4">
              <a:alphaModFix/>
            </a:blip>
            <a:srcRect l="7047" t="28740" r="61729" b="14950"/>
            <a:stretch/>
          </p:blipFill>
          <p:spPr>
            <a:xfrm>
              <a:off x="2654280" y="2553120"/>
              <a:ext cx="2350080" cy="1634040"/>
            </a:xfrm>
            <a:prstGeom prst="rect">
              <a:avLst/>
            </a:prstGeom>
            <a:noFill/>
            <a:ln>
              <a:noFill/>
            </a:ln>
            <a:effectLst>
              <a:outerShdw blurRad="57240" dist="19080" dir="5400000" algn="bl" rotWithShape="0">
                <a:srgbClr val="000000">
                  <a:alpha val="48240"/>
                </a:srgbClr>
              </a:outerShdw>
            </a:effectLst>
          </p:spPr>
        </p:pic>
      </p:grpSp>
      <p:grpSp>
        <p:nvGrpSpPr>
          <p:cNvPr id="698" name="Google Shape;698;g169f8e41693_0_22"/>
          <p:cNvGrpSpPr/>
          <p:nvPr/>
        </p:nvGrpSpPr>
        <p:grpSpPr>
          <a:xfrm>
            <a:off x="4308840" y="3817800"/>
            <a:ext cx="3381600" cy="1953600"/>
            <a:chOff x="4308840" y="3817800"/>
            <a:chExt cx="3381600" cy="1953600"/>
          </a:xfrm>
        </p:grpSpPr>
        <p:sp>
          <p:nvSpPr>
            <p:cNvPr id="699" name="Google Shape;699;g169f8e41693_0_22"/>
            <p:cNvSpPr/>
            <p:nvPr/>
          </p:nvSpPr>
          <p:spPr>
            <a:xfrm>
              <a:off x="4308840" y="3817800"/>
              <a:ext cx="3381600" cy="19536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824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00" name="Google Shape;700;g169f8e41693_0_22"/>
            <p:cNvPicPr preferRelativeResize="0"/>
            <p:nvPr/>
          </p:nvPicPr>
          <p:blipFill rotWithShape="1">
            <a:blip r:embed="rId4">
              <a:alphaModFix/>
            </a:blip>
            <a:srcRect l="7047" t="28740" r="61729" b="14950"/>
            <a:stretch/>
          </p:blipFill>
          <p:spPr>
            <a:xfrm>
              <a:off x="4896360" y="3933360"/>
              <a:ext cx="2350080" cy="1634040"/>
            </a:xfrm>
            <a:prstGeom prst="rect">
              <a:avLst/>
            </a:prstGeom>
            <a:noFill/>
            <a:ln>
              <a:noFill/>
            </a:ln>
            <a:effectLst>
              <a:outerShdw blurRad="57240" dist="19080" dir="5400000" algn="bl" rotWithShape="0">
                <a:srgbClr val="000000">
                  <a:alpha val="48240"/>
                </a:srgbClr>
              </a:outerShdw>
            </a:effectLst>
          </p:spPr>
        </p:pic>
      </p:grpSp>
      <p:grpSp>
        <p:nvGrpSpPr>
          <p:cNvPr id="701" name="Google Shape;701;g169f8e41693_0_22"/>
          <p:cNvGrpSpPr/>
          <p:nvPr/>
        </p:nvGrpSpPr>
        <p:grpSpPr>
          <a:xfrm>
            <a:off x="6948720" y="2372400"/>
            <a:ext cx="3381600" cy="1953600"/>
            <a:chOff x="6948720" y="2372400"/>
            <a:chExt cx="3381600" cy="1953600"/>
          </a:xfrm>
        </p:grpSpPr>
        <p:sp>
          <p:nvSpPr>
            <p:cNvPr id="702" name="Google Shape;702;g169f8e41693_0_22"/>
            <p:cNvSpPr/>
            <p:nvPr/>
          </p:nvSpPr>
          <p:spPr>
            <a:xfrm>
              <a:off x="6948720" y="2372400"/>
              <a:ext cx="3381600" cy="19536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824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03" name="Google Shape;703;g169f8e41693_0_22"/>
            <p:cNvPicPr preferRelativeResize="0"/>
            <p:nvPr/>
          </p:nvPicPr>
          <p:blipFill rotWithShape="1">
            <a:blip r:embed="rId4">
              <a:alphaModFix/>
            </a:blip>
            <a:srcRect l="7047" t="28740" r="61729" b="14950"/>
            <a:stretch/>
          </p:blipFill>
          <p:spPr>
            <a:xfrm>
              <a:off x="7536600" y="2487960"/>
              <a:ext cx="2350080" cy="1634040"/>
            </a:xfrm>
            <a:prstGeom prst="rect">
              <a:avLst/>
            </a:prstGeom>
            <a:noFill/>
            <a:ln>
              <a:noFill/>
            </a:ln>
            <a:effectLst>
              <a:outerShdw blurRad="57240" dist="19080" dir="5400000" algn="bl" rotWithShape="0">
                <a:srgbClr val="000000">
                  <a:alpha val="48240"/>
                </a:srgbClr>
              </a:outerShdw>
            </a:effectLst>
          </p:spPr>
        </p:pic>
      </p:grpSp>
      <p:sp>
        <p:nvSpPr>
          <p:cNvPr id="704" name="Google Shape;704;g169f8e41693_0_22"/>
          <p:cNvSpPr/>
          <p:nvPr/>
        </p:nvSpPr>
        <p:spPr>
          <a:xfrm>
            <a:off x="8032680" y="1889280"/>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24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05" name="Google Shape;705;g169f8e41693_0_22"/>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GAIN is a shared vision</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A34FCF-91EF-054F-B5F4-17BA514A74F7}"/>
              </a:ext>
            </a:extLst>
          </p:cNvPr>
          <p:cNvSpPr/>
          <p:nvPr/>
        </p:nvSpPr>
        <p:spPr>
          <a:xfrm>
            <a:off x="299729" y="234434"/>
            <a:ext cx="11510197" cy="646331"/>
          </a:xfrm>
          <a:prstGeom prst="rect">
            <a:avLst/>
          </a:prstGeom>
        </p:spPr>
        <p:txBody>
          <a:bodyPr wrap="square">
            <a:spAutoFit/>
          </a:bodyPr>
          <a:lstStyle/>
          <a:p>
            <a:pPr defTabSz="457200">
              <a:defRPr/>
            </a:pPr>
            <a:r>
              <a:rPr lang="en-US" sz="3600" dirty="0">
                <a:solidFill>
                  <a:srgbClr val="F69100"/>
                </a:solidFill>
              </a:rPr>
              <a:t>New News</a:t>
            </a:r>
          </a:p>
        </p:txBody>
      </p:sp>
      <p:sp>
        <p:nvSpPr>
          <p:cNvPr id="13" name="Rectangle 12"/>
          <p:cNvSpPr/>
          <p:nvPr/>
        </p:nvSpPr>
        <p:spPr>
          <a:xfrm>
            <a:off x="470975" y="995065"/>
            <a:ext cx="10515077" cy="4770537"/>
          </a:xfrm>
          <a:prstGeom prst="rect">
            <a:avLst/>
          </a:prstGeom>
        </p:spPr>
        <p:txBody>
          <a:bodyPr wrap="square">
            <a:spAutoFit/>
          </a:bodyPr>
          <a:lstStyle/>
          <a:p>
            <a:pPr lvl="1">
              <a:buClr>
                <a:srgbClr val="F38019"/>
              </a:buClr>
              <a:defRPr/>
            </a:pPr>
            <a:endParaRPr lang="en-US" sz="1600" dirty="0">
              <a:cs typeface="Helvetica Neue"/>
            </a:endParaRPr>
          </a:p>
          <a:p>
            <a:pPr marL="742950" lvl="1" indent="-285750">
              <a:buClr>
                <a:srgbClr val="F38019"/>
              </a:buClr>
              <a:buFont typeface="Wingdings" pitchFamily="2" charset="2"/>
              <a:buChar char="§"/>
              <a:defRPr/>
            </a:pPr>
            <a:r>
              <a:rPr lang="en-US" sz="1600" b="1" dirty="0">
                <a:cs typeface="Helvetica Neue"/>
              </a:rPr>
              <a:t>Welcome Open Banking Brazil to OIDF Board</a:t>
            </a:r>
          </a:p>
          <a:p>
            <a:pPr marL="742950" lvl="1" indent="-285750">
              <a:buClr>
                <a:srgbClr val="F38019"/>
              </a:buClr>
              <a:buFont typeface="Wingdings" pitchFamily="2" charset="2"/>
              <a:buChar char="§"/>
              <a:defRPr/>
            </a:pPr>
            <a:endParaRPr lang="en-US" sz="1600" b="1" dirty="0">
              <a:cs typeface="Helvetica Neue"/>
            </a:endParaRPr>
          </a:p>
          <a:p>
            <a:pPr marL="742950" lvl="1" indent="-285750">
              <a:buClr>
                <a:srgbClr val="F38019"/>
              </a:buClr>
              <a:buFont typeface="Wingdings" pitchFamily="2" charset="2"/>
              <a:buChar char="§"/>
              <a:defRPr/>
            </a:pPr>
            <a:r>
              <a:rPr lang="en-US" sz="1600" b="1" dirty="0">
                <a:cs typeface="Helvetica Neue"/>
              </a:rPr>
              <a:t>FAPI 2.0 – Big Milestones:</a:t>
            </a:r>
          </a:p>
          <a:p>
            <a:pPr marL="1200150" lvl="2" indent="-285750">
              <a:buClr>
                <a:srgbClr val="F38019"/>
              </a:buClr>
              <a:buFont typeface="Wingdings" pitchFamily="2" charset="2"/>
              <a:buChar char="§"/>
              <a:defRPr/>
            </a:pPr>
            <a:r>
              <a:rPr lang="en-US" sz="1600" dirty="0">
                <a:cs typeface="Helvetica Neue"/>
              </a:rPr>
              <a:t>Implementor’s Draft 2.0 (45 day review, vote, move to Final)</a:t>
            </a:r>
          </a:p>
          <a:p>
            <a:pPr marL="1200150" lvl="2" indent="-285750">
              <a:buClr>
                <a:srgbClr val="F38019"/>
              </a:buClr>
              <a:buFont typeface="Wingdings" pitchFamily="2" charset="2"/>
              <a:buChar char="§"/>
              <a:defRPr/>
            </a:pPr>
            <a:r>
              <a:rPr lang="en-US" sz="1600" dirty="0">
                <a:cs typeface="Helvetica Neue"/>
              </a:rPr>
              <a:t>Stuttgart University formal Security Analysis delivered (Australian Gov/OIDF)</a:t>
            </a:r>
          </a:p>
          <a:p>
            <a:pPr lvl="1">
              <a:buClr>
                <a:srgbClr val="F38019"/>
              </a:buClr>
              <a:defRPr/>
            </a:pPr>
            <a:endParaRPr lang="en-US" sz="1600" dirty="0">
              <a:cs typeface="Helvetica Neue"/>
            </a:endParaRPr>
          </a:p>
          <a:p>
            <a:pPr marL="742950" lvl="1" indent="-285750">
              <a:buClr>
                <a:srgbClr val="F38019"/>
              </a:buClr>
              <a:buFont typeface="Wingdings" pitchFamily="2" charset="2"/>
              <a:buChar char="§"/>
              <a:defRPr/>
            </a:pPr>
            <a:r>
              <a:rPr lang="en-US" sz="1600" b="1" dirty="0">
                <a:cs typeface="Helvetica Neue"/>
              </a:rPr>
              <a:t>ETSI Liaison Signed</a:t>
            </a:r>
          </a:p>
          <a:p>
            <a:pPr marL="742950" lvl="1" indent="-285750">
              <a:buClr>
                <a:srgbClr val="F38019"/>
              </a:buClr>
              <a:buFont typeface="Wingdings" pitchFamily="2" charset="2"/>
              <a:buChar char="§"/>
              <a:defRPr/>
            </a:pPr>
            <a:endParaRPr lang="en-US" sz="1600" b="1" dirty="0">
              <a:cs typeface="Helvetica Neue"/>
            </a:endParaRPr>
          </a:p>
          <a:p>
            <a:pPr marL="742950" lvl="1" indent="-285750">
              <a:buClr>
                <a:srgbClr val="F38019"/>
              </a:buClr>
              <a:buFont typeface="Wingdings" pitchFamily="2" charset="2"/>
              <a:buChar char="§"/>
              <a:defRPr/>
            </a:pPr>
            <a:r>
              <a:rPr lang="en-US" sz="1600" b="1" dirty="0">
                <a:cs typeface="Helvetica Neue"/>
              </a:rPr>
              <a:t>ISO Publicly Available Specification </a:t>
            </a:r>
            <a:r>
              <a:rPr lang="en-US" sz="1600" dirty="0">
                <a:cs typeface="Helvetica Neue"/>
              </a:rPr>
              <a:t>– PAS Application Submitted</a:t>
            </a:r>
          </a:p>
          <a:p>
            <a:pPr marL="742950" lvl="1" indent="-285750">
              <a:buClr>
                <a:srgbClr val="F38019"/>
              </a:buClr>
              <a:buFont typeface="Wingdings" pitchFamily="2" charset="2"/>
              <a:buChar char="§"/>
              <a:defRPr/>
            </a:pPr>
            <a:endParaRPr lang="en-US" sz="1600" b="1" dirty="0">
              <a:cs typeface="Helvetica Neue"/>
            </a:endParaRPr>
          </a:p>
          <a:p>
            <a:pPr marL="742950" lvl="1" indent="-285750">
              <a:buClr>
                <a:srgbClr val="F38019"/>
              </a:buClr>
              <a:buFont typeface="Wingdings" pitchFamily="2" charset="2"/>
              <a:buChar char="§"/>
              <a:defRPr/>
            </a:pPr>
            <a:r>
              <a:rPr lang="en-US" sz="1600" b="1" dirty="0">
                <a:cs typeface="Helvetica Neue"/>
              </a:rPr>
              <a:t>Whitepaper Collaborators: </a:t>
            </a:r>
            <a:r>
              <a:rPr lang="en-US" sz="1600" dirty="0">
                <a:cs typeface="Helvetica Neue"/>
              </a:rPr>
              <a:t>AAMVA, Better Identity Coalition, EPIC, Kantara, OIX, SIA/OSIA.</a:t>
            </a:r>
            <a:endParaRPr lang="en-US" sz="1600" b="1" dirty="0">
              <a:cs typeface="Helvetica Neue"/>
            </a:endParaRPr>
          </a:p>
          <a:p>
            <a:pPr lvl="1">
              <a:buClr>
                <a:srgbClr val="F38019"/>
              </a:buClr>
              <a:defRPr/>
            </a:pPr>
            <a:endParaRPr lang="en-US" sz="1600" b="1" dirty="0">
              <a:cs typeface="Helvetica Neue"/>
            </a:endParaRPr>
          </a:p>
          <a:p>
            <a:pPr marL="742950" lvl="1" indent="-285750">
              <a:buClr>
                <a:srgbClr val="F38019"/>
              </a:buClr>
              <a:buFont typeface="Wingdings" pitchFamily="2" charset="2"/>
              <a:buChar char="§"/>
              <a:defRPr/>
            </a:pPr>
            <a:r>
              <a:rPr lang="en-US" sz="1600" b="1" dirty="0">
                <a:cs typeface="Helvetica Neue"/>
              </a:rPr>
              <a:t>Imminent Open Banking launches - </a:t>
            </a:r>
            <a:r>
              <a:rPr lang="en-US" sz="1600" dirty="0">
                <a:cs typeface="Helvetica Neue"/>
              </a:rPr>
              <a:t>Open Insurance Brazil, Saudi Open Banking</a:t>
            </a:r>
            <a:endParaRPr lang="en-US" sz="1600" b="1" dirty="0">
              <a:cs typeface="Helvetica Neue"/>
            </a:endParaRPr>
          </a:p>
          <a:p>
            <a:pPr marL="742950" lvl="1" indent="-285750">
              <a:buClr>
                <a:srgbClr val="F38019"/>
              </a:buClr>
              <a:buFont typeface="Wingdings" pitchFamily="2" charset="2"/>
              <a:buChar char="§"/>
              <a:defRPr/>
            </a:pPr>
            <a:endParaRPr lang="en-US" sz="1600" b="1" dirty="0">
              <a:cs typeface="Helvetica Neue"/>
            </a:endParaRPr>
          </a:p>
          <a:p>
            <a:pPr marL="742950" lvl="1" indent="-285750">
              <a:buClr>
                <a:srgbClr val="F38019"/>
              </a:buClr>
              <a:buFont typeface="Wingdings" pitchFamily="2" charset="2"/>
              <a:buChar char="§"/>
              <a:defRPr/>
            </a:pPr>
            <a:r>
              <a:rPr lang="en-US" sz="1600" b="1" dirty="0">
                <a:cs typeface="Helvetica Neue"/>
              </a:rPr>
              <a:t>1650+ Implementations Certified</a:t>
            </a:r>
          </a:p>
          <a:p>
            <a:pPr marL="742950" lvl="1" indent="-285750">
              <a:buClr>
                <a:srgbClr val="F38019"/>
              </a:buClr>
              <a:buFont typeface="Wingdings" pitchFamily="2" charset="2"/>
              <a:buChar char="§"/>
              <a:defRPr/>
            </a:pPr>
            <a:endParaRPr lang="en-US" sz="1600" b="1" dirty="0">
              <a:cs typeface="Helvetica Neue"/>
            </a:endParaRPr>
          </a:p>
          <a:p>
            <a:pPr marL="742950" lvl="1" indent="-285750">
              <a:buClr>
                <a:srgbClr val="F38019"/>
              </a:buClr>
              <a:buFont typeface="Wingdings" pitchFamily="2" charset="2"/>
              <a:buChar char="§"/>
              <a:defRPr/>
            </a:pPr>
            <a:r>
              <a:rPr lang="en-US" sz="1600" b="1" dirty="0">
                <a:cs typeface="Helvetica Neue"/>
              </a:rPr>
              <a:t>Kim Cameron Award formalized</a:t>
            </a:r>
          </a:p>
          <a:p>
            <a:pPr>
              <a:buClr>
                <a:srgbClr val="F38019"/>
              </a:buClr>
              <a:defRPr/>
            </a:pPr>
            <a:endParaRPr lang="en-US" sz="1600" b="1" dirty="0">
              <a:cs typeface="Helvetica Neue"/>
            </a:endParaRPr>
          </a:p>
        </p:txBody>
      </p:sp>
    </p:spTree>
    <p:extLst>
      <p:ext uri="{BB962C8B-B14F-4D97-AF65-F5344CB8AC3E}">
        <p14:creationId xmlns:p14="http://schemas.microsoft.com/office/powerpoint/2010/main" val="1152439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169f8e41693_0_46"/>
          <p:cNvSpPr/>
          <p:nvPr/>
        </p:nvSpPr>
        <p:spPr>
          <a:xfrm>
            <a:off x="-61200" y="1375200"/>
            <a:ext cx="11517000" cy="337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11" name="Google Shape;711;g169f8e41693_0_46"/>
          <p:cNvSpPr/>
          <p:nvPr/>
        </p:nvSpPr>
        <p:spPr>
          <a:xfrm>
            <a:off x="2330640" y="5558400"/>
            <a:ext cx="7768500" cy="6468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1" i="0" u="none" strike="noStrike" kern="0" cap="none" spc="0" normalizeH="0" baseline="0" noProof="0" dirty="0">
                <a:ln>
                  <a:noFill/>
                </a:ln>
                <a:solidFill>
                  <a:srgbClr val="000000"/>
                </a:solidFill>
                <a:effectLst/>
                <a:uLnTx/>
                <a:uFillTx/>
                <a:latin typeface="Calibri"/>
                <a:ea typeface="Calibri"/>
                <a:cs typeface="Calibri"/>
                <a:sym typeface="Calibri"/>
              </a:rPr>
              <a:t>150+ Authors</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2400"/>
              <a:buFont typeface="Calibri"/>
              <a:buNone/>
              <a:tabLst/>
              <a:defRPr/>
            </a:pPr>
            <a:r>
              <a:rPr kumimoji="0" lang="en-US" sz="2400" b="0" i="1" u="none" strike="noStrike" kern="0" cap="none" spc="0" normalizeH="0" baseline="0" noProof="0" dirty="0">
                <a:ln>
                  <a:noFill/>
                </a:ln>
                <a:solidFill>
                  <a:srgbClr val="000000"/>
                </a:solidFill>
                <a:effectLst/>
                <a:uLnTx/>
                <a:uFillTx/>
                <a:latin typeface="Calibri"/>
                <a:ea typeface="Calibri"/>
                <a:cs typeface="Calibri"/>
                <a:sym typeface="Calibri"/>
              </a:rPr>
              <a:t>no logo, pro bono, open source </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pic>
        <p:nvPicPr>
          <p:cNvPr id="712" name="Google Shape;712;g169f8e41693_0_46"/>
          <p:cNvPicPr preferRelativeResize="0"/>
          <p:nvPr/>
        </p:nvPicPr>
        <p:blipFill rotWithShape="1">
          <a:blip r:embed="rId3">
            <a:alphaModFix/>
          </a:blip>
          <a:srcRect/>
          <a:stretch/>
        </p:blipFill>
        <p:spPr>
          <a:xfrm>
            <a:off x="2688480" y="2224080"/>
            <a:ext cx="7052759" cy="3098520"/>
          </a:xfrm>
          <a:prstGeom prst="rect">
            <a:avLst/>
          </a:prstGeom>
          <a:noFill/>
          <a:ln>
            <a:noFill/>
          </a:ln>
        </p:spPr>
      </p:pic>
      <p:sp>
        <p:nvSpPr>
          <p:cNvPr id="713" name="Google Shape;713;g169f8e41693_0_46"/>
          <p:cNvSpPr/>
          <p:nvPr/>
        </p:nvSpPr>
        <p:spPr>
          <a:xfrm>
            <a:off x="4531680" y="727560"/>
            <a:ext cx="3366600" cy="12948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2F5597"/>
              </a:buClr>
              <a:buSzPts val="3200"/>
              <a:buFont typeface="Calibri"/>
              <a:buNone/>
              <a:tabLst/>
              <a:defRPr/>
            </a:pPr>
            <a:r>
              <a:rPr kumimoji="0" lang="en-US" sz="3200" b="0" i="0" u="none" strike="noStrike" kern="0" cap="none" spc="0" normalizeH="0" baseline="0" noProof="0" dirty="0">
                <a:ln>
                  <a:noFill/>
                </a:ln>
                <a:solidFill>
                  <a:srgbClr val="2F5597"/>
                </a:solidFill>
                <a:effectLst/>
                <a:uLnTx/>
                <a:uFillTx/>
                <a:latin typeface="Calibri"/>
                <a:ea typeface="Calibri"/>
                <a:cs typeface="Calibri"/>
                <a:sym typeface="Calibri"/>
              </a:rPr>
              <a:t>GAIN Digital Trust</a:t>
            </a:r>
            <a:endParaRPr kumimoji="0" sz="32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14" name="Google Shape;714;g169f8e41693_0_46"/>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It became a whitepaper</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grpSp>
        <p:nvGrpSpPr>
          <p:cNvPr id="719" name="Google Shape;719;g169f8e41693_0_55"/>
          <p:cNvGrpSpPr/>
          <p:nvPr/>
        </p:nvGrpSpPr>
        <p:grpSpPr>
          <a:xfrm>
            <a:off x="854475" y="2485138"/>
            <a:ext cx="2411400" cy="1966662"/>
            <a:chOff x="854475" y="2485138"/>
            <a:chExt cx="2411400" cy="1966662"/>
          </a:xfrm>
        </p:grpSpPr>
        <p:pic>
          <p:nvPicPr>
            <p:cNvPr id="720" name="Google Shape;720;g169f8e41693_0_55"/>
            <p:cNvPicPr preferRelativeResize="0"/>
            <p:nvPr/>
          </p:nvPicPr>
          <p:blipFill rotWithShape="1">
            <a:blip r:embed="rId3">
              <a:alphaModFix/>
            </a:blip>
            <a:srcRect/>
            <a:stretch/>
          </p:blipFill>
          <p:spPr>
            <a:xfrm>
              <a:off x="1602450" y="2485138"/>
              <a:ext cx="915450" cy="915450"/>
            </a:xfrm>
            <a:prstGeom prst="rect">
              <a:avLst/>
            </a:prstGeom>
            <a:noFill/>
            <a:ln>
              <a:noFill/>
            </a:ln>
          </p:spPr>
        </p:pic>
        <p:sp>
          <p:nvSpPr>
            <p:cNvPr id="721" name="Google Shape;721;g169f8e41693_0_55"/>
            <p:cNvSpPr/>
            <p:nvPr/>
          </p:nvSpPr>
          <p:spPr>
            <a:xfrm>
              <a:off x="854475" y="3657100"/>
              <a:ext cx="2411400" cy="7947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Global</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Interoperability</a:t>
              </a:r>
              <a:endParaRPr kumimoji="0" sz="2400" b="1" i="0" u="none" strike="noStrike" kern="0" cap="none" spc="0" normalizeH="0" baseline="0" noProof="0" dirty="0">
                <a:ln>
                  <a:noFill/>
                </a:ln>
                <a:solidFill>
                  <a:srgbClr val="2F5496"/>
                </a:solidFill>
                <a:effectLst/>
                <a:uLnTx/>
                <a:uFillTx/>
                <a:latin typeface="Arial"/>
                <a:ea typeface="Arial"/>
                <a:cs typeface="Arial"/>
                <a:sym typeface="Arial"/>
              </a:endParaRPr>
            </a:p>
          </p:txBody>
        </p:sp>
      </p:grpSp>
      <p:grpSp>
        <p:nvGrpSpPr>
          <p:cNvPr id="722" name="Google Shape;722;g169f8e41693_0_55"/>
          <p:cNvGrpSpPr/>
          <p:nvPr/>
        </p:nvGrpSpPr>
        <p:grpSpPr>
          <a:xfrm>
            <a:off x="3593025" y="2485149"/>
            <a:ext cx="2411400" cy="1966651"/>
            <a:chOff x="2960750" y="2485149"/>
            <a:chExt cx="2411400" cy="1966651"/>
          </a:xfrm>
        </p:grpSpPr>
        <p:pic>
          <p:nvPicPr>
            <p:cNvPr id="723" name="Google Shape;723;g169f8e41693_0_55"/>
            <p:cNvPicPr preferRelativeResize="0"/>
            <p:nvPr/>
          </p:nvPicPr>
          <p:blipFill rotWithShape="1">
            <a:blip r:embed="rId4">
              <a:alphaModFix/>
            </a:blip>
            <a:srcRect/>
            <a:stretch/>
          </p:blipFill>
          <p:spPr>
            <a:xfrm>
              <a:off x="3708725" y="2485149"/>
              <a:ext cx="915450" cy="915450"/>
            </a:xfrm>
            <a:prstGeom prst="rect">
              <a:avLst/>
            </a:prstGeom>
            <a:noFill/>
            <a:ln>
              <a:noFill/>
            </a:ln>
          </p:spPr>
        </p:pic>
        <p:sp>
          <p:nvSpPr>
            <p:cNvPr id="724" name="Google Shape;724;g169f8e41693_0_55"/>
            <p:cNvSpPr/>
            <p:nvPr/>
          </p:nvSpPr>
          <p:spPr>
            <a:xfrm>
              <a:off x="2960750" y="3657100"/>
              <a:ext cx="2411400" cy="7947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Technology</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Agnostic</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p:txBody>
        </p:sp>
      </p:grpSp>
      <p:grpSp>
        <p:nvGrpSpPr>
          <p:cNvPr id="725" name="Google Shape;725;g169f8e41693_0_55"/>
          <p:cNvGrpSpPr/>
          <p:nvPr/>
        </p:nvGrpSpPr>
        <p:grpSpPr>
          <a:xfrm>
            <a:off x="6331575" y="2485149"/>
            <a:ext cx="2411400" cy="1966651"/>
            <a:chOff x="5300225" y="2485149"/>
            <a:chExt cx="2411400" cy="1966651"/>
          </a:xfrm>
        </p:grpSpPr>
        <p:pic>
          <p:nvPicPr>
            <p:cNvPr id="726" name="Google Shape;726;g169f8e41693_0_55"/>
            <p:cNvPicPr preferRelativeResize="0"/>
            <p:nvPr/>
          </p:nvPicPr>
          <p:blipFill rotWithShape="1">
            <a:blip r:embed="rId5">
              <a:alphaModFix/>
            </a:blip>
            <a:srcRect/>
            <a:stretch/>
          </p:blipFill>
          <p:spPr>
            <a:xfrm>
              <a:off x="6048200" y="2485149"/>
              <a:ext cx="915450" cy="915450"/>
            </a:xfrm>
            <a:prstGeom prst="rect">
              <a:avLst/>
            </a:prstGeom>
            <a:noFill/>
            <a:ln>
              <a:noFill/>
            </a:ln>
          </p:spPr>
        </p:pic>
        <p:sp>
          <p:nvSpPr>
            <p:cNvPr id="727" name="Google Shape;727;g169f8e41693_0_55"/>
            <p:cNvSpPr/>
            <p:nvPr/>
          </p:nvSpPr>
          <p:spPr>
            <a:xfrm>
              <a:off x="5300225" y="3657100"/>
              <a:ext cx="2411400" cy="7947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Open</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Standards</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p:txBody>
        </p:sp>
      </p:grpSp>
      <p:grpSp>
        <p:nvGrpSpPr>
          <p:cNvPr id="728" name="Google Shape;728;g169f8e41693_0_55"/>
          <p:cNvGrpSpPr/>
          <p:nvPr/>
        </p:nvGrpSpPr>
        <p:grpSpPr>
          <a:xfrm>
            <a:off x="9070125" y="2485149"/>
            <a:ext cx="2411400" cy="1966651"/>
            <a:chOff x="8067475" y="2485149"/>
            <a:chExt cx="2411400" cy="1966651"/>
          </a:xfrm>
        </p:grpSpPr>
        <p:pic>
          <p:nvPicPr>
            <p:cNvPr id="729" name="Google Shape;729;g169f8e41693_0_55"/>
            <p:cNvPicPr preferRelativeResize="0"/>
            <p:nvPr/>
          </p:nvPicPr>
          <p:blipFill rotWithShape="1">
            <a:blip r:embed="rId6">
              <a:alphaModFix/>
            </a:blip>
            <a:srcRect/>
            <a:stretch/>
          </p:blipFill>
          <p:spPr>
            <a:xfrm>
              <a:off x="8662476" y="2485149"/>
              <a:ext cx="1221399" cy="1221399"/>
            </a:xfrm>
            <a:prstGeom prst="rect">
              <a:avLst/>
            </a:prstGeom>
            <a:noFill/>
            <a:ln>
              <a:noFill/>
            </a:ln>
          </p:spPr>
        </p:pic>
        <p:sp>
          <p:nvSpPr>
            <p:cNvPr id="730" name="Google Shape;730;g169f8e41693_0_55"/>
            <p:cNvSpPr/>
            <p:nvPr/>
          </p:nvSpPr>
          <p:spPr>
            <a:xfrm>
              <a:off x="8067475" y="3657100"/>
              <a:ext cx="2411400" cy="7947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Internet</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222020"/>
                </a:buClr>
                <a:buSzPts val="2400"/>
                <a:buFont typeface="Arial"/>
                <a:buNone/>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Scale</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p:txBody>
        </p:sp>
      </p:grpSp>
      <p:sp>
        <p:nvSpPr>
          <p:cNvPr id="731" name="Google Shape;731;g169f8e41693_0_55"/>
          <p:cNvSpPr txBox="1"/>
          <p:nvPr/>
        </p:nvSpPr>
        <p:spPr>
          <a:xfrm>
            <a:off x="1589225" y="5224375"/>
            <a:ext cx="9316500" cy="677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0" i="0" u="none" strike="noStrike" kern="0" cap="none" spc="0" normalizeH="0" baseline="0" noProof="0" dirty="0">
                <a:ln>
                  <a:noFill/>
                </a:ln>
                <a:solidFill>
                  <a:srgbClr val="000000"/>
                </a:solidFill>
                <a:effectLst/>
                <a:uLnTx/>
                <a:uFillTx/>
                <a:latin typeface="Arial"/>
                <a:ea typeface="Arial"/>
                <a:cs typeface="Arial"/>
                <a:sym typeface="Arial"/>
              </a:rPr>
              <a:t>“Build on what’s been built”</a:t>
            </a:r>
            <a:endParaRPr kumimoji="0" sz="3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2" name="Google Shape;732;g169f8e41693_0_55"/>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GAIN’s principles are lofty and pragmatic</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169f8e41693_0_73"/>
          <p:cNvSpPr/>
          <p:nvPr/>
        </p:nvSpPr>
        <p:spPr>
          <a:xfrm rot="10800000" flipH="1">
            <a:off x="2295680" y="2947150"/>
            <a:ext cx="1909440" cy="13716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739" name="Google Shape;739;g169f8e41693_0_73"/>
          <p:cNvSpPr/>
          <p:nvPr/>
        </p:nvSpPr>
        <p:spPr>
          <a:xfrm rot="10800000" flipH="1">
            <a:off x="3367040" y="2995390"/>
            <a:ext cx="830142" cy="78192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740" name="Google Shape;740;g169f8e41693_0_73"/>
          <p:cNvSpPr/>
          <p:nvPr/>
        </p:nvSpPr>
        <p:spPr>
          <a:xfrm rot="10800000">
            <a:off x="2294240" y="3156688"/>
            <a:ext cx="1063800" cy="619542"/>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741" name="Google Shape;741;g169f8e41693_0_73"/>
          <p:cNvSpPr/>
          <p:nvPr/>
        </p:nvSpPr>
        <p:spPr>
          <a:xfrm>
            <a:off x="2362280" y="2946789"/>
            <a:ext cx="16896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42" name="Google Shape;742;g169f8e41693_0_73"/>
          <p:cNvSpPr/>
          <p:nvPr/>
        </p:nvSpPr>
        <p:spPr>
          <a:xfrm>
            <a:off x="458945" y="1978710"/>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sp>
        <p:nvSpPr>
          <p:cNvPr id="743" name="Google Shape;743;g169f8e41693_0_73"/>
          <p:cNvSpPr/>
          <p:nvPr/>
        </p:nvSpPr>
        <p:spPr>
          <a:xfrm>
            <a:off x="3907866" y="2588921"/>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44" name="Google Shape;744;g169f8e41693_0_73"/>
          <p:cNvPicPr preferRelativeResize="0"/>
          <p:nvPr/>
        </p:nvPicPr>
        <p:blipFill rotWithShape="1">
          <a:blip r:embed="rId3">
            <a:alphaModFix/>
          </a:blip>
          <a:srcRect l="7047" t="28740" r="61729" b="14950"/>
          <a:stretch/>
        </p:blipFill>
        <p:spPr>
          <a:xfrm>
            <a:off x="4286641" y="2730955"/>
            <a:ext cx="1468800" cy="1452334"/>
          </a:xfrm>
          <a:prstGeom prst="rect">
            <a:avLst/>
          </a:prstGeom>
          <a:noFill/>
          <a:ln>
            <a:noFill/>
          </a:ln>
          <a:effectLst>
            <a:outerShdw blurRad="57240" dist="19080" dir="5400000" algn="bl" rotWithShape="0">
              <a:srgbClr val="000000">
                <a:alpha val="49020"/>
              </a:srgbClr>
            </a:outerShdw>
          </a:effectLst>
        </p:spPr>
      </p:pic>
      <p:sp>
        <p:nvSpPr>
          <p:cNvPr id="745" name="Google Shape;745;g169f8e41693_0_73"/>
          <p:cNvSpPr/>
          <p:nvPr/>
        </p:nvSpPr>
        <p:spPr>
          <a:xfrm>
            <a:off x="3956445" y="2226565"/>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5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46" name="Google Shape;746;g169f8e41693_0_73"/>
          <p:cNvSpPr txBox="1"/>
          <p:nvPr/>
        </p:nvSpPr>
        <p:spPr>
          <a:xfrm>
            <a:off x="1473228" y="5647635"/>
            <a:ext cx="3000000" cy="415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sp>
        <p:nvSpPr>
          <p:cNvPr id="747" name="Google Shape;747;g169f8e41693_0_73"/>
          <p:cNvSpPr/>
          <p:nvPr/>
        </p:nvSpPr>
        <p:spPr>
          <a:xfrm>
            <a:off x="2193653" y="3866896"/>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48" name="Google Shape;748;g169f8e41693_0_73"/>
          <p:cNvPicPr preferRelativeResize="0"/>
          <p:nvPr/>
        </p:nvPicPr>
        <p:blipFill rotWithShape="1">
          <a:blip r:embed="rId3">
            <a:alphaModFix/>
          </a:blip>
          <a:srcRect l="7047" t="28740" r="61729" b="14950"/>
          <a:stretch/>
        </p:blipFill>
        <p:spPr>
          <a:xfrm>
            <a:off x="2572428" y="4008930"/>
            <a:ext cx="1468800" cy="1452334"/>
          </a:xfrm>
          <a:prstGeom prst="rect">
            <a:avLst/>
          </a:prstGeom>
          <a:noFill/>
          <a:ln>
            <a:noFill/>
          </a:ln>
          <a:effectLst>
            <a:outerShdw blurRad="57240" dist="19080" dir="5400000" algn="bl" rotWithShape="0">
              <a:srgbClr val="000000">
                <a:alpha val="49020"/>
              </a:srgbClr>
            </a:outerShdw>
          </a:effectLst>
        </p:spPr>
      </p:pic>
      <p:sp>
        <p:nvSpPr>
          <p:cNvPr id="749" name="Google Shape;749;g169f8e41693_0_73"/>
          <p:cNvSpPr/>
          <p:nvPr/>
        </p:nvSpPr>
        <p:spPr>
          <a:xfrm>
            <a:off x="458928" y="2322496"/>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50" name="Google Shape;750;g169f8e41693_0_73"/>
          <p:cNvPicPr preferRelativeResize="0"/>
          <p:nvPr/>
        </p:nvPicPr>
        <p:blipFill rotWithShape="1">
          <a:blip r:embed="rId3">
            <a:alphaModFix/>
          </a:blip>
          <a:srcRect l="7047" t="28740" r="61729" b="14950"/>
          <a:stretch/>
        </p:blipFill>
        <p:spPr>
          <a:xfrm>
            <a:off x="837703" y="2464530"/>
            <a:ext cx="1468800" cy="1452334"/>
          </a:xfrm>
          <a:prstGeom prst="rect">
            <a:avLst/>
          </a:prstGeom>
          <a:noFill/>
          <a:ln>
            <a:noFill/>
          </a:ln>
          <a:effectLst>
            <a:outerShdw blurRad="57240" dist="19080" dir="5400000" algn="bl" rotWithShape="0">
              <a:srgbClr val="000000">
                <a:alpha val="49020"/>
              </a:srgbClr>
            </a:outerShdw>
          </a:effectLst>
        </p:spPr>
      </p:pic>
      <p:sp>
        <p:nvSpPr>
          <p:cNvPr id="751" name="Google Shape;751;g169f8e41693_0_73"/>
          <p:cNvSpPr/>
          <p:nvPr/>
        </p:nvSpPr>
        <p:spPr>
          <a:xfrm>
            <a:off x="6361425" y="2730950"/>
            <a:ext cx="6024900" cy="3545700"/>
          </a:xfrm>
          <a:prstGeom prst="rect">
            <a:avLst/>
          </a:prstGeom>
          <a:noFill/>
          <a:ln>
            <a:noFill/>
          </a:ln>
        </p:spPr>
        <p:txBody>
          <a:bodyPr spcFirstLastPara="1" wrap="square" lIns="90000" tIns="45000" rIns="90000" bIns="45000" anchor="t" anchorCtr="0">
            <a:noAutofit/>
          </a:bodyPr>
          <a:lstStyle/>
          <a:p>
            <a:pPr marL="457200" marR="0" lvl="0" indent="-3810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 Prove goodwill through collaboration</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533400" marR="0" lvl="0" indent="-4572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Prove governance is viable</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533400" marR="0" lvl="0" indent="-4572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Prove it is technically viable </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p:txBody>
      </p:sp>
      <p:sp>
        <p:nvSpPr>
          <p:cNvPr id="752" name="Google Shape;752;g169f8e41693_0_73"/>
          <p:cNvSpPr/>
          <p:nvPr/>
        </p:nvSpPr>
        <p:spPr>
          <a:xfrm>
            <a:off x="2107640" y="1446147"/>
            <a:ext cx="30000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r>
              <a:rPr kumimoji="0" lang="en-US" sz="2400" b="1" i="0" u="none" strike="noStrike" kern="0" cap="none" spc="0" normalizeH="0" baseline="0" noProof="0" dirty="0">
                <a:ln>
                  <a:noFill/>
                </a:ln>
                <a:solidFill>
                  <a:srgbClr val="325490"/>
                </a:solidFill>
                <a:effectLst/>
                <a:uLnTx/>
                <a:uFillTx/>
                <a:latin typeface="Calibri"/>
                <a:ea typeface="Calibri"/>
                <a:cs typeface="Calibri"/>
                <a:sym typeface="Calibri"/>
              </a:rPr>
              <a:t>Interoperability</a:t>
            </a:r>
            <a:endParaRPr kumimoji="0" sz="2400" b="1" i="0" u="none" strike="noStrike" kern="0" cap="none" spc="0" normalizeH="0" baseline="0" noProof="0" dirty="0">
              <a:ln>
                <a:noFill/>
              </a:ln>
              <a:solidFill>
                <a:srgbClr val="325490"/>
              </a:solidFill>
              <a:effectLst/>
              <a:uLnTx/>
              <a:uFillTx/>
              <a:latin typeface="Arial"/>
              <a:ea typeface="Arial"/>
              <a:cs typeface="Arial"/>
              <a:sym typeface="Arial"/>
            </a:endParaRPr>
          </a:p>
        </p:txBody>
      </p:sp>
      <p:pic>
        <p:nvPicPr>
          <p:cNvPr id="753" name="Google Shape;753;g169f8e41693_0_73"/>
          <p:cNvPicPr preferRelativeResize="0"/>
          <p:nvPr/>
        </p:nvPicPr>
        <p:blipFill rotWithShape="1">
          <a:blip r:embed="rId4">
            <a:alphaModFix/>
          </a:blip>
          <a:srcRect/>
          <a:stretch/>
        </p:blipFill>
        <p:spPr>
          <a:xfrm>
            <a:off x="10482250" y="3651725"/>
            <a:ext cx="1468800" cy="215178"/>
          </a:xfrm>
          <a:prstGeom prst="rect">
            <a:avLst/>
          </a:prstGeom>
          <a:noFill/>
          <a:ln>
            <a:noFill/>
          </a:ln>
        </p:spPr>
      </p:pic>
      <p:pic>
        <p:nvPicPr>
          <p:cNvPr id="754" name="Google Shape;754;g169f8e41693_0_73"/>
          <p:cNvPicPr preferRelativeResize="0"/>
          <p:nvPr/>
        </p:nvPicPr>
        <p:blipFill>
          <a:blip r:embed="rId5">
            <a:alphaModFix/>
          </a:blip>
          <a:stretch>
            <a:fillRect/>
          </a:stretch>
        </p:blipFill>
        <p:spPr>
          <a:xfrm>
            <a:off x="10529100" y="4183300"/>
            <a:ext cx="1267624" cy="415500"/>
          </a:xfrm>
          <a:prstGeom prst="rect">
            <a:avLst/>
          </a:prstGeom>
          <a:noFill/>
          <a:ln>
            <a:noFill/>
          </a:ln>
        </p:spPr>
      </p:pic>
      <p:sp>
        <p:nvSpPr>
          <p:cNvPr id="755" name="Google Shape;755;g169f8e41693_0_73"/>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How to build the Global Assured Identity Network</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g169f8e41693_0_97"/>
          <p:cNvSpPr/>
          <p:nvPr/>
        </p:nvSpPr>
        <p:spPr>
          <a:xfrm rot="-1200240">
            <a:off x="4926380" y="1995228"/>
            <a:ext cx="1475946" cy="4002572"/>
          </a:xfrm>
          <a:prstGeom prst="roundRect">
            <a:avLst>
              <a:gd name="adj" fmla="val 50000"/>
            </a:avLst>
          </a:prstGeom>
          <a:solidFill>
            <a:schemeClr val="accent1">
              <a:alpha val="48630"/>
            </a:schemeClr>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Cloud </a:t>
            </a:r>
            <a:endParaRPr kumimoji="0" sz="1600" b="1"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Signature Consortium</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61" name="Google Shape;761;g169f8e41693_0_97"/>
          <p:cNvSpPr/>
          <p:nvPr/>
        </p:nvSpPr>
        <p:spPr>
          <a:xfrm rot="3300421">
            <a:off x="6401586" y="2555918"/>
            <a:ext cx="1467367" cy="3907073"/>
          </a:xfrm>
          <a:prstGeom prst="roundRect">
            <a:avLst>
              <a:gd name="adj" fmla="val 50000"/>
            </a:avLst>
          </a:prstGeom>
          <a:solidFill>
            <a:schemeClr val="accent1">
              <a:alpha val="48630"/>
            </a:schemeClr>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Secure Identity Alliance / OSIA</a:t>
            </a:r>
            <a:endParaRPr kumimoji="0" sz="16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762" name="Google Shape;762;g169f8e41693_0_97"/>
          <p:cNvSpPr/>
          <p:nvPr/>
        </p:nvSpPr>
        <p:spPr>
          <a:xfrm rot="1173495" flipH="1">
            <a:off x="5780590" y="1971246"/>
            <a:ext cx="1475961" cy="4002503"/>
          </a:xfrm>
          <a:prstGeom prst="roundRect">
            <a:avLst>
              <a:gd name="adj" fmla="val 50000"/>
            </a:avLst>
          </a:prstGeom>
          <a:solidFill>
            <a:srgbClr val="8296B0">
              <a:alpha val="48630"/>
            </a:srgbClr>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Global Legal Entity Identifier Foundation</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63" name="Google Shape;763;g169f8e41693_0_97"/>
          <p:cNvSpPr/>
          <p:nvPr/>
        </p:nvSpPr>
        <p:spPr>
          <a:xfrm>
            <a:off x="1084823" y="1519711"/>
            <a:ext cx="4268700" cy="1276800"/>
          </a:xfrm>
          <a:prstGeom prst="rect">
            <a:avLst/>
          </a:prstGeom>
          <a:noFill/>
          <a:ln>
            <a:noFill/>
          </a:ln>
        </p:spPr>
        <p:txBody>
          <a:bodyPr spcFirstLastPara="1" wrap="square" lIns="91400" tIns="91400" rIns="91400" bIns="91400" anchor="t" anchorCtr="0">
            <a:noAutofit/>
          </a:bodyPr>
          <a:lstStyle/>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Standards for electronic signatures</a:t>
            </a:r>
            <a:endParaRPr kumimoji="0" sz="20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64" name="Google Shape;764;g169f8e41693_0_97"/>
          <p:cNvSpPr/>
          <p:nvPr/>
        </p:nvSpPr>
        <p:spPr>
          <a:xfrm rot="-5400000">
            <a:off x="4284450" y="3352350"/>
            <a:ext cx="1428000" cy="3662700"/>
          </a:xfrm>
          <a:prstGeom prst="roundRect">
            <a:avLst>
              <a:gd name="adj" fmla="val 50000"/>
            </a:avLst>
          </a:prstGeom>
          <a:solidFill>
            <a:srgbClr val="2E75B5">
              <a:alpha val="48630"/>
            </a:srgbClr>
          </a:solidFill>
          <a:ln>
            <a:noFill/>
          </a:ln>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65" name="Google Shape;765;g169f8e41693_0_97"/>
          <p:cNvSpPr/>
          <p:nvPr/>
        </p:nvSpPr>
        <p:spPr>
          <a:xfrm rot="5400000">
            <a:off x="6486330" y="3351870"/>
            <a:ext cx="1428000" cy="3662700"/>
          </a:xfrm>
          <a:prstGeom prst="roundRect">
            <a:avLst>
              <a:gd name="adj" fmla="val 50000"/>
            </a:avLst>
          </a:prstGeom>
          <a:solidFill>
            <a:srgbClr val="1F3864">
              <a:alpha val="48630"/>
            </a:srgbClr>
          </a:solidFill>
          <a:ln>
            <a:noFill/>
          </a:ln>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66" name="Google Shape;766;g169f8e41693_0_97"/>
          <p:cNvSpPr/>
          <p:nvPr/>
        </p:nvSpPr>
        <p:spPr>
          <a:xfrm rot="-3300010">
            <a:off x="4299424" y="2485008"/>
            <a:ext cx="1441488" cy="3935631"/>
          </a:xfrm>
          <a:prstGeom prst="roundRect">
            <a:avLst>
              <a:gd name="adj" fmla="val 50000"/>
            </a:avLst>
          </a:prstGeom>
          <a:solidFill>
            <a:srgbClr val="8296B0">
              <a:alpha val="48630"/>
            </a:srgbClr>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Institute of Internat’l Finance</a:t>
            </a:r>
            <a:endParaRPr kumimoji="0" sz="1600" b="1"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767" name="Google Shape;767;g169f8e41693_0_97"/>
          <p:cNvSpPr/>
          <p:nvPr/>
        </p:nvSpPr>
        <p:spPr>
          <a:xfrm>
            <a:off x="7621893" y="4915341"/>
            <a:ext cx="1203300" cy="5832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OpenID Foundation</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68" name="Google Shape;768;g169f8e41693_0_97"/>
          <p:cNvSpPr/>
          <p:nvPr/>
        </p:nvSpPr>
        <p:spPr>
          <a:xfrm>
            <a:off x="3463047" y="4804171"/>
            <a:ext cx="1203300" cy="8295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FFFFFF"/>
                </a:solidFill>
                <a:effectLst/>
                <a:uLnTx/>
                <a:uFillTx/>
                <a:latin typeface="Calibri"/>
                <a:ea typeface="Calibri"/>
                <a:cs typeface="Calibri"/>
                <a:sym typeface="Calibri"/>
              </a:rPr>
              <a:t>Open Identity Exchange</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69" name="Google Shape;769;g169f8e41693_0_97"/>
          <p:cNvSpPr/>
          <p:nvPr/>
        </p:nvSpPr>
        <p:spPr>
          <a:xfrm>
            <a:off x="5353525" y="4469225"/>
            <a:ext cx="1528500" cy="1469700"/>
          </a:xfrm>
          <a:prstGeom prst="ellipse">
            <a:avLst/>
          </a:prstGeom>
          <a:solidFill>
            <a:srgbClr val="2F5496"/>
          </a:solidFill>
          <a:ln>
            <a:noFill/>
          </a:ln>
        </p:spPr>
        <p:txBody>
          <a:bodyPr spcFirstLastPara="1" wrap="square" lIns="90000" tIns="45000" rIns="90000" bIns="45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3200" b="0" i="0" u="none" strike="noStrike" kern="0" cap="none" spc="0" normalizeH="0" baseline="0" noProof="0" dirty="0">
                <a:ln>
                  <a:noFill/>
                </a:ln>
                <a:solidFill>
                  <a:srgbClr val="FFFFFF"/>
                </a:solidFill>
                <a:effectLst/>
                <a:uLnTx/>
                <a:uFillTx/>
                <a:latin typeface="Calibri"/>
                <a:ea typeface="Calibri"/>
                <a:cs typeface="Calibri"/>
                <a:sym typeface="Calibri"/>
              </a:rPr>
              <a:t>GAIN</a:t>
            </a:r>
            <a:endParaRPr kumimoji="0" sz="32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en-US" sz="2000" b="0" i="0" u="none" strike="noStrike" kern="0" cap="none" spc="0" normalizeH="0" baseline="0" noProof="0" dirty="0">
                <a:ln>
                  <a:noFill/>
                </a:ln>
                <a:solidFill>
                  <a:srgbClr val="FFFFFF"/>
                </a:solidFill>
                <a:effectLst/>
                <a:uLnTx/>
                <a:uFillTx/>
                <a:latin typeface="Calibri"/>
                <a:ea typeface="Calibri"/>
                <a:cs typeface="Calibri"/>
                <a:sym typeface="Calibri"/>
              </a:rPr>
              <a:t>MOU</a:t>
            </a:r>
            <a:endParaRPr kumimoji="0" sz="20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770" name="Google Shape;770;g169f8e41693_0_97"/>
          <p:cNvSpPr/>
          <p:nvPr/>
        </p:nvSpPr>
        <p:spPr>
          <a:xfrm>
            <a:off x="-38007" y="4828503"/>
            <a:ext cx="3246000" cy="1276800"/>
          </a:xfrm>
          <a:prstGeom prst="rect">
            <a:avLst/>
          </a:prstGeom>
          <a:noFill/>
          <a:ln>
            <a:noFill/>
          </a:ln>
        </p:spPr>
        <p:txBody>
          <a:bodyPr spcFirstLastPara="1" wrap="square" lIns="91400" tIns="91400" rIns="91400" bIns="91400" anchor="t" anchorCtr="0">
            <a:noAutofit/>
          </a:bodyPr>
          <a:lstStyle/>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Rules and governance, Digital Trust frameworks</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1300" b="0" i="0" u="none" strike="noStrike" kern="0" cap="none" spc="0" normalizeH="0" baseline="0" noProof="0" dirty="0">
                <a:ln>
                  <a:noFill/>
                </a:ln>
                <a:solidFill>
                  <a:srgbClr val="000000"/>
                </a:solidFill>
                <a:effectLst/>
                <a:uLnTx/>
                <a:uFillTx/>
                <a:latin typeface="Calibri"/>
                <a:ea typeface="Calibri"/>
                <a:cs typeface="Calibri"/>
                <a:sym typeface="Calibri"/>
              </a:rPr>
              <a:t>30 Participants</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endParaRPr kumimoji="0" sz="20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771" name="Google Shape;771;g169f8e41693_0_97"/>
          <p:cNvSpPr/>
          <p:nvPr/>
        </p:nvSpPr>
        <p:spPr>
          <a:xfrm>
            <a:off x="8602901" y="4828503"/>
            <a:ext cx="3662700" cy="1276800"/>
          </a:xfrm>
          <a:prstGeom prst="rect">
            <a:avLst/>
          </a:prstGeom>
          <a:noFill/>
          <a:ln>
            <a:noFill/>
          </a:ln>
        </p:spPr>
        <p:txBody>
          <a:bodyPr spcFirstLastPara="1" wrap="square" lIns="91400" tIns="91400" rIns="91400" bIns="91400" anchor="t" anchorCtr="0">
            <a:noAutofit/>
          </a:bodyPr>
          <a:lstStyle/>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Identity standards &amp; </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222020"/>
                </a:solidFill>
                <a:effectLst/>
                <a:uLnTx/>
                <a:uFillTx/>
                <a:latin typeface="Calibri"/>
                <a:ea typeface="Calibri"/>
                <a:cs typeface="Calibri"/>
                <a:sym typeface="Calibri"/>
              </a:rPr>
              <a:t>GAIN </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POC Community Group</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1300" b="0" i="0" u="none" strike="noStrike" kern="0" cap="none" spc="0" normalizeH="0" baseline="0" noProof="0" dirty="0">
                <a:ln>
                  <a:noFill/>
                </a:ln>
                <a:solidFill>
                  <a:srgbClr val="000000"/>
                </a:solidFill>
                <a:effectLst/>
                <a:uLnTx/>
                <a:uFillTx/>
                <a:latin typeface="Calibri"/>
                <a:ea typeface="Calibri"/>
                <a:cs typeface="Calibri"/>
                <a:sym typeface="Calibri"/>
              </a:rPr>
              <a:t>30 Members &amp; Non-Members Involved</a:t>
            </a:r>
            <a:endParaRPr kumimoji="0" sz="13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72" name="Google Shape;772;g169f8e41693_0_97"/>
          <p:cNvSpPr/>
          <p:nvPr/>
        </p:nvSpPr>
        <p:spPr>
          <a:xfrm>
            <a:off x="6723759" y="1508235"/>
            <a:ext cx="3406500" cy="1276800"/>
          </a:xfrm>
          <a:prstGeom prst="rect">
            <a:avLst/>
          </a:prstGeom>
          <a:noFill/>
          <a:ln>
            <a:noFill/>
          </a:ln>
        </p:spPr>
        <p:txBody>
          <a:bodyPr spcFirstLastPara="1" wrap="square" lIns="91400" tIns="91400" rIns="91400" bIns="91400" anchor="t" anchorCtr="0">
            <a:noAutofit/>
          </a:bodyPr>
          <a:lstStyle/>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Standards for legal entities LEIs &amp; vLEIs</a:t>
            </a:r>
            <a:endParaRPr kumimoji="0" sz="20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73" name="Google Shape;773;g169f8e41693_0_97"/>
          <p:cNvSpPr/>
          <p:nvPr/>
        </p:nvSpPr>
        <p:spPr>
          <a:xfrm>
            <a:off x="336707" y="2647535"/>
            <a:ext cx="3406500" cy="1276800"/>
          </a:xfrm>
          <a:prstGeom prst="rect">
            <a:avLst/>
          </a:prstGeom>
          <a:noFill/>
          <a:ln>
            <a:noFill/>
          </a:ln>
        </p:spPr>
        <p:txBody>
          <a:bodyPr spcFirstLastPara="1" wrap="square" lIns="91400" tIns="91400" rIns="91400" bIns="91400" anchor="t" anchorCtr="0">
            <a:noAutofit/>
          </a:bodyPr>
          <a:lstStyle/>
          <a:p>
            <a:pPr marL="279400" marR="0" lvl="0" indent="0" algn="ctr" defTabSz="914400" rtl="0" eaLnBrk="1" fontAlgn="auto" latinLnBrk="0" hangingPunct="1">
              <a:lnSpc>
                <a:spcPct val="9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Engagement of the Financial Services community</a:t>
            </a:r>
            <a:endParaRPr kumimoji="0" sz="20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74" name="Google Shape;774;g169f8e41693_0_97"/>
          <p:cNvSpPr/>
          <p:nvPr/>
        </p:nvSpPr>
        <p:spPr>
          <a:xfrm>
            <a:off x="8093815" y="2638731"/>
            <a:ext cx="3406500" cy="1276800"/>
          </a:xfrm>
          <a:prstGeom prst="rect">
            <a:avLst/>
          </a:prstGeom>
          <a:noFill/>
          <a:ln>
            <a:noFill/>
          </a:ln>
        </p:spPr>
        <p:txBody>
          <a:bodyPr spcFirstLastPara="1" wrap="square" lIns="91400" tIns="91400" rIns="91400" bIns="91400" anchor="t" anchorCtr="0">
            <a:noAutofit/>
          </a:bodyPr>
          <a:lstStyle/>
          <a:p>
            <a:pPr marL="279400" marR="0" lvl="0" indent="0" algn="ctr" defTabSz="914400" rtl="0" eaLnBrk="1" fontAlgn="auto" latinLnBrk="0" hangingPunct="1">
              <a:lnSpc>
                <a:spcPct val="8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dirty="0">
                <a:ln>
                  <a:noFill/>
                </a:ln>
                <a:solidFill>
                  <a:srgbClr val="000000"/>
                </a:solidFill>
                <a:effectLst/>
                <a:uLnTx/>
                <a:uFillTx/>
                <a:latin typeface="Calibri"/>
                <a:ea typeface="Calibri"/>
                <a:cs typeface="Calibri"/>
                <a:sym typeface="Calibri"/>
              </a:rPr>
              <a:t>*Under Discussion*</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Standards for Government Foundational Layer Interoperability</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a:p>
            <a:pPr marL="279400" marR="0" lvl="0" indent="0" algn="ctr" defTabSz="914400" rtl="0" eaLnBrk="1" fontAlgn="auto" latinLnBrk="0" hangingPunct="1">
              <a:lnSpc>
                <a:spcPct val="80000"/>
              </a:lnSpc>
              <a:spcBef>
                <a:spcPts val="0"/>
              </a:spcBef>
              <a:spcAft>
                <a:spcPts val="0"/>
              </a:spcAft>
              <a:buClr>
                <a:srgbClr val="000000"/>
              </a:buClr>
              <a:buSzPts val="2000"/>
              <a:buFont typeface="Arial"/>
              <a:buNone/>
              <a:tabLst/>
              <a:defRPr/>
            </a:pPr>
            <a:endParaRPr kumimoji="0" sz="20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775" name="Google Shape;775;g169f8e41693_0_97"/>
          <p:cNvSpPr/>
          <p:nvPr/>
        </p:nvSpPr>
        <p:spPr>
          <a:xfrm>
            <a:off x="10523500" y="958100"/>
            <a:ext cx="1441800" cy="1444800"/>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FFFFFF"/>
                </a:solidFill>
                <a:effectLst/>
                <a:uLnTx/>
                <a:uFillTx/>
                <a:latin typeface="Arial"/>
                <a:cs typeface="Arial"/>
                <a:sym typeface="Arial"/>
              </a:rPr>
              <a:t>You’re Invited!</a:t>
            </a:r>
            <a:endParaRPr kumimoji="0" sz="1500" b="1" i="0" u="none" strike="noStrike" kern="0" cap="none" spc="0" normalizeH="0" baseline="0" noProof="0" dirty="0">
              <a:ln>
                <a:noFill/>
              </a:ln>
              <a:solidFill>
                <a:srgbClr val="FFFFFF"/>
              </a:solidFill>
              <a:effectLst/>
              <a:uLnTx/>
              <a:uFillTx/>
              <a:latin typeface="Arial"/>
              <a:cs typeface="Arial"/>
              <a:sym typeface="Arial"/>
            </a:endParaRPr>
          </a:p>
        </p:txBody>
      </p:sp>
      <p:sp>
        <p:nvSpPr>
          <p:cNvPr id="776" name="Google Shape;776;g169f8e41693_0_97"/>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Goodwill: non-profit &amp; community engagement</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grpSp>
        <p:nvGrpSpPr>
          <p:cNvPr id="781" name="Google Shape;781;g169f8e41693_0_118"/>
          <p:cNvGrpSpPr/>
          <p:nvPr/>
        </p:nvGrpSpPr>
        <p:grpSpPr>
          <a:xfrm>
            <a:off x="380880" y="2004600"/>
            <a:ext cx="3274200" cy="3303600"/>
            <a:chOff x="380880" y="2538000"/>
            <a:chExt cx="3274200" cy="3303600"/>
          </a:xfrm>
        </p:grpSpPr>
        <p:sp>
          <p:nvSpPr>
            <p:cNvPr id="782" name="Google Shape;782;g169f8e41693_0_118"/>
            <p:cNvSpPr/>
            <p:nvPr/>
          </p:nvSpPr>
          <p:spPr>
            <a:xfrm>
              <a:off x="380880" y="2538000"/>
              <a:ext cx="3274200" cy="3303600"/>
            </a:xfrm>
            <a:prstGeom prst="ellipse">
              <a:avLst/>
            </a:prstGeom>
            <a:solidFill>
              <a:srgbClr val="FFFFFF"/>
            </a:solidFill>
            <a:ln w="25400"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83" name="Google Shape;783;g169f8e41693_0_118"/>
            <p:cNvSpPr/>
            <p:nvPr/>
          </p:nvSpPr>
          <p:spPr>
            <a:xfrm>
              <a:off x="610560" y="2900160"/>
              <a:ext cx="2943000" cy="2041800"/>
            </a:xfrm>
            <a:prstGeom prst="rect">
              <a:avLst/>
            </a:prstGeom>
            <a:noFill/>
            <a:ln>
              <a:noFill/>
            </a:ln>
          </p:spPr>
          <p:txBody>
            <a:bodyPr spcFirstLastPara="1" wrap="square" lIns="90000" tIns="45000" rIns="90000" bIns="45000"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130"/>
                <a:buFont typeface="Calibri"/>
                <a:buNone/>
                <a:tabLst/>
                <a:defRPr/>
              </a:pPr>
              <a:r>
                <a:rPr kumimoji="0" lang="en-US" sz="2130" b="0" i="0" u="none" strike="noStrike" kern="0" cap="none" spc="0" normalizeH="0" baseline="0" noProof="0" dirty="0">
                  <a:ln>
                    <a:noFill/>
                  </a:ln>
                  <a:solidFill>
                    <a:srgbClr val="808080"/>
                  </a:solidFill>
                  <a:effectLst/>
                  <a:uLnTx/>
                  <a:uFillTx/>
                  <a:latin typeface="Calibri"/>
                  <a:ea typeface="Calibri"/>
                  <a:cs typeface="Calibri"/>
                  <a:sym typeface="Calibri"/>
                </a:rPr>
                <a:t>Alpha POC</a:t>
              </a:r>
              <a:endParaRPr kumimoji="0" sz="2130" b="0" i="0" u="none" strike="noStrike" kern="0" cap="none" spc="0" normalizeH="0" baseline="0" noProof="0" dirty="0">
                <a:ln>
                  <a:noFill/>
                </a:ln>
                <a:solidFill>
                  <a:srgbClr val="22202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808080"/>
                </a:buClr>
                <a:buSzPts val="1340"/>
                <a:buFont typeface="Calibri"/>
                <a:buNone/>
                <a:tabLst/>
                <a:defRPr/>
              </a:pPr>
              <a:r>
                <a:rPr kumimoji="0" lang="en-US" sz="1340" b="0" i="0" u="none" strike="noStrike" kern="0" cap="none" spc="0" normalizeH="0" baseline="0" noProof="0" dirty="0">
                  <a:ln>
                    <a:noFill/>
                  </a:ln>
                  <a:solidFill>
                    <a:srgbClr val="808080"/>
                  </a:solidFill>
                  <a:effectLst/>
                  <a:uLnTx/>
                  <a:uFillTx/>
                  <a:latin typeface="Calibri"/>
                  <a:ea typeface="Calibri"/>
                  <a:cs typeface="Calibri"/>
                  <a:sym typeface="Calibri"/>
                </a:rPr>
                <a:t>Connecting IDPs and RPs</a:t>
              </a: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808080"/>
                </a:buClr>
                <a:buSzPts val="1340"/>
                <a:buFont typeface="Calibri"/>
                <a:buNone/>
                <a:tabLst/>
                <a:defRPr/>
              </a:pPr>
              <a:r>
                <a:rPr kumimoji="0" lang="en-US" sz="1340" b="0" i="0" u="none" strike="noStrike" kern="0" cap="none" spc="0" normalizeH="0" baseline="0" noProof="0" dirty="0">
                  <a:ln>
                    <a:noFill/>
                  </a:ln>
                  <a:solidFill>
                    <a:srgbClr val="808080"/>
                  </a:solidFill>
                  <a:effectLst/>
                  <a:uLnTx/>
                  <a:uFillTx/>
                  <a:latin typeface="Calibri"/>
                  <a:ea typeface="Calibri"/>
                  <a:cs typeface="Calibri"/>
                  <a:sym typeface="Calibri"/>
                </a:rPr>
                <a:t>Uses OIDC for Identity Assurance </a:t>
              </a: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222020"/>
                </a:buClr>
                <a:buSzPts val="1340"/>
                <a:buFont typeface="Arial"/>
                <a:buNone/>
                <a:tabLst/>
                <a:defRPr/>
              </a:pP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808080"/>
                </a:buClr>
                <a:buSzPts val="1340"/>
                <a:buFont typeface="Noto Sans"/>
                <a:buAutoNum type="arabicPeriod"/>
                <a:tabLst/>
                <a:defRPr/>
              </a:pPr>
              <a:r>
                <a:rPr kumimoji="0" lang="en-US" sz="1340" b="0" i="0" u="none" strike="noStrike" kern="0" cap="none" spc="0" normalizeH="0" baseline="0" noProof="0" dirty="0">
                  <a:ln>
                    <a:noFill/>
                  </a:ln>
                  <a:solidFill>
                    <a:srgbClr val="808080"/>
                  </a:solidFill>
                  <a:effectLst/>
                  <a:uLnTx/>
                  <a:uFillTx/>
                  <a:latin typeface="Calibri"/>
                  <a:ea typeface="Calibri"/>
                  <a:cs typeface="Calibri"/>
                  <a:sym typeface="Calibri"/>
                </a:rPr>
                <a:t>Diverse architectures (including federated and SSI)</a:t>
              </a: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808080"/>
                </a:buClr>
                <a:buSzPts val="1340"/>
                <a:buFont typeface="Noto Sans"/>
                <a:buAutoNum type="arabicPeriod"/>
                <a:tabLst/>
                <a:defRPr/>
              </a:pPr>
              <a:r>
                <a:rPr kumimoji="0" lang="en-US" sz="1340" b="0" i="0" u="none" strike="noStrike" kern="0" cap="none" spc="0" normalizeH="0" baseline="0" noProof="0" dirty="0">
                  <a:ln>
                    <a:noFill/>
                  </a:ln>
                  <a:solidFill>
                    <a:srgbClr val="808080"/>
                  </a:solidFill>
                  <a:effectLst/>
                  <a:uLnTx/>
                  <a:uFillTx/>
                  <a:latin typeface="Calibri"/>
                  <a:ea typeface="Calibri"/>
                  <a:cs typeface="Calibri"/>
                  <a:sym typeface="Calibri"/>
                </a:rPr>
                <a:t>Multiple geographies</a:t>
              </a: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808080"/>
                </a:buClr>
                <a:buSzPts val="1340"/>
                <a:buFont typeface="Noto Sans"/>
                <a:buAutoNum type="arabicPeriod"/>
                <a:tabLst/>
                <a:defRPr/>
              </a:pPr>
              <a:r>
                <a:rPr kumimoji="0" lang="en-US" sz="1340" b="0" i="0" u="none" strike="noStrike" kern="0" cap="none" spc="0" normalizeH="0" baseline="0" noProof="0" dirty="0">
                  <a:ln>
                    <a:noFill/>
                  </a:ln>
                  <a:solidFill>
                    <a:srgbClr val="808080"/>
                  </a:solidFill>
                  <a:effectLst/>
                  <a:uLnTx/>
                  <a:uFillTx/>
                  <a:latin typeface="Calibri"/>
                  <a:ea typeface="Calibri"/>
                  <a:cs typeface="Calibri"/>
                  <a:sym typeface="Calibri"/>
                </a:rPr>
                <a:t>Minimal claims set</a:t>
              </a: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808080"/>
                </a:buClr>
                <a:buSzPts val="1340"/>
                <a:buFont typeface="Noto Sans"/>
                <a:buAutoNum type="arabicPeriod"/>
                <a:tabLst/>
                <a:defRPr/>
              </a:pPr>
              <a:r>
                <a:rPr kumimoji="0" lang="en-US" sz="1340" b="0" i="0" u="none" strike="noStrike" kern="0" cap="none" spc="0" normalizeH="0" baseline="0" noProof="0" dirty="0">
                  <a:ln>
                    <a:noFill/>
                  </a:ln>
                  <a:solidFill>
                    <a:srgbClr val="808080"/>
                  </a:solidFill>
                  <a:effectLst/>
                  <a:uLnTx/>
                  <a:uFillTx/>
                  <a:latin typeface="Calibri"/>
                  <a:ea typeface="Calibri"/>
                  <a:cs typeface="Calibri"/>
                  <a:sym typeface="Calibri"/>
                </a:rPr>
                <a:t>Identity assurance attestation</a:t>
              </a:r>
              <a:endParaRPr kumimoji="0" sz="134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sp>
        <p:nvSpPr>
          <p:cNvPr id="784" name="Google Shape;784;g169f8e41693_0_118"/>
          <p:cNvSpPr/>
          <p:nvPr/>
        </p:nvSpPr>
        <p:spPr>
          <a:xfrm>
            <a:off x="9058320" y="3523080"/>
            <a:ext cx="2376600" cy="337200"/>
          </a:xfrm>
          <a:prstGeom prst="rightArrow">
            <a:avLst>
              <a:gd name="adj1" fmla="val 50000"/>
              <a:gd name="adj2" fmla="val 50000"/>
            </a:avLst>
          </a:prstGeom>
          <a:solidFill>
            <a:srgbClr val="4472C4"/>
          </a:solidFill>
          <a:ln w="25400" cap="flat" cmpd="sng">
            <a:solidFill>
              <a:srgbClr val="32549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785" name="Google Shape;785;g169f8e41693_0_118"/>
          <p:cNvGrpSpPr/>
          <p:nvPr/>
        </p:nvGrpSpPr>
        <p:grpSpPr>
          <a:xfrm>
            <a:off x="6829200" y="2098560"/>
            <a:ext cx="1199400" cy="1202100"/>
            <a:chOff x="6829200" y="2631960"/>
            <a:chExt cx="1199400" cy="1202100"/>
          </a:xfrm>
        </p:grpSpPr>
        <p:sp>
          <p:nvSpPr>
            <p:cNvPr id="786" name="Google Shape;786;g169f8e41693_0_118"/>
            <p:cNvSpPr/>
            <p:nvPr/>
          </p:nvSpPr>
          <p:spPr>
            <a:xfrm>
              <a:off x="6829200" y="2631960"/>
              <a:ext cx="1199400" cy="1202100"/>
            </a:xfrm>
            <a:prstGeom prst="ellipse">
              <a:avLst/>
            </a:prstGeom>
            <a:solidFill>
              <a:srgbClr val="4472C4"/>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87" name="Google Shape;787;g169f8e41693_0_118"/>
            <p:cNvSpPr/>
            <p:nvPr/>
          </p:nvSpPr>
          <p:spPr>
            <a:xfrm>
              <a:off x="6971400" y="2808000"/>
              <a:ext cx="924900" cy="8499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SSI protocols</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grpSp>
        <p:nvGrpSpPr>
          <p:cNvPr id="788" name="Google Shape;788;g169f8e41693_0_118"/>
          <p:cNvGrpSpPr/>
          <p:nvPr/>
        </p:nvGrpSpPr>
        <p:grpSpPr>
          <a:xfrm>
            <a:off x="3765600" y="4833120"/>
            <a:ext cx="1271400" cy="1164300"/>
            <a:chOff x="3765600" y="5366520"/>
            <a:chExt cx="1271400" cy="1164300"/>
          </a:xfrm>
        </p:grpSpPr>
        <p:sp>
          <p:nvSpPr>
            <p:cNvPr id="789" name="Google Shape;789;g169f8e41693_0_118"/>
            <p:cNvSpPr/>
            <p:nvPr/>
          </p:nvSpPr>
          <p:spPr>
            <a:xfrm>
              <a:off x="3765600" y="5366520"/>
              <a:ext cx="1271400" cy="1164300"/>
            </a:xfrm>
            <a:prstGeom prst="ellipse">
              <a:avLst/>
            </a:prstGeom>
            <a:solidFill>
              <a:srgbClr val="FFAD00"/>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90" name="Google Shape;790;g169f8e41693_0_118"/>
            <p:cNvSpPr/>
            <p:nvPr/>
          </p:nvSpPr>
          <p:spPr>
            <a:xfrm>
              <a:off x="3952080" y="5537160"/>
              <a:ext cx="898800" cy="822900"/>
            </a:xfrm>
            <a:prstGeom prst="rect">
              <a:avLst/>
            </a:prstGeom>
            <a:solidFill>
              <a:srgbClr val="FFAD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791" name="Google Shape;791;g169f8e41693_0_118"/>
          <p:cNvSpPr/>
          <p:nvPr/>
        </p:nvSpPr>
        <p:spPr>
          <a:xfrm>
            <a:off x="3872160" y="4932120"/>
            <a:ext cx="1058400" cy="9645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Guide to Trust Framework</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nvGrpSpPr>
          <p:cNvPr id="792" name="Google Shape;792;g169f8e41693_0_118"/>
          <p:cNvGrpSpPr/>
          <p:nvPr/>
        </p:nvGrpSpPr>
        <p:grpSpPr>
          <a:xfrm>
            <a:off x="6824520" y="4190880"/>
            <a:ext cx="1303800" cy="1206000"/>
            <a:chOff x="6824520" y="4724280"/>
            <a:chExt cx="1303800" cy="1206000"/>
          </a:xfrm>
        </p:grpSpPr>
        <p:grpSp>
          <p:nvGrpSpPr>
            <p:cNvPr id="793" name="Google Shape;793;g169f8e41693_0_118"/>
            <p:cNvGrpSpPr/>
            <p:nvPr/>
          </p:nvGrpSpPr>
          <p:grpSpPr>
            <a:xfrm>
              <a:off x="6824520" y="4724280"/>
              <a:ext cx="1303800" cy="1206000"/>
              <a:chOff x="6824520" y="4724280"/>
              <a:chExt cx="1303800" cy="1206000"/>
            </a:xfrm>
          </p:grpSpPr>
          <p:sp>
            <p:nvSpPr>
              <p:cNvPr id="794" name="Google Shape;794;g169f8e41693_0_118"/>
              <p:cNvSpPr/>
              <p:nvPr/>
            </p:nvSpPr>
            <p:spPr>
              <a:xfrm>
                <a:off x="6824520" y="4724280"/>
                <a:ext cx="1303800" cy="1206000"/>
              </a:xfrm>
              <a:prstGeom prst="ellipse">
                <a:avLst/>
              </a:prstGeom>
              <a:solidFill>
                <a:srgbClr val="325490"/>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95" name="Google Shape;795;g169f8e41693_0_118"/>
              <p:cNvSpPr/>
              <p:nvPr/>
            </p:nvSpPr>
            <p:spPr>
              <a:xfrm>
                <a:off x="7015680" y="4900680"/>
                <a:ext cx="921900" cy="852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796" name="Google Shape;796;g169f8e41693_0_118"/>
            <p:cNvSpPr/>
            <p:nvPr/>
          </p:nvSpPr>
          <p:spPr>
            <a:xfrm>
              <a:off x="6976800" y="4872240"/>
              <a:ext cx="948900" cy="8529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Legal Entity linked identities</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grpSp>
        <p:nvGrpSpPr>
          <p:cNvPr id="797" name="Google Shape;797;g169f8e41693_0_118"/>
          <p:cNvGrpSpPr/>
          <p:nvPr/>
        </p:nvGrpSpPr>
        <p:grpSpPr>
          <a:xfrm>
            <a:off x="5337000" y="4579320"/>
            <a:ext cx="1271400" cy="1164300"/>
            <a:chOff x="5337000" y="5112720"/>
            <a:chExt cx="1271400" cy="1164300"/>
          </a:xfrm>
        </p:grpSpPr>
        <p:sp>
          <p:nvSpPr>
            <p:cNvPr id="798" name="Google Shape;798;g169f8e41693_0_118"/>
            <p:cNvSpPr/>
            <p:nvPr/>
          </p:nvSpPr>
          <p:spPr>
            <a:xfrm>
              <a:off x="5337000" y="5112720"/>
              <a:ext cx="1271400" cy="1164300"/>
            </a:xfrm>
            <a:prstGeom prst="ellipse">
              <a:avLst/>
            </a:prstGeom>
            <a:solidFill>
              <a:srgbClr val="FFAD00"/>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99" name="Google Shape;799;g169f8e41693_0_118"/>
            <p:cNvSpPr/>
            <p:nvPr/>
          </p:nvSpPr>
          <p:spPr>
            <a:xfrm>
              <a:off x="5523480" y="5283000"/>
              <a:ext cx="898800" cy="822900"/>
            </a:xfrm>
            <a:prstGeom prst="rect">
              <a:avLst/>
            </a:prstGeom>
            <a:solidFill>
              <a:srgbClr val="FFAD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800" name="Google Shape;800;g169f8e41693_0_118"/>
          <p:cNvSpPr/>
          <p:nvPr/>
        </p:nvSpPr>
        <p:spPr>
          <a:xfrm>
            <a:off x="5414760" y="4652760"/>
            <a:ext cx="1152000" cy="9645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Mapping across Frameworks</a:t>
            </a:r>
            <a:endParaRPr kumimoji="0" sz="16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nvGrpSpPr>
          <p:cNvPr id="801" name="Google Shape;801;g169f8e41693_0_118"/>
          <p:cNvGrpSpPr/>
          <p:nvPr/>
        </p:nvGrpSpPr>
        <p:grpSpPr>
          <a:xfrm>
            <a:off x="7659720" y="3119160"/>
            <a:ext cx="1271400" cy="1164300"/>
            <a:chOff x="7659720" y="3652560"/>
            <a:chExt cx="1271400" cy="1164300"/>
          </a:xfrm>
        </p:grpSpPr>
        <p:sp>
          <p:nvSpPr>
            <p:cNvPr id="802" name="Google Shape;802;g169f8e41693_0_118"/>
            <p:cNvSpPr/>
            <p:nvPr/>
          </p:nvSpPr>
          <p:spPr>
            <a:xfrm>
              <a:off x="7659720" y="3652560"/>
              <a:ext cx="1271400" cy="1164300"/>
            </a:xfrm>
            <a:prstGeom prst="ellipse">
              <a:avLst/>
            </a:prstGeom>
            <a:solidFill>
              <a:srgbClr val="4472C4"/>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03" name="Google Shape;803;g169f8e41693_0_118"/>
            <p:cNvSpPr/>
            <p:nvPr/>
          </p:nvSpPr>
          <p:spPr>
            <a:xfrm>
              <a:off x="7845840" y="3823200"/>
              <a:ext cx="898800" cy="822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804" name="Google Shape;804;g169f8e41693_0_118"/>
          <p:cNvSpPr/>
          <p:nvPr/>
        </p:nvSpPr>
        <p:spPr>
          <a:xfrm>
            <a:off x="7793280" y="3222120"/>
            <a:ext cx="1058400" cy="9645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Add 3</a:t>
            </a:r>
            <a:r>
              <a:rPr kumimoji="0" lang="en-US" sz="1600" b="0" i="0" u="none" strike="noStrike" kern="0" cap="none" spc="0" normalizeH="0" baseline="30000" noProof="0" dirty="0">
                <a:ln>
                  <a:noFill/>
                </a:ln>
                <a:solidFill>
                  <a:srgbClr val="FFFFFF"/>
                </a:solidFill>
                <a:effectLst/>
                <a:uLnTx/>
                <a:uFillTx/>
                <a:latin typeface="Calibri"/>
                <a:ea typeface="Calibri"/>
                <a:cs typeface="Calibri"/>
                <a:sym typeface="Calibri"/>
              </a:rPr>
              <a:t>rd</a:t>
            </a: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 Party Services</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05" name="Google Shape;805;g169f8e41693_0_118"/>
          <p:cNvSpPr/>
          <p:nvPr/>
        </p:nvSpPr>
        <p:spPr>
          <a:xfrm>
            <a:off x="8964000" y="3800280"/>
            <a:ext cx="2730600" cy="1063800"/>
          </a:xfrm>
          <a:prstGeom prst="rect">
            <a:avLst/>
          </a:prstGeom>
          <a:noFill/>
          <a:ln>
            <a:noFill/>
          </a:ln>
        </p:spPr>
        <p:txBody>
          <a:bodyPr spcFirstLastPara="1" wrap="square" lIns="90000" tIns="45000" rIns="90000" bIns="45000" anchor="t" anchorCtr="0">
            <a:noAutofit/>
          </a:bodyPr>
          <a:lstStyle/>
          <a:p>
            <a:pPr marL="285840" marR="0" lvl="0" indent="-285840" algn="l" defTabSz="914400" rtl="0" eaLnBrk="1" fontAlgn="auto" latinLnBrk="0" hangingPunct="1">
              <a:lnSpc>
                <a:spcPct val="100000"/>
              </a:lnSpc>
              <a:spcBef>
                <a:spcPts val="0"/>
              </a:spcBef>
              <a:spcAft>
                <a:spcPts val="0"/>
              </a:spcAft>
              <a:buClr>
                <a:srgbClr val="808080"/>
              </a:buClr>
              <a:buSzPts val="1600"/>
              <a:buFont typeface="Arial"/>
              <a:buChar char="•"/>
              <a:tabLst/>
              <a:defRPr/>
            </a:pPr>
            <a:r>
              <a:rPr kumimoji="0" lang="en-US" sz="1600" b="0" i="0" u="none" strike="noStrike" kern="0" cap="none" spc="0" normalizeH="0" baseline="0" noProof="0" dirty="0">
                <a:ln>
                  <a:noFill/>
                </a:ln>
                <a:solidFill>
                  <a:srgbClr val="808080"/>
                </a:solidFill>
                <a:effectLst/>
                <a:uLnTx/>
                <a:uFillTx/>
                <a:latin typeface="Calibri"/>
                <a:ea typeface="Calibri"/>
                <a:cs typeface="Calibri"/>
                <a:sym typeface="Calibri"/>
              </a:rPr>
              <a:t>Additional Participants</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a:p>
            <a:pPr marL="285840" marR="0" lvl="0" indent="-285840" algn="l" defTabSz="914400" rtl="0" eaLnBrk="1" fontAlgn="auto" latinLnBrk="0" hangingPunct="1">
              <a:lnSpc>
                <a:spcPct val="100000"/>
              </a:lnSpc>
              <a:spcBef>
                <a:spcPts val="0"/>
              </a:spcBef>
              <a:spcAft>
                <a:spcPts val="0"/>
              </a:spcAft>
              <a:buClr>
                <a:srgbClr val="808080"/>
              </a:buClr>
              <a:buSzPts val="1600"/>
              <a:buFont typeface="Arial"/>
              <a:buChar char="•"/>
              <a:tabLst/>
              <a:defRPr/>
            </a:pPr>
            <a:r>
              <a:rPr kumimoji="0" lang="en-US" sz="1600" b="0" i="0" u="none" strike="noStrike" kern="0" cap="none" spc="0" normalizeH="0" baseline="0" noProof="0" dirty="0">
                <a:ln>
                  <a:noFill/>
                </a:ln>
                <a:solidFill>
                  <a:srgbClr val="808080"/>
                </a:solidFill>
                <a:effectLst/>
                <a:uLnTx/>
                <a:uFillTx/>
                <a:latin typeface="Calibri"/>
                <a:ea typeface="Calibri"/>
                <a:cs typeface="Calibri"/>
                <a:sym typeface="Calibri"/>
              </a:rPr>
              <a:t>More use cases</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a:p>
            <a:pPr marL="285840" marR="0" lvl="0" indent="-285840" algn="l" defTabSz="914400" rtl="0" eaLnBrk="1" fontAlgn="auto" latinLnBrk="0" hangingPunct="1">
              <a:lnSpc>
                <a:spcPct val="100000"/>
              </a:lnSpc>
              <a:spcBef>
                <a:spcPts val="0"/>
              </a:spcBef>
              <a:spcAft>
                <a:spcPts val="0"/>
              </a:spcAft>
              <a:buClr>
                <a:srgbClr val="808080"/>
              </a:buClr>
              <a:buSzPts val="1600"/>
              <a:buFont typeface="Arial"/>
              <a:buChar char="•"/>
              <a:tabLst/>
              <a:defRPr/>
            </a:pPr>
            <a:r>
              <a:rPr kumimoji="0" lang="en-US" sz="1600" b="0" i="0" u="none" strike="noStrike" kern="0" cap="none" spc="0" normalizeH="0" baseline="0" noProof="0" dirty="0">
                <a:ln>
                  <a:noFill/>
                </a:ln>
                <a:solidFill>
                  <a:srgbClr val="808080"/>
                </a:solidFill>
                <a:effectLst/>
                <a:uLnTx/>
                <a:uFillTx/>
                <a:latin typeface="Calibri"/>
                <a:ea typeface="Calibri"/>
                <a:cs typeface="Calibri"/>
                <a:sym typeface="Calibri"/>
              </a:rPr>
              <a:t>Richer identity schema</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a:p>
            <a:pPr marL="285840" marR="0" lvl="0" indent="-285840" algn="l" defTabSz="914400" rtl="0" eaLnBrk="1" fontAlgn="auto" latinLnBrk="0" hangingPunct="1">
              <a:lnSpc>
                <a:spcPct val="100000"/>
              </a:lnSpc>
              <a:spcBef>
                <a:spcPts val="0"/>
              </a:spcBef>
              <a:spcAft>
                <a:spcPts val="0"/>
              </a:spcAft>
              <a:buClr>
                <a:srgbClr val="808080"/>
              </a:buClr>
              <a:buSzPts val="1600"/>
              <a:buFont typeface="Arial"/>
              <a:buChar char="•"/>
              <a:tabLst/>
              <a:defRPr/>
            </a:pPr>
            <a:r>
              <a:rPr kumimoji="0" lang="en-US" sz="1600" b="0" i="0" u="none" strike="noStrike" kern="0" cap="none" spc="0" normalizeH="0" baseline="0" noProof="0" dirty="0">
                <a:ln>
                  <a:noFill/>
                </a:ln>
                <a:solidFill>
                  <a:srgbClr val="808080"/>
                </a:solidFill>
                <a:effectLst/>
                <a:uLnTx/>
                <a:uFillTx/>
                <a:latin typeface="Calibri"/>
                <a:ea typeface="Calibri"/>
                <a:cs typeface="Calibri"/>
                <a:sym typeface="Calibri"/>
              </a:rPr>
              <a:t>Extended claims set</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06" name="Google Shape;806;g169f8e41693_0_118"/>
          <p:cNvSpPr/>
          <p:nvPr/>
        </p:nvSpPr>
        <p:spPr>
          <a:xfrm>
            <a:off x="7134480" y="5355480"/>
            <a:ext cx="13557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+GLEIF</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07" name="Google Shape;807;g169f8e41693_0_118"/>
          <p:cNvSpPr/>
          <p:nvPr/>
        </p:nvSpPr>
        <p:spPr>
          <a:xfrm>
            <a:off x="5702040" y="5718360"/>
            <a:ext cx="13557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+OIX</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08" name="Google Shape;808;g169f8e41693_0_118"/>
          <p:cNvSpPr/>
          <p:nvPr/>
        </p:nvSpPr>
        <p:spPr>
          <a:xfrm>
            <a:off x="4695900" y="5744535"/>
            <a:ext cx="13557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+OIX</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09" name="Google Shape;809;g169f8e41693_0_118"/>
          <p:cNvSpPr/>
          <p:nvPr/>
        </p:nvSpPr>
        <p:spPr>
          <a:xfrm>
            <a:off x="7134470" y="1666935"/>
            <a:ext cx="8676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+TOIP (?)</a:t>
            </a:r>
            <a:endParaRPr kumimoji="0" sz="1200" b="0" i="0" u="none" strike="noStrike" kern="0" cap="none" spc="0" normalizeH="0" baseline="0" noProof="0" dirty="0">
              <a:ln>
                <a:noFill/>
              </a:ln>
              <a:solidFill>
                <a:srgbClr val="80808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 DIF (?) </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nvGrpSpPr>
          <p:cNvPr id="810" name="Google Shape;810;g169f8e41693_0_118"/>
          <p:cNvGrpSpPr/>
          <p:nvPr/>
        </p:nvGrpSpPr>
        <p:grpSpPr>
          <a:xfrm>
            <a:off x="3903660" y="1355335"/>
            <a:ext cx="1271400" cy="1164300"/>
            <a:chOff x="3792960" y="2133360"/>
            <a:chExt cx="1271400" cy="1164300"/>
          </a:xfrm>
        </p:grpSpPr>
        <p:sp>
          <p:nvSpPr>
            <p:cNvPr id="811" name="Google Shape;811;g169f8e41693_0_118"/>
            <p:cNvSpPr/>
            <p:nvPr/>
          </p:nvSpPr>
          <p:spPr>
            <a:xfrm>
              <a:off x="3792960" y="2133360"/>
              <a:ext cx="1271400" cy="1164300"/>
            </a:xfrm>
            <a:prstGeom prst="ellipse">
              <a:avLst/>
            </a:prstGeom>
            <a:solidFill>
              <a:schemeClr val="accent1"/>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12" name="Google Shape;812;g169f8e41693_0_118"/>
            <p:cNvSpPr/>
            <p:nvPr/>
          </p:nvSpPr>
          <p:spPr>
            <a:xfrm>
              <a:off x="3979080" y="2304000"/>
              <a:ext cx="898800" cy="822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813" name="Google Shape;813;g169f8e41693_0_118"/>
          <p:cNvSpPr/>
          <p:nvPr/>
        </p:nvSpPr>
        <p:spPr>
          <a:xfrm>
            <a:off x="4010220" y="1455210"/>
            <a:ext cx="1058400" cy="9645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openid4ida profile</a:t>
            </a:r>
            <a:endParaRPr kumimoji="0" sz="1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814" name="Google Shape;814;g169f8e41693_0_118"/>
          <p:cNvSpPr/>
          <p:nvPr/>
        </p:nvSpPr>
        <p:spPr>
          <a:xfrm>
            <a:off x="4105623" y="1094240"/>
            <a:ext cx="8676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 OIDF</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nvGrpSpPr>
          <p:cNvPr id="815" name="Google Shape;815;g169f8e41693_0_118"/>
          <p:cNvGrpSpPr/>
          <p:nvPr/>
        </p:nvGrpSpPr>
        <p:grpSpPr>
          <a:xfrm>
            <a:off x="5423772" y="1641710"/>
            <a:ext cx="1271400" cy="1164300"/>
            <a:chOff x="5367960" y="2415960"/>
            <a:chExt cx="1271400" cy="1164300"/>
          </a:xfrm>
        </p:grpSpPr>
        <p:sp>
          <p:nvSpPr>
            <p:cNvPr id="816" name="Google Shape;816;g169f8e41693_0_118"/>
            <p:cNvSpPr/>
            <p:nvPr/>
          </p:nvSpPr>
          <p:spPr>
            <a:xfrm>
              <a:off x="5367960" y="2415960"/>
              <a:ext cx="1271400" cy="1164300"/>
            </a:xfrm>
            <a:prstGeom prst="ellipse">
              <a:avLst/>
            </a:prstGeom>
            <a:solidFill>
              <a:schemeClr val="accent1"/>
            </a:solidFill>
            <a:ln w="254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17" name="Google Shape;817;g169f8e41693_0_118"/>
            <p:cNvSpPr/>
            <p:nvPr/>
          </p:nvSpPr>
          <p:spPr>
            <a:xfrm>
              <a:off x="5554440" y="2586600"/>
              <a:ext cx="898800" cy="822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818" name="Google Shape;818;g169f8e41693_0_118"/>
          <p:cNvSpPr/>
          <p:nvPr/>
        </p:nvSpPr>
        <p:spPr>
          <a:xfrm>
            <a:off x="5530320" y="1691835"/>
            <a:ext cx="1058400" cy="9645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Network of Network</a:t>
            </a:r>
            <a:endParaRPr kumimoji="0" sz="16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FFFFFF"/>
                </a:solidFill>
                <a:effectLst/>
                <a:uLnTx/>
                <a:uFillTx/>
                <a:latin typeface="Calibri"/>
                <a:ea typeface="Calibri"/>
                <a:cs typeface="Calibri"/>
                <a:sym typeface="Calibri"/>
              </a:rPr>
              <a:t>trust</a:t>
            </a:r>
            <a:endParaRPr kumimoji="0" sz="16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819" name="Google Shape;819;g169f8e41693_0_118"/>
          <p:cNvSpPr/>
          <p:nvPr/>
        </p:nvSpPr>
        <p:spPr>
          <a:xfrm>
            <a:off x="5625733" y="1393915"/>
            <a:ext cx="8676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 OIDF</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20" name="Google Shape;820;g169f8e41693_0_118"/>
          <p:cNvSpPr/>
          <p:nvPr/>
        </p:nvSpPr>
        <p:spPr>
          <a:xfrm>
            <a:off x="5919480" y="3110520"/>
            <a:ext cx="1271400" cy="1164300"/>
          </a:xfrm>
          <a:prstGeom prst="ellipse">
            <a:avLst/>
          </a:prstGeom>
          <a:solidFill>
            <a:schemeClr val="lt1"/>
          </a:solidFill>
          <a:ln w="25400" cap="flat" cmpd="sng">
            <a:solidFill>
              <a:srgbClr val="7F7F7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21" name="Google Shape;821;g169f8e41693_0_118"/>
          <p:cNvSpPr/>
          <p:nvPr/>
        </p:nvSpPr>
        <p:spPr>
          <a:xfrm>
            <a:off x="6051600" y="3209520"/>
            <a:ext cx="1058400" cy="964500"/>
          </a:xfrm>
          <a:prstGeom prst="rect">
            <a:avLst/>
          </a:prstGeom>
          <a:noFill/>
          <a:ln>
            <a:noFill/>
          </a:ln>
        </p:spPr>
        <p:txBody>
          <a:bodyPr spcFirstLastPara="1" wrap="square" lIns="10075" tIns="10075" rIns="10075" bIns="10075" anchor="ctr" anchorCtr="0">
            <a:noAutofit/>
          </a:bodyPr>
          <a:lstStyle/>
          <a:p>
            <a:pPr marL="0" marR="0" lvl="0" indent="0" algn="ctr" defTabSz="914400" rtl="0" eaLnBrk="1" fontAlgn="auto" latinLnBrk="0" hangingPunct="1">
              <a:lnSpc>
                <a:spcPct val="90000"/>
              </a:lnSpc>
              <a:spcBef>
                <a:spcPts val="0"/>
              </a:spcBef>
              <a:spcAft>
                <a:spcPts val="0"/>
              </a:spcAft>
              <a:buClr>
                <a:srgbClr val="808080"/>
              </a:buClr>
              <a:buSzPts val="1600"/>
              <a:buFont typeface="Calibri"/>
              <a:buNone/>
              <a:tabLst/>
              <a:defRPr/>
            </a:pPr>
            <a:r>
              <a:rPr kumimoji="0" lang="en-US" sz="1600" b="0" i="0" u="none" strike="noStrike" kern="0" cap="none" spc="0" normalizeH="0" baseline="0" noProof="0" dirty="0">
                <a:ln>
                  <a:noFill/>
                </a:ln>
                <a:solidFill>
                  <a:srgbClr val="808080"/>
                </a:solidFill>
                <a:effectLst/>
                <a:uLnTx/>
                <a:uFillTx/>
                <a:latin typeface="Calibri"/>
                <a:ea typeface="Calibri"/>
                <a:cs typeface="Calibri"/>
                <a:sym typeface="Calibri"/>
              </a:rPr>
              <a:t>Extended Attributes</a:t>
            </a: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22" name="Google Shape;822;g169f8e41693_0_118"/>
          <p:cNvSpPr/>
          <p:nvPr/>
        </p:nvSpPr>
        <p:spPr>
          <a:xfrm>
            <a:off x="7995240" y="2901720"/>
            <a:ext cx="867600" cy="2730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808080"/>
              </a:buClr>
              <a:buSzPts val="1200"/>
              <a:buFont typeface="Calibri"/>
              <a:buNone/>
              <a:tabLst/>
              <a:defRPr/>
            </a:pPr>
            <a:r>
              <a:rPr kumimoji="0" lang="en-US" sz="1200" b="0" i="0" u="none" strike="noStrike" kern="0" cap="none" spc="0" normalizeH="0" baseline="0" noProof="0" dirty="0">
                <a:ln>
                  <a:noFill/>
                </a:ln>
                <a:solidFill>
                  <a:srgbClr val="808080"/>
                </a:solidFill>
                <a:effectLst/>
                <a:uLnTx/>
                <a:uFillTx/>
                <a:latin typeface="Calibri"/>
                <a:ea typeface="Calibri"/>
                <a:cs typeface="Calibri"/>
                <a:sym typeface="Calibri"/>
              </a:rPr>
              <a:t>+ CSC</a:t>
            </a:r>
            <a:endParaRPr kumimoji="0" sz="12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23" name="Google Shape;823;g169f8e41693_0_118"/>
          <p:cNvSpPr/>
          <p:nvPr/>
        </p:nvSpPr>
        <p:spPr>
          <a:xfrm>
            <a:off x="3892320" y="3537120"/>
            <a:ext cx="1767300" cy="337200"/>
          </a:xfrm>
          <a:prstGeom prst="rightArrow">
            <a:avLst>
              <a:gd name="adj1" fmla="val 50000"/>
              <a:gd name="adj2" fmla="val 50000"/>
            </a:avLst>
          </a:prstGeom>
          <a:solidFill>
            <a:srgbClr val="4472C4"/>
          </a:solidFill>
          <a:ln w="25400" cap="flat" cmpd="sng">
            <a:solidFill>
              <a:srgbClr val="325490"/>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24" name="Google Shape;824;g169f8e41693_0_118"/>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OIDF and OIX groups complement each other</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169f8e41693_0_167"/>
          <p:cNvSpPr/>
          <p:nvPr/>
        </p:nvSpPr>
        <p:spPr>
          <a:xfrm>
            <a:off x="3907866" y="2588921"/>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31" name="Google Shape;831;g169f8e41693_0_167"/>
          <p:cNvSpPr/>
          <p:nvPr/>
        </p:nvSpPr>
        <p:spPr>
          <a:xfrm>
            <a:off x="458928" y="2322496"/>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32" name="Google Shape;832;g169f8e41693_0_167"/>
          <p:cNvSpPr/>
          <p:nvPr/>
        </p:nvSpPr>
        <p:spPr>
          <a:xfrm rot="10800000" flipH="1">
            <a:off x="2295680" y="2947150"/>
            <a:ext cx="1909440" cy="13716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833" name="Google Shape;833;g169f8e41693_0_167"/>
          <p:cNvSpPr/>
          <p:nvPr/>
        </p:nvSpPr>
        <p:spPr>
          <a:xfrm rot="10800000" flipH="1">
            <a:off x="3367040" y="2995390"/>
            <a:ext cx="830142" cy="78192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834" name="Google Shape;834;g169f8e41693_0_167"/>
          <p:cNvSpPr/>
          <p:nvPr/>
        </p:nvSpPr>
        <p:spPr>
          <a:xfrm rot="10800000">
            <a:off x="2294240" y="3156688"/>
            <a:ext cx="1063800" cy="619542"/>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835" name="Google Shape;835;g169f8e41693_0_167"/>
          <p:cNvSpPr/>
          <p:nvPr/>
        </p:nvSpPr>
        <p:spPr>
          <a:xfrm>
            <a:off x="2362280" y="2946789"/>
            <a:ext cx="16896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36" name="Google Shape;836;g169f8e41693_0_167"/>
          <p:cNvSpPr/>
          <p:nvPr/>
        </p:nvSpPr>
        <p:spPr>
          <a:xfrm>
            <a:off x="458945" y="1978710"/>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pic>
        <p:nvPicPr>
          <p:cNvPr id="837" name="Google Shape;837;g169f8e41693_0_167"/>
          <p:cNvPicPr preferRelativeResize="0"/>
          <p:nvPr/>
        </p:nvPicPr>
        <p:blipFill rotWithShape="1">
          <a:blip r:embed="rId3">
            <a:alphaModFix/>
          </a:blip>
          <a:srcRect l="7047" t="28740" r="61729" b="14950"/>
          <a:stretch/>
        </p:blipFill>
        <p:spPr>
          <a:xfrm>
            <a:off x="4286641" y="2730955"/>
            <a:ext cx="1468800" cy="1452334"/>
          </a:xfrm>
          <a:prstGeom prst="rect">
            <a:avLst/>
          </a:prstGeom>
          <a:noFill/>
          <a:ln>
            <a:noFill/>
          </a:ln>
          <a:effectLst>
            <a:outerShdw blurRad="57240" dist="19080" dir="5400000" algn="bl" rotWithShape="0">
              <a:srgbClr val="000000">
                <a:alpha val="49020"/>
              </a:srgbClr>
            </a:outerShdw>
          </a:effectLst>
        </p:spPr>
      </p:pic>
      <p:sp>
        <p:nvSpPr>
          <p:cNvPr id="838" name="Google Shape;838;g169f8e41693_0_167"/>
          <p:cNvSpPr/>
          <p:nvPr/>
        </p:nvSpPr>
        <p:spPr>
          <a:xfrm>
            <a:off x="3956445" y="2226565"/>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5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839" name="Google Shape;839;g169f8e41693_0_167"/>
          <p:cNvSpPr txBox="1"/>
          <p:nvPr/>
        </p:nvSpPr>
        <p:spPr>
          <a:xfrm>
            <a:off x="1473228" y="5647635"/>
            <a:ext cx="3000000" cy="415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sp>
        <p:nvSpPr>
          <p:cNvPr id="840" name="Google Shape;840;g169f8e41693_0_167"/>
          <p:cNvSpPr/>
          <p:nvPr/>
        </p:nvSpPr>
        <p:spPr>
          <a:xfrm>
            <a:off x="2193653" y="3866896"/>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41" name="Google Shape;841;g169f8e41693_0_167"/>
          <p:cNvPicPr preferRelativeResize="0"/>
          <p:nvPr/>
        </p:nvPicPr>
        <p:blipFill rotWithShape="1">
          <a:blip r:embed="rId3">
            <a:alphaModFix/>
          </a:blip>
          <a:srcRect l="7047" t="28740" r="61729" b="14950"/>
          <a:stretch/>
        </p:blipFill>
        <p:spPr>
          <a:xfrm>
            <a:off x="2572428" y="4008930"/>
            <a:ext cx="1468800" cy="1452334"/>
          </a:xfrm>
          <a:prstGeom prst="rect">
            <a:avLst/>
          </a:prstGeom>
          <a:noFill/>
          <a:ln>
            <a:noFill/>
          </a:ln>
          <a:effectLst>
            <a:outerShdw blurRad="57240" dist="19080" dir="5400000" algn="bl" rotWithShape="0">
              <a:srgbClr val="000000">
                <a:alpha val="49020"/>
              </a:srgbClr>
            </a:outerShdw>
          </a:effectLst>
        </p:spPr>
      </p:pic>
      <p:pic>
        <p:nvPicPr>
          <p:cNvPr id="842" name="Google Shape;842;g169f8e41693_0_167"/>
          <p:cNvPicPr preferRelativeResize="0"/>
          <p:nvPr/>
        </p:nvPicPr>
        <p:blipFill rotWithShape="1">
          <a:blip r:embed="rId3">
            <a:alphaModFix/>
          </a:blip>
          <a:srcRect l="7047" t="28740" r="61729" b="14950"/>
          <a:stretch/>
        </p:blipFill>
        <p:spPr>
          <a:xfrm>
            <a:off x="837703" y="2464530"/>
            <a:ext cx="1468800" cy="1452334"/>
          </a:xfrm>
          <a:prstGeom prst="rect">
            <a:avLst/>
          </a:prstGeom>
          <a:noFill/>
          <a:ln>
            <a:noFill/>
          </a:ln>
          <a:effectLst>
            <a:outerShdw blurRad="57240" dist="19080" dir="5400000" algn="bl" rotWithShape="0">
              <a:srgbClr val="000000">
                <a:alpha val="49020"/>
              </a:srgbClr>
            </a:outerShdw>
          </a:effectLst>
        </p:spPr>
      </p:pic>
      <p:sp>
        <p:nvSpPr>
          <p:cNvPr id="843" name="Google Shape;843;g169f8e41693_0_167"/>
          <p:cNvSpPr/>
          <p:nvPr/>
        </p:nvSpPr>
        <p:spPr>
          <a:xfrm>
            <a:off x="6361425" y="2730950"/>
            <a:ext cx="6024900" cy="3545700"/>
          </a:xfrm>
          <a:prstGeom prst="rect">
            <a:avLst/>
          </a:prstGeom>
          <a:noFill/>
          <a:ln>
            <a:noFill/>
          </a:ln>
        </p:spPr>
        <p:txBody>
          <a:bodyPr spcFirstLastPara="1" wrap="square" lIns="90000" tIns="45000" rIns="90000" bIns="45000" anchor="t" anchorCtr="0">
            <a:noAutofit/>
          </a:bodyPr>
          <a:lstStyle/>
          <a:p>
            <a:pPr marL="457200" marR="0" lvl="0" indent="-3810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 Prove goodwill through collaboration</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533400" marR="0" lvl="0" indent="-4572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Prove governance is viable</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533400" marR="0" lvl="0" indent="-4572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Prove it is technically viable </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p:txBody>
      </p:sp>
      <p:sp>
        <p:nvSpPr>
          <p:cNvPr id="844" name="Google Shape;844;g169f8e41693_0_167"/>
          <p:cNvSpPr/>
          <p:nvPr/>
        </p:nvSpPr>
        <p:spPr>
          <a:xfrm>
            <a:off x="2107640" y="1446147"/>
            <a:ext cx="30000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r>
              <a:rPr kumimoji="0" lang="en-US" sz="2400" b="1" i="0" u="none" strike="noStrike" kern="0" cap="none" spc="0" normalizeH="0" baseline="0" noProof="0" dirty="0">
                <a:ln>
                  <a:noFill/>
                </a:ln>
                <a:solidFill>
                  <a:srgbClr val="325490"/>
                </a:solidFill>
                <a:effectLst/>
                <a:uLnTx/>
                <a:uFillTx/>
                <a:latin typeface="Calibri"/>
                <a:ea typeface="Calibri"/>
                <a:cs typeface="Calibri"/>
                <a:sym typeface="Calibri"/>
              </a:rPr>
              <a:t>Interoperability</a:t>
            </a:r>
            <a:endParaRPr kumimoji="0" sz="2400" b="1" i="0" u="none" strike="noStrike" kern="0" cap="none" spc="0" normalizeH="0" baseline="0" noProof="0" dirty="0">
              <a:ln>
                <a:noFill/>
              </a:ln>
              <a:solidFill>
                <a:srgbClr val="325490"/>
              </a:solidFill>
              <a:effectLst/>
              <a:uLnTx/>
              <a:uFillTx/>
              <a:latin typeface="Arial"/>
              <a:ea typeface="Arial"/>
              <a:cs typeface="Arial"/>
              <a:sym typeface="Arial"/>
            </a:endParaRPr>
          </a:p>
        </p:txBody>
      </p:sp>
      <p:pic>
        <p:nvPicPr>
          <p:cNvPr id="845" name="Google Shape;845;g169f8e41693_0_167"/>
          <p:cNvPicPr preferRelativeResize="0"/>
          <p:nvPr/>
        </p:nvPicPr>
        <p:blipFill rotWithShape="1">
          <a:blip r:embed="rId4">
            <a:alphaModFix/>
          </a:blip>
          <a:srcRect/>
          <a:stretch/>
        </p:blipFill>
        <p:spPr>
          <a:xfrm>
            <a:off x="10482250" y="3651725"/>
            <a:ext cx="1468800" cy="215178"/>
          </a:xfrm>
          <a:prstGeom prst="rect">
            <a:avLst/>
          </a:prstGeom>
          <a:noFill/>
          <a:ln>
            <a:noFill/>
          </a:ln>
        </p:spPr>
      </p:pic>
      <p:sp>
        <p:nvSpPr>
          <p:cNvPr id="846" name="Google Shape;846;g169f8e41693_0_167"/>
          <p:cNvSpPr/>
          <p:nvPr/>
        </p:nvSpPr>
        <p:spPr>
          <a:xfrm>
            <a:off x="6066900" y="3599138"/>
            <a:ext cx="249000" cy="215100"/>
          </a:xfrm>
          <a:prstGeom prst="rightArrow">
            <a:avLst>
              <a:gd name="adj1" fmla="val 50000"/>
              <a:gd name="adj2" fmla="val 50000"/>
            </a:avLst>
          </a:prstGeom>
          <a:solidFill>
            <a:schemeClr val="accent1"/>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47" name="Google Shape;847;g169f8e41693_0_167"/>
          <p:cNvPicPr preferRelativeResize="0"/>
          <p:nvPr/>
        </p:nvPicPr>
        <p:blipFill>
          <a:blip r:embed="rId5">
            <a:alphaModFix/>
          </a:blip>
          <a:stretch>
            <a:fillRect/>
          </a:stretch>
        </p:blipFill>
        <p:spPr>
          <a:xfrm>
            <a:off x="10529100" y="4183300"/>
            <a:ext cx="1267624" cy="415500"/>
          </a:xfrm>
          <a:prstGeom prst="rect">
            <a:avLst/>
          </a:prstGeom>
          <a:noFill/>
          <a:ln>
            <a:noFill/>
          </a:ln>
        </p:spPr>
      </p:pic>
      <p:sp>
        <p:nvSpPr>
          <p:cNvPr id="848" name="Google Shape;848;g169f8e41693_0_167"/>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How to build the Global Assured Identity Network</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169f8e41693_0_206"/>
          <p:cNvSpPr/>
          <p:nvPr/>
        </p:nvSpPr>
        <p:spPr>
          <a:xfrm>
            <a:off x="9495399" y="2261000"/>
            <a:ext cx="2666100" cy="54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55" name="Google Shape;855;g169f8e41693_0_206"/>
          <p:cNvPicPr preferRelativeResize="0"/>
          <p:nvPr/>
        </p:nvPicPr>
        <p:blipFill rotWithShape="1">
          <a:blip r:embed="rId3">
            <a:alphaModFix/>
          </a:blip>
          <a:srcRect/>
          <a:stretch/>
        </p:blipFill>
        <p:spPr>
          <a:xfrm>
            <a:off x="9696840" y="5781545"/>
            <a:ext cx="2415600" cy="353880"/>
          </a:xfrm>
          <a:prstGeom prst="rect">
            <a:avLst/>
          </a:prstGeom>
          <a:noFill/>
          <a:ln>
            <a:noFill/>
          </a:ln>
        </p:spPr>
      </p:pic>
      <p:sp>
        <p:nvSpPr>
          <p:cNvPr id="856" name="Google Shape;856;g169f8e41693_0_206"/>
          <p:cNvSpPr txBox="1"/>
          <p:nvPr/>
        </p:nvSpPr>
        <p:spPr>
          <a:xfrm>
            <a:off x="505990" y="1017378"/>
            <a:ext cx="7960800" cy="523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200" b="0" i="0" u="none" strike="noStrike" kern="0" cap="none" spc="0" normalizeH="0" baseline="0" noProof="0" dirty="0">
                <a:ln>
                  <a:noFill/>
                </a:ln>
                <a:solidFill>
                  <a:srgbClr val="000000"/>
                </a:solidFill>
                <a:effectLst/>
                <a:uLnTx/>
                <a:uFillTx/>
                <a:latin typeface="Arial"/>
                <a:ea typeface="Arial"/>
                <a:cs typeface="Arial"/>
                <a:sym typeface="Arial"/>
              </a:rPr>
              <a:t>Are Levels of Assurance the “Currency of Identity”?</a:t>
            </a:r>
            <a:endParaRPr kumimoji="0" sz="2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57" name="Google Shape;857;g169f8e41693_0_206"/>
          <p:cNvSpPr txBox="1"/>
          <p:nvPr/>
        </p:nvSpPr>
        <p:spPr>
          <a:xfrm>
            <a:off x="2157196" y="5304116"/>
            <a:ext cx="4248600" cy="831300"/>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100" b="0" i="0" u="none" strike="noStrike" kern="0" cap="none" spc="0" normalizeH="0" baseline="0" noProof="0" dirty="0">
                <a:ln>
                  <a:noFill/>
                </a:ln>
                <a:solidFill>
                  <a:srgbClr val="000000"/>
                </a:solidFill>
                <a:effectLst/>
                <a:uLnTx/>
                <a:uFillTx/>
                <a:latin typeface="Arial"/>
                <a:ea typeface="Arial"/>
                <a:cs typeface="Arial"/>
                <a:sym typeface="Arial"/>
              </a:rPr>
              <a:t>Or must we trade at the Digitized Credential level?</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58" name="Google Shape;858;g169f8e41693_0_206"/>
          <p:cNvPicPr preferRelativeResize="0"/>
          <p:nvPr/>
        </p:nvPicPr>
        <p:blipFill rotWithShape="1">
          <a:blip r:embed="rId4">
            <a:alphaModFix/>
          </a:blip>
          <a:srcRect/>
          <a:stretch/>
        </p:blipFill>
        <p:spPr>
          <a:xfrm>
            <a:off x="86873" y="1507114"/>
            <a:ext cx="7317820" cy="3071949"/>
          </a:xfrm>
          <a:prstGeom prst="rect">
            <a:avLst/>
          </a:prstGeom>
          <a:noFill/>
          <a:ln>
            <a:noFill/>
          </a:ln>
        </p:spPr>
      </p:pic>
      <p:pic>
        <p:nvPicPr>
          <p:cNvPr id="859" name="Google Shape;859;g169f8e41693_0_206"/>
          <p:cNvPicPr preferRelativeResize="0"/>
          <p:nvPr/>
        </p:nvPicPr>
        <p:blipFill rotWithShape="1">
          <a:blip r:embed="rId5">
            <a:alphaModFix/>
          </a:blip>
          <a:srcRect/>
          <a:stretch/>
        </p:blipFill>
        <p:spPr>
          <a:xfrm>
            <a:off x="4956035" y="3306076"/>
            <a:ext cx="7026305" cy="2949575"/>
          </a:xfrm>
          <a:prstGeom prst="rect">
            <a:avLst/>
          </a:prstGeom>
          <a:noFill/>
          <a:ln>
            <a:noFill/>
          </a:ln>
        </p:spPr>
      </p:pic>
      <p:sp>
        <p:nvSpPr>
          <p:cNvPr id="860" name="Google Shape;860;g169f8e41693_0_206"/>
          <p:cNvSpPr/>
          <p:nvPr/>
        </p:nvSpPr>
        <p:spPr>
          <a:xfrm>
            <a:off x="10199300" y="348050"/>
            <a:ext cx="1990500" cy="380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61" name="Google Shape;861;g169f8e41693_0_206"/>
          <p:cNvPicPr preferRelativeResize="0"/>
          <p:nvPr/>
        </p:nvPicPr>
        <p:blipFill rotWithShape="1">
          <a:blip r:embed="rId3">
            <a:alphaModFix/>
          </a:blip>
          <a:srcRect/>
          <a:stretch/>
        </p:blipFill>
        <p:spPr>
          <a:xfrm>
            <a:off x="10274275" y="385513"/>
            <a:ext cx="1841400" cy="269762"/>
          </a:xfrm>
          <a:prstGeom prst="rect">
            <a:avLst/>
          </a:prstGeom>
          <a:noFill/>
          <a:ln>
            <a:noFill/>
          </a:ln>
        </p:spPr>
      </p:pic>
      <p:sp>
        <p:nvSpPr>
          <p:cNvPr id="862" name="Google Shape;862;g169f8e41693_0_206"/>
          <p:cNvSpPr txBox="1"/>
          <p:nvPr/>
        </p:nvSpPr>
        <p:spPr>
          <a:xfrm>
            <a:off x="182255" y="1271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Prove Governance is viable</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863" name="Google Shape;863;g169f8e41693_0_206"/>
          <p:cNvSpPr/>
          <p:nvPr/>
        </p:nvSpPr>
        <p:spPr>
          <a:xfrm>
            <a:off x="9630300" y="5696550"/>
            <a:ext cx="2482200" cy="523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g169f8e41693_0_220"/>
          <p:cNvPicPr preferRelativeResize="0"/>
          <p:nvPr/>
        </p:nvPicPr>
        <p:blipFill rotWithShape="1">
          <a:blip r:embed="rId3">
            <a:alphaModFix/>
          </a:blip>
          <a:srcRect/>
          <a:stretch/>
        </p:blipFill>
        <p:spPr>
          <a:xfrm>
            <a:off x="8945442" y="3727617"/>
            <a:ext cx="1136393" cy="2150516"/>
          </a:xfrm>
          <a:prstGeom prst="rect">
            <a:avLst/>
          </a:prstGeom>
          <a:noFill/>
          <a:ln>
            <a:noFill/>
          </a:ln>
        </p:spPr>
      </p:pic>
      <p:sp>
        <p:nvSpPr>
          <p:cNvPr id="869" name="Google Shape;869;g169f8e41693_0_220"/>
          <p:cNvSpPr/>
          <p:nvPr/>
        </p:nvSpPr>
        <p:spPr>
          <a:xfrm>
            <a:off x="1893500" y="1510363"/>
            <a:ext cx="1728900" cy="380400"/>
          </a:xfrm>
          <a:prstGeom prst="roundRect">
            <a:avLst>
              <a:gd name="adj" fmla="val 1666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A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70" name="Google Shape;870;g169f8e41693_0_220"/>
          <p:cNvSpPr/>
          <p:nvPr/>
        </p:nvSpPr>
        <p:spPr>
          <a:xfrm>
            <a:off x="1893500" y="2449010"/>
            <a:ext cx="1728900" cy="380400"/>
          </a:xfrm>
          <a:prstGeom prst="roundRect">
            <a:avLst>
              <a:gd name="adj" fmla="val 16667"/>
            </a:avLst>
          </a:prstGeom>
          <a:solidFill>
            <a:srgbClr val="FF000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B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871" name="Google Shape;871;g169f8e41693_0_220"/>
          <p:cNvCxnSpPr>
            <a:stCxn id="869" idx="2"/>
            <a:endCxn id="870" idx="0"/>
          </p:cNvCxnSpPr>
          <p:nvPr/>
        </p:nvCxnSpPr>
        <p:spPr>
          <a:xfrm>
            <a:off x="2757950" y="1890763"/>
            <a:ext cx="0" cy="558300"/>
          </a:xfrm>
          <a:prstGeom prst="straightConnector1">
            <a:avLst/>
          </a:prstGeom>
          <a:noFill/>
          <a:ln w="19050" cap="flat" cmpd="sng">
            <a:solidFill>
              <a:schemeClr val="accent2"/>
            </a:solidFill>
            <a:prstDash val="solid"/>
            <a:miter lim="800000"/>
            <a:headEnd type="triangle" w="med" len="med"/>
            <a:tailEnd type="triangle" w="med" len="med"/>
          </a:ln>
        </p:spPr>
      </p:cxnSp>
      <p:sp>
        <p:nvSpPr>
          <p:cNvPr id="872" name="Google Shape;872;g169f8e41693_0_220"/>
          <p:cNvSpPr txBox="1"/>
          <p:nvPr/>
        </p:nvSpPr>
        <p:spPr>
          <a:xfrm>
            <a:off x="1713507" y="2829307"/>
            <a:ext cx="2088900" cy="323100"/>
          </a:xfrm>
          <a:prstGeom prst="rect">
            <a:avLst/>
          </a:prstGeom>
          <a:noFill/>
          <a:ln>
            <a:noFill/>
          </a:ln>
        </p:spPr>
        <p:txBody>
          <a:bodyPr spcFirstLastPara="1" wrap="square" lIns="121900" tIns="60925" rIns="121900" bIns="609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222020"/>
                </a:solidFill>
                <a:effectLst/>
                <a:uLnTx/>
                <a:uFillTx/>
                <a:latin typeface="Calibri"/>
                <a:ea typeface="Calibri"/>
                <a:cs typeface="Calibri"/>
                <a:sym typeface="Calibri"/>
              </a:rPr>
              <a:t>We accept each others IDs</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73" name="Google Shape;873;g169f8e41693_0_220"/>
          <p:cNvSpPr/>
          <p:nvPr/>
        </p:nvSpPr>
        <p:spPr>
          <a:xfrm>
            <a:off x="7374438" y="1437938"/>
            <a:ext cx="1728900" cy="380400"/>
          </a:xfrm>
          <a:prstGeom prst="roundRect">
            <a:avLst>
              <a:gd name="adj" fmla="val 1666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A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74" name="Google Shape;874;g169f8e41693_0_220"/>
          <p:cNvSpPr/>
          <p:nvPr/>
        </p:nvSpPr>
        <p:spPr>
          <a:xfrm>
            <a:off x="7374438" y="2376585"/>
            <a:ext cx="1728900" cy="380400"/>
          </a:xfrm>
          <a:prstGeom prst="roundRect">
            <a:avLst>
              <a:gd name="adj" fmla="val 16667"/>
            </a:avLst>
          </a:prstGeom>
          <a:solidFill>
            <a:srgbClr val="FF000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B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875" name="Google Shape;875;g169f8e41693_0_220"/>
          <p:cNvCxnSpPr>
            <a:stCxn id="873" idx="2"/>
            <a:endCxn id="874" idx="0"/>
          </p:cNvCxnSpPr>
          <p:nvPr/>
        </p:nvCxnSpPr>
        <p:spPr>
          <a:xfrm>
            <a:off x="8238888" y="1818338"/>
            <a:ext cx="0" cy="558300"/>
          </a:xfrm>
          <a:prstGeom prst="straightConnector1">
            <a:avLst/>
          </a:prstGeom>
          <a:noFill/>
          <a:ln w="19050" cap="flat" cmpd="sng">
            <a:solidFill>
              <a:schemeClr val="accent2"/>
            </a:solidFill>
            <a:prstDash val="solid"/>
            <a:miter lim="800000"/>
            <a:headEnd type="triangle" w="med" len="med"/>
            <a:tailEnd type="triangle" w="med" len="med"/>
          </a:ln>
        </p:spPr>
      </p:cxnSp>
      <p:sp>
        <p:nvSpPr>
          <p:cNvPr id="876" name="Google Shape;876;g169f8e41693_0_220"/>
          <p:cNvSpPr/>
          <p:nvPr/>
        </p:nvSpPr>
        <p:spPr>
          <a:xfrm>
            <a:off x="9752202" y="2376585"/>
            <a:ext cx="1728900" cy="380400"/>
          </a:xfrm>
          <a:prstGeom prst="roundRect">
            <a:avLst>
              <a:gd name="adj" fmla="val 16667"/>
            </a:avLst>
          </a:prstGeom>
          <a:solidFill>
            <a:srgbClr val="00B0F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D</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77" name="Google Shape;877;g169f8e41693_0_220"/>
          <p:cNvSpPr/>
          <p:nvPr/>
        </p:nvSpPr>
        <p:spPr>
          <a:xfrm>
            <a:off x="9752201" y="1437938"/>
            <a:ext cx="1728900" cy="380400"/>
          </a:xfrm>
          <a:prstGeom prst="roundRect">
            <a:avLst>
              <a:gd name="adj" fmla="val 16667"/>
            </a:avLst>
          </a:prstGeom>
          <a:solidFill>
            <a:srgbClr val="92D05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C</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878" name="Google Shape;878;g169f8e41693_0_220"/>
          <p:cNvCxnSpPr/>
          <p:nvPr/>
        </p:nvCxnSpPr>
        <p:spPr>
          <a:xfrm>
            <a:off x="10639569" y="1818238"/>
            <a:ext cx="0" cy="55830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879" name="Google Shape;879;g169f8e41693_0_220"/>
          <p:cNvCxnSpPr>
            <a:stCxn id="873" idx="3"/>
            <a:endCxn id="877" idx="1"/>
          </p:cNvCxnSpPr>
          <p:nvPr/>
        </p:nvCxnSpPr>
        <p:spPr>
          <a:xfrm>
            <a:off x="9103338" y="1628138"/>
            <a:ext cx="648900" cy="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880" name="Google Shape;880;g169f8e41693_0_220"/>
          <p:cNvCxnSpPr>
            <a:stCxn id="874" idx="3"/>
            <a:endCxn id="876" idx="1"/>
          </p:cNvCxnSpPr>
          <p:nvPr/>
        </p:nvCxnSpPr>
        <p:spPr>
          <a:xfrm>
            <a:off x="9103338" y="2566785"/>
            <a:ext cx="648900" cy="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881" name="Google Shape;881;g169f8e41693_0_220"/>
          <p:cNvCxnSpPr/>
          <p:nvPr/>
        </p:nvCxnSpPr>
        <p:spPr>
          <a:xfrm>
            <a:off x="9065086" y="1818238"/>
            <a:ext cx="729600" cy="55830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882" name="Google Shape;882;g169f8e41693_0_220"/>
          <p:cNvCxnSpPr/>
          <p:nvPr/>
        </p:nvCxnSpPr>
        <p:spPr>
          <a:xfrm flipH="1">
            <a:off x="9038158" y="1818237"/>
            <a:ext cx="737100" cy="558300"/>
          </a:xfrm>
          <a:prstGeom prst="straightConnector1">
            <a:avLst/>
          </a:prstGeom>
          <a:noFill/>
          <a:ln w="19050" cap="flat" cmpd="sng">
            <a:solidFill>
              <a:schemeClr val="accent2"/>
            </a:solidFill>
            <a:prstDash val="solid"/>
            <a:miter lim="800000"/>
            <a:headEnd type="triangle" w="med" len="med"/>
            <a:tailEnd type="triangle" w="med" len="med"/>
          </a:ln>
        </p:spPr>
      </p:cxnSp>
      <p:sp>
        <p:nvSpPr>
          <p:cNvPr id="883" name="Google Shape;883;g169f8e41693_0_220"/>
          <p:cNvSpPr txBox="1"/>
          <p:nvPr/>
        </p:nvSpPr>
        <p:spPr>
          <a:xfrm>
            <a:off x="8354328" y="2756882"/>
            <a:ext cx="2285100" cy="323100"/>
          </a:xfrm>
          <a:prstGeom prst="rect">
            <a:avLst/>
          </a:prstGeom>
          <a:solidFill>
            <a:srgbClr val="FFFFFF">
              <a:alpha val="62750"/>
            </a:srgbClr>
          </a:solidFill>
          <a:ln>
            <a:noFill/>
          </a:ln>
        </p:spPr>
        <p:txBody>
          <a:bodyPr spcFirstLastPara="1" wrap="square" lIns="121900" tIns="60925" rIns="121900" bIns="609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222020"/>
                </a:solidFill>
                <a:effectLst/>
                <a:uLnTx/>
                <a:uFillTx/>
                <a:latin typeface="Calibri"/>
                <a:ea typeface="Calibri"/>
                <a:cs typeface="Calibri"/>
                <a:sym typeface="Calibri"/>
              </a:rPr>
              <a:t>We all accept each others IDs</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84" name="Google Shape;884;g169f8e41693_0_220"/>
          <p:cNvSpPr/>
          <p:nvPr/>
        </p:nvSpPr>
        <p:spPr>
          <a:xfrm>
            <a:off x="722018" y="4069910"/>
            <a:ext cx="1728900" cy="380400"/>
          </a:xfrm>
          <a:prstGeom prst="roundRect">
            <a:avLst>
              <a:gd name="adj" fmla="val 1666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A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85" name="Google Shape;885;g169f8e41693_0_220"/>
          <p:cNvSpPr/>
          <p:nvPr/>
        </p:nvSpPr>
        <p:spPr>
          <a:xfrm>
            <a:off x="722018" y="5223577"/>
            <a:ext cx="1728900" cy="380400"/>
          </a:xfrm>
          <a:prstGeom prst="roundRect">
            <a:avLst>
              <a:gd name="adj" fmla="val 16667"/>
            </a:avLst>
          </a:prstGeom>
          <a:solidFill>
            <a:srgbClr val="FF000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B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86" name="Google Shape;886;g169f8e41693_0_220"/>
          <p:cNvSpPr/>
          <p:nvPr/>
        </p:nvSpPr>
        <p:spPr>
          <a:xfrm>
            <a:off x="3099782" y="5223577"/>
            <a:ext cx="1728900" cy="380400"/>
          </a:xfrm>
          <a:prstGeom prst="roundRect">
            <a:avLst>
              <a:gd name="adj" fmla="val 16667"/>
            </a:avLst>
          </a:prstGeom>
          <a:solidFill>
            <a:srgbClr val="00B0F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D</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87" name="Google Shape;887;g169f8e41693_0_220"/>
          <p:cNvSpPr/>
          <p:nvPr/>
        </p:nvSpPr>
        <p:spPr>
          <a:xfrm>
            <a:off x="3099781" y="4069910"/>
            <a:ext cx="1728900" cy="380400"/>
          </a:xfrm>
          <a:prstGeom prst="roundRect">
            <a:avLst>
              <a:gd name="adj" fmla="val 16667"/>
            </a:avLst>
          </a:prstGeom>
          <a:solidFill>
            <a:srgbClr val="92D05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C</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888" name="Google Shape;888;g169f8e41693_0_220"/>
          <p:cNvCxnSpPr/>
          <p:nvPr/>
        </p:nvCxnSpPr>
        <p:spPr>
          <a:xfrm>
            <a:off x="2410411" y="4450211"/>
            <a:ext cx="732000" cy="77310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889" name="Google Shape;889;g169f8e41693_0_220"/>
          <p:cNvCxnSpPr/>
          <p:nvPr/>
        </p:nvCxnSpPr>
        <p:spPr>
          <a:xfrm flipH="1">
            <a:off x="2385365" y="4475077"/>
            <a:ext cx="756900" cy="748500"/>
          </a:xfrm>
          <a:prstGeom prst="straightConnector1">
            <a:avLst/>
          </a:prstGeom>
          <a:noFill/>
          <a:ln w="19050" cap="flat" cmpd="sng">
            <a:solidFill>
              <a:schemeClr val="accent2"/>
            </a:solidFill>
            <a:prstDash val="solid"/>
            <a:miter lim="800000"/>
            <a:headEnd type="triangle" w="med" len="med"/>
            <a:tailEnd type="triangle" w="med" len="med"/>
          </a:ln>
        </p:spPr>
      </p:cxnSp>
      <p:sp>
        <p:nvSpPr>
          <p:cNvPr id="890" name="Google Shape;890;g169f8e41693_0_220"/>
          <p:cNvSpPr txBox="1"/>
          <p:nvPr/>
        </p:nvSpPr>
        <p:spPr>
          <a:xfrm>
            <a:off x="702193" y="5582513"/>
            <a:ext cx="4111500" cy="523200"/>
          </a:xfrm>
          <a:prstGeom prst="rect">
            <a:avLst/>
          </a:prstGeom>
          <a:solidFill>
            <a:srgbClr val="FFFFFF">
              <a:alpha val="62750"/>
            </a:srgbClr>
          </a:solidFill>
          <a:ln>
            <a:noFill/>
          </a:ln>
        </p:spPr>
        <p:txBody>
          <a:bodyPr spcFirstLastPara="1" wrap="square" lIns="121900" tIns="60925" rIns="121900" bIns="609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222020"/>
                </a:solidFill>
                <a:effectLst/>
                <a:uLnTx/>
                <a:uFillTx/>
                <a:latin typeface="Calibri"/>
                <a:ea typeface="Calibri"/>
                <a:cs typeface="Calibri"/>
                <a:sym typeface="Calibri"/>
              </a:rPr>
              <a:t>We all accept each others IDs because they are benchmarked to an Interoperability Framework</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91" name="Google Shape;891;g169f8e41693_0_220"/>
          <p:cNvSpPr/>
          <p:nvPr/>
        </p:nvSpPr>
        <p:spPr>
          <a:xfrm>
            <a:off x="1893777" y="4641939"/>
            <a:ext cx="1728900" cy="380400"/>
          </a:xfrm>
          <a:prstGeom prst="roundRect">
            <a:avLst>
              <a:gd name="adj" fmla="val 16667"/>
            </a:avLst>
          </a:prstGeom>
          <a:solidFill>
            <a:schemeClr val="dk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INTEROPERABILITY FRAMEWORK</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92" name="Google Shape;892;g169f8e41693_0_220"/>
          <p:cNvSpPr/>
          <p:nvPr/>
        </p:nvSpPr>
        <p:spPr>
          <a:xfrm>
            <a:off x="6911880" y="3539531"/>
            <a:ext cx="1728900" cy="380400"/>
          </a:xfrm>
          <a:prstGeom prst="roundRect">
            <a:avLst>
              <a:gd name="adj" fmla="val 16667"/>
            </a:avLst>
          </a:prstGeom>
          <a:solidFill>
            <a:schemeClr val="accen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A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93" name="Google Shape;893;g169f8e41693_0_220"/>
          <p:cNvSpPr/>
          <p:nvPr/>
        </p:nvSpPr>
        <p:spPr>
          <a:xfrm>
            <a:off x="6911880" y="5585613"/>
            <a:ext cx="1728900" cy="380400"/>
          </a:xfrm>
          <a:prstGeom prst="roundRect">
            <a:avLst>
              <a:gd name="adj" fmla="val 16667"/>
            </a:avLst>
          </a:prstGeom>
          <a:solidFill>
            <a:srgbClr val="FF000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B </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94" name="Google Shape;894;g169f8e41693_0_220"/>
          <p:cNvSpPr/>
          <p:nvPr/>
        </p:nvSpPr>
        <p:spPr>
          <a:xfrm>
            <a:off x="10386775" y="5587313"/>
            <a:ext cx="1728900" cy="380400"/>
          </a:xfrm>
          <a:prstGeom prst="roundRect">
            <a:avLst>
              <a:gd name="adj" fmla="val 16667"/>
            </a:avLst>
          </a:prstGeom>
          <a:solidFill>
            <a:srgbClr val="00B0F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D</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895" name="Google Shape;895;g169f8e41693_0_220"/>
          <p:cNvSpPr/>
          <p:nvPr/>
        </p:nvSpPr>
        <p:spPr>
          <a:xfrm>
            <a:off x="10386775" y="3539531"/>
            <a:ext cx="1728900" cy="380400"/>
          </a:xfrm>
          <a:prstGeom prst="roundRect">
            <a:avLst>
              <a:gd name="adj" fmla="val 16667"/>
            </a:avLst>
          </a:prstGeom>
          <a:solidFill>
            <a:srgbClr val="92D050"/>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Calibri"/>
                <a:ea typeface="Calibri"/>
                <a:cs typeface="Calibri"/>
                <a:sym typeface="Calibri"/>
              </a:rPr>
              <a:t>TRUST FRAMEWORK C</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896" name="Google Shape;896;g169f8e41693_0_220"/>
          <p:cNvCxnSpPr>
            <a:stCxn id="895" idx="2"/>
          </p:cNvCxnSpPr>
          <p:nvPr/>
        </p:nvCxnSpPr>
        <p:spPr>
          <a:xfrm flipH="1">
            <a:off x="10082125" y="3919931"/>
            <a:ext cx="1169100" cy="70230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897" name="Google Shape;897;g169f8e41693_0_220"/>
          <p:cNvCxnSpPr>
            <a:stCxn id="892" idx="2"/>
          </p:cNvCxnSpPr>
          <p:nvPr/>
        </p:nvCxnSpPr>
        <p:spPr>
          <a:xfrm>
            <a:off x="7776330" y="3919931"/>
            <a:ext cx="1152900" cy="639900"/>
          </a:xfrm>
          <a:prstGeom prst="straightConnector1">
            <a:avLst/>
          </a:prstGeom>
          <a:noFill/>
          <a:ln w="19050" cap="flat" cmpd="sng">
            <a:solidFill>
              <a:schemeClr val="accent2"/>
            </a:solidFill>
            <a:prstDash val="solid"/>
            <a:miter lim="800000"/>
            <a:headEnd type="triangle" w="med" len="med"/>
            <a:tailEnd type="triangle" w="med" len="med"/>
          </a:ln>
        </p:spPr>
      </p:cxnSp>
      <p:sp>
        <p:nvSpPr>
          <p:cNvPr id="898" name="Google Shape;898;g169f8e41693_0_220"/>
          <p:cNvSpPr txBox="1"/>
          <p:nvPr/>
        </p:nvSpPr>
        <p:spPr>
          <a:xfrm>
            <a:off x="7737432" y="5958422"/>
            <a:ext cx="4111500" cy="323100"/>
          </a:xfrm>
          <a:prstGeom prst="rect">
            <a:avLst/>
          </a:prstGeom>
          <a:solidFill>
            <a:srgbClr val="FFFFFF">
              <a:alpha val="62750"/>
            </a:srgbClr>
          </a:solidFill>
          <a:ln>
            <a:noFill/>
          </a:ln>
        </p:spPr>
        <p:txBody>
          <a:bodyPr spcFirstLastPara="1" wrap="square" lIns="121900" tIns="60925" rIns="121900" bIns="609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222020"/>
                </a:solidFill>
                <a:effectLst/>
                <a:uLnTx/>
                <a:uFillTx/>
                <a:latin typeface="Calibri"/>
                <a:ea typeface="Calibri"/>
                <a:cs typeface="Calibri"/>
                <a:sym typeface="Calibri"/>
              </a:rPr>
              <a:t>My wallet meets the rules for different trust frameworks</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899" name="Google Shape;899;g169f8e41693_0_220"/>
          <p:cNvCxnSpPr>
            <a:stCxn id="894" idx="0"/>
          </p:cNvCxnSpPr>
          <p:nvPr/>
        </p:nvCxnSpPr>
        <p:spPr>
          <a:xfrm rot="10800000">
            <a:off x="10095625" y="4993313"/>
            <a:ext cx="1155600" cy="59400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900" name="Google Shape;900;g169f8e41693_0_220"/>
          <p:cNvCxnSpPr>
            <a:stCxn id="893" idx="0"/>
          </p:cNvCxnSpPr>
          <p:nvPr/>
        </p:nvCxnSpPr>
        <p:spPr>
          <a:xfrm rot="10800000" flipH="1">
            <a:off x="7776330" y="5021313"/>
            <a:ext cx="1155600" cy="564300"/>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901" name="Google Shape;901;g169f8e41693_0_220"/>
          <p:cNvCxnSpPr/>
          <p:nvPr/>
        </p:nvCxnSpPr>
        <p:spPr>
          <a:xfrm>
            <a:off x="5525548" y="1132611"/>
            <a:ext cx="78300" cy="5298900"/>
          </a:xfrm>
          <a:prstGeom prst="straightConnector1">
            <a:avLst/>
          </a:prstGeom>
          <a:noFill/>
          <a:ln w="9525" cap="flat" cmpd="sng">
            <a:solidFill>
              <a:schemeClr val="accent1"/>
            </a:solidFill>
            <a:prstDash val="solid"/>
            <a:miter lim="800000"/>
            <a:headEnd type="none" w="sm" len="sm"/>
            <a:tailEnd type="none" w="sm" len="sm"/>
          </a:ln>
        </p:spPr>
      </p:cxnSp>
      <p:cxnSp>
        <p:nvCxnSpPr>
          <p:cNvPr id="902" name="Google Shape;902;g169f8e41693_0_220"/>
          <p:cNvCxnSpPr/>
          <p:nvPr/>
        </p:nvCxnSpPr>
        <p:spPr>
          <a:xfrm rot="10800000" flipH="1">
            <a:off x="570641" y="3394379"/>
            <a:ext cx="10989600" cy="43500"/>
          </a:xfrm>
          <a:prstGeom prst="straightConnector1">
            <a:avLst/>
          </a:prstGeom>
          <a:noFill/>
          <a:ln w="9525" cap="flat" cmpd="sng">
            <a:solidFill>
              <a:schemeClr val="accent1"/>
            </a:solidFill>
            <a:prstDash val="solid"/>
            <a:miter lim="800000"/>
            <a:headEnd type="none" w="sm" len="sm"/>
            <a:tailEnd type="none" w="sm" len="sm"/>
          </a:ln>
        </p:spPr>
      </p:cxnSp>
      <p:sp>
        <p:nvSpPr>
          <p:cNvPr id="903" name="Google Shape;903;g169f8e41693_0_220"/>
          <p:cNvSpPr txBox="1"/>
          <p:nvPr/>
        </p:nvSpPr>
        <p:spPr>
          <a:xfrm>
            <a:off x="4319044" y="2873724"/>
            <a:ext cx="2407200" cy="1108200"/>
          </a:xfrm>
          <a:prstGeom prst="rect">
            <a:avLst/>
          </a:prstGeom>
          <a:solidFill>
            <a:srgbClr val="D8D8D8"/>
          </a:solidFill>
          <a:ln>
            <a:noFill/>
          </a:ln>
        </p:spPr>
        <p:txBody>
          <a:bodyPr spcFirstLastPara="1" wrap="square" lIns="121900" tIns="60925" rIns="121900" bIns="609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222020"/>
                </a:solidFill>
                <a:effectLst/>
                <a:uLnTx/>
                <a:uFillTx/>
                <a:latin typeface="Calibri"/>
                <a:ea typeface="Calibri"/>
                <a:cs typeface="Calibri"/>
                <a:sym typeface="Calibri"/>
              </a:rPr>
              <a:t>To support all of these models, we need a </a:t>
            </a:r>
            <a:endParaRPr kumimoji="0" sz="19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222020"/>
                </a:solidFill>
                <a:effectLst/>
                <a:uLnTx/>
                <a:uFillTx/>
                <a:latin typeface="Calibri"/>
                <a:ea typeface="Calibri"/>
                <a:cs typeface="Calibri"/>
                <a:sym typeface="Calibri"/>
              </a:rPr>
              <a:t>Policy Characteristics Model</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904" name="Google Shape;904;g169f8e41693_0_220"/>
          <p:cNvSpPr/>
          <p:nvPr/>
        </p:nvSpPr>
        <p:spPr>
          <a:xfrm>
            <a:off x="10199300" y="348050"/>
            <a:ext cx="1990500" cy="380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05" name="Google Shape;905;g169f8e41693_0_220"/>
          <p:cNvPicPr preferRelativeResize="0"/>
          <p:nvPr/>
        </p:nvPicPr>
        <p:blipFill rotWithShape="1">
          <a:blip r:embed="rId4">
            <a:alphaModFix/>
          </a:blip>
          <a:srcRect/>
          <a:stretch/>
        </p:blipFill>
        <p:spPr>
          <a:xfrm>
            <a:off x="10274275" y="385513"/>
            <a:ext cx="1841400" cy="269762"/>
          </a:xfrm>
          <a:prstGeom prst="rect">
            <a:avLst/>
          </a:prstGeom>
          <a:noFill/>
          <a:ln>
            <a:noFill/>
          </a:ln>
        </p:spPr>
      </p:pic>
      <p:sp>
        <p:nvSpPr>
          <p:cNvPr id="906" name="Google Shape;906;g169f8e41693_0_220"/>
          <p:cNvSpPr txBox="1"/>
          <p:nvPr/>
        </p:nvSpPr>
        <p:spPr>
          <a:xfrm>
            <a:off x="186480" y="34805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Interoperability models under exploration</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169f8e41693_0_263"/>
          <p:cNvSpPr/>
          <p:nvPr/>
        </p:nvSpPr>
        <p:spPr>
          <a:xfrm>
            <a:off x="5292243" y="2555919"/>
            <a:ext cx="2354700" cy="532800"/>
          </a:xfrm>
          <a:prstGeom prst="downArrow">
            <a:avLst>
              <a:gd name="adj1" fmla="val 67651"/>
              <a:gd name="adj2" fmla="val 50000"/>
            </a:avLst>
          </a:prstGeom>
          <a:solidFill>
            <a:srgbClr val="F8931E"/>
          </a:solid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222020"/>
                </a:solidFill>
                <a:effectLst/>
                <a:uLnTx/>
                <a:uFillTx/>
                <a:latin typeface="Libre Franklin"/>
                <a:ea typeface="Libre Franklin"/>
                <a:cs typeface="Libre Franklin"/>
                <a:sym typeface="Libre Franklin"/>
              </a:rPr>
              <a:t>METADATA</a:t>
            </a:r>
            <a:endParaRPr kumimoji="0" sz="1500" b="0" i="0" u="none" strike="noStrike" kern="0" cap="none" spc="0" normalizeH="0" baseline="0" noProof="0" dirty="0">
              <a:ln>
                <a:noFill/>
              </a:ln>
              <a:solidFill>
                <a:srgbClr val="000000"/>
              </a:solidFill>
              <a:effectLst/>
              <a:uLnTx/>
              <a:uFillTx/>
              <a:latin typeface="Arial"/>
              <a:cs typeface="Arial"/>
              <a:sym typeface="Arial"/>
            </a:endParaRPr>
          </a:p>
        </p:txBody>
      </p:sp>
      <p:sp>
        <p:nvSpPr>
          <p:cNvPr id="912" name="Google Shape;912;g169f8e41693_0_263"/>
          <p:cNvSpPr/>
          <p:nvPr/>
        </p:nvSpPr>
        <p:spPr>
          <a:xfrm>
            <a:off x="10199300" y="348050"/>
            <a:ext cx="1990500" cy="380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13" name="Google Shape;913;g169f8e41693_0_263"/>
          <p:cNvPicPr preferRelativeResize="0"/>
          <p:nvPr/>
        </p:nvPicPr>
        <p:blipFill rotWithShape="1">
          <a:blip r:embed="rId3">
            <a:alphaModFix/>
          </a:blip>
          <a:srcRect/>
          <a:stretch/>
        </p:blipFill>
        <p:spPr>
          <a:xfrm>
            <a:off x="10274275" y="385513"/>
            <a:ext cx="1841400" cy="269762"/>
          </a:xfrm>
          <a:prstGeom prst="rect">
            <a:avLst/>
          </a:prstGeom>
          <a:noFill/>
          <a:ln>
            <a:noFill/>
          </a:ln>
        </p:spPr>
      </p:pic>
      <p:grpSp>
        <p:nvGrpSpPr>
          <p:cNvPr id="914" name="Google Shape;914;g169f8e41693_0_263"/>
          <p:cNvGrpSpPr/>
          <p:nvPr/>
        </p:nvGrpSpPr>
        <p:grpSpPr>
          <a:xfrm>
            <a:off x="5418327" y="3021098"/>
            <a:ext cx="1910880" cy="1276883"/>
            <a:chOff x="5335200" y="2158418"/>
            <a:chExt cx="1910880" cy="1276883"/>
          </a:xfrm>
        </p:grpSpPr>
        <p:sp>
          <p:nvSpPr>
            <p:cNvPr id="915" name="Google Shape;915;g169f8e41693_0_263"/>
            <p:cNvSpPr/>
            <p:nvPr/>
          </p:nvSpPr>
          <p:spPr>
            <a:xfrm rot="10800000" flipH="1">
              <a:off x="5336640" y="2605140"/>
              <a:ext cx="1909440" cy="13716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a:effectLst>
              <a:outerShdw blurRad="57150" dist="19050" dir="5400000" algn="bl" rotWithShape="0">
                <a:schemeClr val="accent1">
                  <a:alpha val="49800"/>
                </a:schemeClr>
              </a:outerShdw>
            </a:effectLst>
          </p:spPr>
        </p:sp>
        <p:sp>
          <p:nvSpPr>
            <p:cNvPr id="916" name="Google Shape;916;g169f8e41693_0_263"/>
            <p:cNvSpPr/>
            <p:nvPr/>
          </p:nvSpPr>
          <p:spPr>
            <a:xfrm rot="10800000" flipH="1">
              <a:off x="6408000" y="2653380"/>
              <a:ext cx="830142" cy="78192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a:effectLst>
              <a:outerShdw blurRad="57150" dist="19050" dir="5400000" algn="bl" rotWithShape="0">
                <a:srgbClr val="4472C4">
                  <a:alpha val="49800"/>
                </a:srgbClr>
              </a:outerShdw>
            </a:effectLst>
          </p:spPr>
        </p:sp>
        <p:sp>
          <p:nvSpPr>
            <p:cNvPr id="917" name="Google Shape;917;g169f8e41693_0_263"/>
            <p:cNvSpPr/>
            <p:nvPr/>
          </p:nvSpPr>
          <p:spPr>
            <a:xfrm rot="10800000">
              <a:off x="5335200" y="2814678"/>
              <a:ext cx="1063800" cy="619542"/>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a:effectLst>
              <a:outerShdw blurRad="57150" dist="19050" dir="5400000" algn="bl" rotWithShape="0">
                <a:srgbClr val="4472C4">
                  <a:alpha val="49800"/>
                </a:srgbClr>
              </a:outerShdw>
            </a:effectLst>
          </p:spPr>
        </p:sp>
        <p:sp>
          <p:nvSpPr>
            <p:cNvPr id="918" name="Google Shape;918;g169f8e41693_0_263"/>
            <p:cNvSpPr/>
            <p:nvPr/>
          </p:nvSpPr>
          <p:spPr>
            <a:xfrm>
              <a:off x="5471528" y="2158418"/>
              <a:ext cx="1689600" cy="492600"/>
            </a:xfrm>
            <a:prstGeom prst="rect">
              <a:avLst/>
            </a:prstGeom>
            <a:noFill/>
            <a:ln>
              <a:noFill/>
            </a:ln>
          </p:spPr>
          <p:txBody>
            <a:bodyPr spcFirstLastPara="1" wrap="square" lIns="122000" tIns="122000" rIns="122000" bIns="12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325490"/>
                  </a:solidFill>
                  <a:effectLst/>
                  <a:uLnTx/>
                  <a:uFillTx/>
                  <a:latin typeface="Calibri"/>
                  <a:ea typeface="Calibri"/>
                  <a:cs typeface="Calibri"/>
                  <a:sym typeface="Calibri"/>
                </a:rPr>
                <a:t>Interoperability</a:t>
              </a:r>
              <a:endParaRPr kumimoji="0" sz="1600" b="1" i="0" u="none" strike="noStrike" kern="0" cap="none" spc="0" normalizeH="0" baseline="0" noProof="0" dirty="0">
                <a:ln>
                  <a:noFill/>
                </a:ln>
                <a:solidFill>
                  <a:srgbClr val="325490"/>
                </a:solidFill>
                <a:effectLst/>
                <a:uLnTx/>
                <a:uFillTx/>
                <a:latin typeface="Calibri"/>
                <a:ea typeface="Calibri"/>
                <a:cs typeface="Calibri"/>
                <a:sym typeface="Calibri"/>
              </a:endParaRPr>
            </a:p>
          </p:txBody>
        </p:sp>
      </p:grpSp>
      <p:grpSp>
        <p:nvGrpSpPr>
          <p:cNvPr id="919" name="Google Shape;919;g169f8e41693_0_263"/>
          <p:cNvGrpSpPr/>
          <p:nvPr/>
        </p:nvGrpSpPr>
        <p:grpSpPr>
          <a:xfrm>
            <a:off x="2149887" y="2409061"/>
            <a:ext cx="8407320" cy="3886620"/>
            <a:chOff x="2066760" y="1546380"/>
            <a:chExt cx="8407320" cy="3886620"/>
          </a:xfrm>
        </p:grpSpPr>
        <p:sp>
          <p:nvSpPr>
            <p:cNvPr id="920" name="Google Shape;920;g169f8e41693_0_263"/>
            <p:cNvSpPr/>
            <p:nvPr/>
          </p:nvSpPr>
          <p:spPr>
            <a:xfrm>
              <a:off x="2323080" y="1601100"/>
              <a:ext cx="2441400" cy="615900"/>
            </a:xfrm>
            <a:prstGeom prst="rect">
              <a:avLst/>
            </a:prstGeom>
            <a:noFill/>
            <a:ln>
              <a:noFill/>
            </a:ln>
          </p:spPr>
          <p:txBody>
            <a:bodyPr spcFirstLastPara="1" wrap="square" lIns="122000" tIns="122000" rIns="122000" bIns="12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grpSp>
          <p:nvGrpSpPr>
            <p:cNvPr id="921" name="Google Shape;921;g169f8e41693_0_263"/>
            <p:cNvGrpSpPr/>
            <p:nvPr/>
          </p:nvGrpSpPr>
          <p:grpSpPr>
            <a:xfrm>
              <a:off x="2066760" y="2094660"/>
              <a:ext cx="3381600" cy="1953600"/>
              <a:chOff x="2066760" y="2437560"/>
              <a:chExt cx="3381600" cy="1953600"/>
            </a:xfrm>
          </p:grpSpPr>
          <p:sp>
            <p:nvSpPr>
              <p:cNvPr id="922" name="Google Shape;922;g169f8e41693_0_263"/>
              <p:cNvSpPr/>
              <p:nvPr/>
            </p:nvSpPr>
            <p:spPr>
              <a:xfrm>
                <a:off x="2066760" y="2437560"/>
                <a:ext cx="3381600" cy="19536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8630"/>
                  </a:srgbClr>
                </a:outerShdw>
              </a:effectLst>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923" name="Google Shape;923;g169f8e41693_0_263"/>
              <p:cNvPicPr preferRelativeResize="0"/>
              <p:nvPr/>
            </p:nvPicPr>
            <p:blipFill rotWithShape="1">
              <a:blip r:embed="rId4">
                <a:alphaModFix/>
              </a:blip>
              <a:srcRect l="7047" t="28740" r="61729" b="14950"/>
              <a:stretch/>
            </p:blipFill>
            <p:spPr>
              <a:xfrm>
                <a:off x="2654280" y="2553120"/>
                <a:ext cx="2350080" cy="1634040"/>
              </a:xfrm>
              <a:prstGeom prst="rect">
                <a:avLst/>
              </a:prstGeom>
              <a:noFill/>
              <a:ln>
                <a:noFill/>
              </a:ln>
              <a:effectLst>
                <a:outerShdw blurRad="57240" dist="19080" dir="5400000" algn="bl" rotWithShape="0">
                  <a:srgbClr val="000000">
                    <a:alpha val="48630"/>
                  </a:srgbClr>
                </a:outerShdw>
              </a:effectLst>
            </p:spPr>
          </p:pic>
        </p:grpSp>
        <p:grpSp>
          <p:nvGrpSpPr>
            <p:cNvPr id="924" name="Google Shape;924;g169f8e41693_0_263"/>
            <p:cNvGrpSpPr/>
            <p:nvPr/>
          </p:nvGrpSpPr>
          <p:grpSpPr>
            <a:xfrm>
              <a:off x="4308842" y="3474894"/>
              <a:ext cx="3264935" cy="1836384"/>
              <a:chOff x="4308840" y="3817800"/>
              <a:chExt cx="3381600" cy="1953600"/>
            </a:xfrm>
          </p:grpSpPr>
          <p:sp>
            <p:nvSpPr>
              <p:cNvPr id="925" name="Google Shape;925;g169f8e41693_0_263"/>
              <p:cNvSpPr/>
              <p:nvPr/>
            </p:nvSpPr>
            <p:spPr>
              <a:xfrm>
                <a:off x="4308840" y="3817800"/>
                <a:ext cx="3381600" cy="19536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8630"/>
                  </a:srgbClr>
                </a:outerShdw>
              </a:effectLst>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926" name="Google Shape;926;g169f8e41693_0_263"/>
              <p:cNvPicPr preferRelativeResize="0"/>
              <p:nvPr/>
            </p:nvPicPr>
            <p:blipFill rotWithShape="1">
              <a:blip r:embed="rId4">
                <a:alphaModFix/>
              </a:blip>
              <a:srcRect l="7047" t="28740" r="61729" b="14950"/>
              <a:stretch/>
            </p:blipFill>
            <p:spPr>
              <a:xfrm>
                <a:off x="4896360" y="3933360"/>
                <a:ext cx="2350080" cy="1634040"/>
              </a:xfrm>
              <a:prstGeom prst="rect">
                <a:avLst/>
              </a:prstGeom>
              <a:noFill/>
              <a:ln>
                <a:noFill/>
              </a:ln>
              <a:effectLst>
                <a:outerShdw blurRad="57240" dist="19080" dir="5400000" algn="bl" rotWithShape="0">
                  <a:srgbClr val="000000">
                    <a:alpha val="48630"/>
                  </a:srgbClr>
                </a:outerShdw>
              </a:effectLst>
            </p:spPr>
          </p:pic>
        </p:grpSp>
        <p:grpSp>
          <p:nvGrpSpPr>
            <p:cNvPr id="927" name="Google Shape;927;g169f8e41693_0_263"/>
            <p:cNvGrpSpPr/>
            <p:nvPr/>
          </p:nvGrpSpPr>
          <p:grpSpPr>
            <a:xfrm>
              <a:off x="6948720" y="2029500"/>
              <a:ext cx="3381600" cy="1953600"/>
              <a:chOff x="6948720" y="2372400"/>
              <a:chExt cx="3381600" cy="1953600"/>
            </a:xfrm>
          </p:grpSpPr>
          <p:sp>
            <p:nvSpPr>
              <p:cNvPr id="928" name="Google Shape;928;g169f8e41693_0_263"/>
              <p:cNvSpPr/>
              <p:nvPr/>
            </p:nvSpPr>
            <p:spPr>
              <a:xfrm>
                <a:off x="6948720" y="2372400"/>
                <a:ext cx="3381600" cy="19536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8630"/>
                  </a:srgbClr>
                </a:outerShdw>
              </a:effectLst>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929" name="Google Shape;929;g169f8e41693_0_263"/>
              <p:cNvPicPr preferRelativeResize="0"/>
              <p:nvPr/>
            </p:nvPicPr>
            <p:blipFill rotWithShape="1">
              <a:blip r:embed="rId4">
                <a:alphaModFix/>
              </a:blip>
              <a:srcRect l="7047" t="28740" r="61729" b="14950"/>
              <a:stretch/>
            </p:blipFill>
            <p:spPr>
              <a:xfrm>
                <a:off x="7536600" y="2487960"/>
                <a:ext cx="2350080" cy="1634040"/>
              </a:xfrm>
              <a:prstGeom prst="rect">
                <a:avLst/>
              </a:prstGeom>
              <a:noFill/>
              <a:ln>
                <a:noFill/>
              </a:ln>
              <a:effectLst>
                <a:outerShdw blurRad="57240" dist="19080" dir="5400000" algn="bl" rotWithShape="0">
                  <a:srgbClr val="000000">
                    <a:alpha val="48630"/>
                  </a:srgbClr>
                </a:outerShdw>
              </a:effectLst>
            </p:spPr>
          </p:pic>
        </p:grpSp>
        <p:sp>
          <p:nvSpPr>
            <p:cNvPr id="930" name="Google Shape;930;g169f8e41693_0_263"/>
            <p:cNvSpPr/>
            <p:nvPr/>
          </p:nvSpPr>
          <p:spPr>
            <a:xfrm>
              <a:off x="8032680" y="1546380"/>
              <a:ext cx="2441400" cy="615900"/>
            </a:xfrm>
            <a:prstGeom prst="rect">
              <a:avLst/>
            </a:prstGeom>
            <a:noFill/>
            <a:ln>
              <a:noFill/>
            </a:ln>
          </p:spPr>
          <p:txBody>
            <a:bodyPr spcFirstLastPara="1" wrap="square" lIns="122000" tIns="122000" rIns="122000" bIns="12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931" name="Google Shape;931;g169f8e41693_0_263"/>
            <p:cNvSpPr txBox="1"/>
            <p:nvPr/>
          </p:nvSpPr>
          <p:spPr>
            <a:xfrm>
              <a:off x="4354139" y="4878900"/>
              <a:ext cx="3000000" cy="554100"/>
            </a:xfrm>
            <a:prstGeom prst="rect">
              <a:avLst/>
            </a:prstGeom>
            <a:noFill/>
            <a:ln>
              <a:noFill/>
            </a:ln>
          </p:spPr>
          <p:txBody>
            <a:bodyPr spcFirstLastPara="1" wrap="square" lIns="91400" tIns="91400" rIns="91400" bIns="914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grpSp>
      <p:sp>
        <p:nvSpPr>
          <p:cNvPr id="932" name="Google Shape;932;g169f8e41693_0_263"/>
          <p:cNvSpPr/>
          <p:nvPr/>
        </p:nvSpPr>
        <p:spPr>
          <a:xfrm>
            <a:off x="1371601" y="1350817"/>
            <a:ext cx="10055700" cy="1205100"/>
          </a:xfrm>
          <a:prstGeom prst="roundRect">
            <a:avLst>
              <a:gd name="adj" fmla="val 10920"/>
            </a:avLst>
          </a:prstGeom>
          <a:solidFill>
            <a:srgbClr val="86C4E6"/>
          </a:solid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222020"/>
                </a:solidFill>
                <a:effectLst/>
                <a:uLnTx/>
                <a:uFillTx/>
                <a:latin typeface="Libre Franklin"/>
                <a:ea typeface="Libre Franklin"/>
                <a:cs typeface="Libre Franklin"/>
                <a:sym typeface="Libre Franklin"/>
              </a:rPr>
              <a:t>FRAMEWORK POLICY CHARACTERISTICS MODEL</a:t>
            </a:r>
            <a:endParaRPr kumimoji="0" sz="2000" b="1" i="0" u="none" strike="noStrike" kern="0" cap="none" spc="0" normalizeH="0" baseline="0" noProof="0" dirty="0">
              <a:ln>
                <a:noFill/>
              </a:ln>
              <a:solidFill>
                <a:srgbClr val="222020"/>
              </a:solidFill>
              <a:effectLst/>
              <a:uLnTx/>
              <a:uFillTx/>
              <a:latin typeface="Libre Franklin"/>
              <a:ea typeface="Libre Franklin"/>
              <a:cs typeface="Libre Franklin"/>
              <a:sym typeface="Libre Franklin"/>
            </a:endParaRPr>
          </a:p>
        </p:txBody>
      </p:sp>
      <p:sp>
        <p:nvSpPr>
          <p:cNvPr id="933" name="Google Shape;933;g169f8e41693_0_263"/>
          <p:cNvSpPr/>
          <p:nvPr/>
        </p:nvSpPr>
        <p:spPr>
          <a:xfrm>
            <a:off x="1461463"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CREDENTIALS</a:t>
            </a:r>
            <a:endParaRPr kumimoji="0"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endParaRPr>
          </a:p>
        </p:txBody>
      </p:sp>
      <p:sp>
        <p:nvSpPr>
          <p:cNvPr id="934" name="Google Shape;934;g169f8e41693_0_263"/>
          <p:cNvSpPr/>
          <p:nvPr/>
        </p:nvSpPr>
        <p:spPr>
          <a:xfrm>
            <a:off x="2881633"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ID ASSURANCE</a:t>
            </a:r>
            <a:endParaRPr kumimoji="0"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935" name="Google Shape;935;g169f8e41693_0_263"/>
          <p:cNvSpPr/>
          <p:nvPr/>
        </p:nvSpPr>
        <p:spPr>
          <a:xfrm>
            <a:off x="8562317"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DATA SCHEMA</a:t>
            </a:r>
            <a:endParaRPr kumimoji="0"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936" name="Google Shape;936;g169f8e41693_0_263"/>
          <p:cNvSpPr/>
          <p:nvPr/>
        </p:nvSpPr>
        <p:spPr>
          <a:xfrm>
            <a:off x="5721975"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DATA MANAGEMENT</a:t>
            </a:r>
            <a:endParaRPr kumimoji="0"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937" name="Google Shape;937;g169f8e41693_0_263"/>
          <p:cNvSpPr/>
          <p:nvPr/>
        </p:nvSpPr>
        <p:spPr>
          <a:xfrm>
            <a:off x="7142147"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LIABILITY</a:t>
            </a:r>
            <a:endParaRPr kumimoji="0"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938" name="Google Shape;938;g169f8e41693_0_263"/>
          <p:cNvSpPr/>
          <p:nvPr/>
        </p:nvSpPr>
        <p:spPr>
          <a:xfrm>
            <a:off x="4301804"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FRAUD</a:t>
            </a:r>
            <a:endParaRPr kumimoji="0"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939" name="Google Shape;939;g169f8e41693_0_263"/>
          <p:cNvSpPr/>
          <p:nvPr/>
        </p:nvSpPr>
        <p:spPr>
          <a:xfrm>
            <a:off x="9982488" y="1843373"/>
            <a:ext cx="1310100" cy="499200"/>
          </a:xfrm>
          <a:prstGeom prst="roundRect">
            <a:avLst>
              <a:gd name="adj" fmla="val 16667"/>
            </a:avLst>
          </a:prstGeom>
          <a:solidFill>
            <a:srgbClr val="2079AC"/>
          </a:solidFill>
          <a:ln>
            <a:noFill/>
          </a:ln>
        </p:spPr>
        <p:txBody>
          <a:bodyPr spcFirstLastPara="1" wrap="square" lIns="36000" tIns="60925" rIns="360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Libre Franklin"/>
                <a:ea typeface="Libre Franklin"/>
                <a:cs typeface="Libre Franklin"/>
                <a:sym typeface="Libre Franklin"/>
              </a:rPr>
              <a:t>Etc.</a:t>
            </a:r>
            <a:endParaRPr kumimoji="0"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940" name="Google Shape;940;g169f8e41693_0_263"/>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Policy Model</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g169f8e41693_0_297"/>
          <p:cNvPicPr preferRelativeResize="0"/>
          <p:nvPr/>
        </p:nvPicPr>
        <p:blipFill rotWithShape="1">
          <a:blip r:embed="rId3">
            <a:alphaModFix/>
          </a:blip>
          <a:srcRect/>
          <a:stretch/>
        </p:blipFill>
        <p:spPr>
          <a:xfrm>
            <a:off x="487250" y="1261525"/>
            <a:ext cx="3752850" cy="742950"/>
          </a:xfrm>
          <a:prstGeom prst="rect">
            <a:avLst/>
          </a:prstGeom>
          <a:noFill/>
          <a:ln>
            <a:noFill/>
          </a:ln>
        </p:spPr>
      </p:pic>
      <p:pic>
        <p:nvPicPr>
          <p:cNvPr id="947" name="Google Shape;947;g169f8e41693_0_297"/>
          <p:cNvPicPr preferRelativeResize="0"/>
          <p:nvPr/>
        </p:nvPicPr>
        <p:blipFill rotWithShape="1">
          <a:blip r:embed="rId4">
            <a:alphaModFix/>
          </a:blip>
          <a:srcRect/>
          <a:stretch/>
        </p:blipFill>
        <p:spPr>
          <a:xfrm>
            <a:off x="683700" y="1761200"/>
            <a:ext cx="4324350" cy="1162050"/>
          </a:xfrm>
          <a:prstGeom prst="rect">
            <a:avLst/>
          </a:prstGeom>
          <a:noFill/>
          <a:ln>
            <a:noFill/>
          </a:ln>
        </p:spPr>
      </p:pic>
      <p:pic>
        <p:nvPicPr>
          <p:cNvPr id="948" name="Google Shape;948;g169f8e41693_0_297"/>
          <p:cNvPicPr preferRelativeResize="0"/>
          <p:nvPr/>
        </p:nvPicPr>
        <p:blipFill rotWithShape="1">
          <a:blip r:embed="rId5">
            <a:alphaModFix/>
          </a:blip>
          <a:srcRect/>
          <a:stretch/>
        </p:blipFill>
        <p:spPr>
          <a:xfrm>
            <a:off x="697725" y="4050946"/>
            <a:ext cx="4324350" cy="952500"/>
          </a:xfrm>
          <a:prstGeom prst="rect">
            <a:avLst/>
          </a:prstGeom>
          <a:noFill/>
          <a:ln>
            <a:noFill/>
          </a:ln>
        </p:spPr>
      </p:pic>
      <p:pic>
        <p:nvPicPr>
          <p:cNvPr id="949" name="Google Shape;949;g169f8e41693_0_297"/>
          <p:cNvPicPr preferRelativeResize="0"/>
          <p:nvPr/>
        </p:nvPicPr>
        <p:blipFill rotWithShape="1">
          <a:blip r:embed="rId6">
            <a:alphaModFix/>
          </a:blip>
          <a:srcRect/>
          <a:stretch/>
        </p:blipFill>
        <p:spPr>
          <a:xfrm>
            <a:off x="683700" y="5169150"/>
            <a:ext cx="4324350" cy="952500"/>
          </a:xfrm>
          <a:prstGeom prst="rect">
            <a:avLst/>
          </a:prstGeom>
          <a:noFill/>
          <a:ln>
            <a:noFill/>
          </a:ln>
        </p:spPr>
      </p:pic>
      <p:pic>
        <p:nvPicPr>
          <p:cNvPr id="950" name="Google Shape;950;g169f8e41693_0_297"/>
          <p:cNvPicPr preferRelativeResize="0"/>
          <p:nvPr/>
        </p:nvPicPr>
        <p:blipFill rotWithShape="1">
          <a:blip r:embed="rId7">
            <a:alphaModFix/>
          </a:blip>
          <a:srcRect/>
          <a:stretch/>
        </p:blipFill>
        <p:spPr>
          <a:xfrm>
            <a:off x="697725" y="2875575"/>
            <a:ext cx="4324350" cy="1162050"/>
          </a:xfrm>
          <a:prstGeom prst="rect">
            <a:avLst/>
          </a:prstGeom>
          <a:noFill/>
          <a:ln>
            <a:noFill/>
          </a:ln>
        </p:spPr>
      </p:pic>
      <p:pic>
        <p:nvPicPr>
          <p:cNvPr id="951" name="Google Shape;951;g169f8e41693_0_297"/>
          <p:cNvPicPr preferRelativeResize="0"/>
          <p:nvPr/>
        </p:nvPicPr>
        <p:blipFill rotWithShape="1">
          <a:blip r:embed="rId8">
            <a:alphaModFix/>
          </a:blip>
          <a:srcRect/>
          <a:stretch/>
        </p:blipFill>
        <p:spPr>
          <a:xfrm>
            <a:off x="6262075" y="3630200"/>
            <a:ext cx="2000250" cy="2819400"/>
          </a:xfrm>
          <a:prstGeom prst="rect">
            <a:avLst/>
          </a:prstGeom>
          <a:noFill/>
          <a:ln>
            <a:noFill/>
          </a:ln>
        </p:spPr>
      </p:pic>
      <p:pic>
        <p:nvPicPr>
          <p:cNvPr id="952" name="Google Shape;952;g169f8e41693_0_297"/>
          <p:cNvPicPr preferRelativeResize="0"/>
          <p:nvPr/>
        </p:nvPicPr>
        <p:blipFill rotWithShape="1">
          <a:blip r:embed="rId9">
            <a:alphaModFix/>
          </a:blip>
          <a:srcRect/>
          <a:stretch/>
        </p:blipFill>
        <p:spPr>
          <a:xfrm>
            <a:off x="7989475" y="3935000"/>
            <a:ext cx="1752600" cy="2457450"/>
          </a:xfrm>
          <a:prstGeom prst="rect">
            <a:avLst/>
          </a:prstGeom>
          <a:noFill/>
          <a:ln>
            <a:noFill/>
          </a:ln>
        </p:spPr>
      </p:pic>
      <p:pic>
        <p:nvPicPr>
          <p:cNvPr id="953" name="Google Shape;953;g169f8e41693_0_297"/>
          <p:cNvPicPr preferRelativeResize="0"/>
          <p:nvPr/>
        </p:nvPicPr>
        <p:blipFill rotWithShape="1">
          <a:blip r:embed="rId10">
            <a:alphaModFix/>
          </a:blip>
          <a:srcRect/>
          <a:stretch/>
        </p:blipFill>
        <p:spPr>
          <a:xfrm>
            <a:off x="9355425" y="3936800"/>
            <a:ext cx="1771654" cy="2476700"/>
          </a:xfrm>
          <a:prstGeom prst="rect">
            <a:avLst/>
          </a:prstGeom>
          <a:noFill/>
          <a:ln>
            <a:noFill/>
          </a:ln>
        </p:spPr>
      </p:pic>
      <p:pic>
        <p:nvPicPr>
          <p:cNvPr id="954" name="Google Shape;954;g169f8e41693_0_297"/>
          <p:cNvPicPr preferRelativeResize="0"/>
          <p:nvPr/>
        </p:nvPicPr>
        <p:blipFill rotWithShape="1">
          <a:blip r:embed="rId11">
            <a:alphaModFix/>
          </a:blip>
          <a:srcRect/>
          <a:stretch/>
        </p:blipFill>
        <p:spPr>
          <a:xfrm>
            <a:off x="6378975" y="2654450"/>
            <a:ext cx="1773853" cy="2476700"/>
          </a:xfrm>
          <a:prstGeom prst="rect">
            <a:avLst/>
          </a:prstGeom>
          <a:noFill/>
          <a:ln>
            <a:noFill/>
          </a:ln>
        </p:spPr>
      </p:pic>
      <p:pic>
        <p:nvPicPr>
          <p:cNvPr id="955" name="Google Shape;955;g169f8e41693_0_297"/>
          <p:cNvPicPr preferRelativeResize="0"/>
          <p:nvPr/>
        </p:nvPicPr>
        <p:blipFill rotWithShape="1">
          <a:blip r:embed="rId12">
            <a:alphaModFix/>
          </a:blip>
          <a:srcRect/>
          <a:stretch/>
        </p:blipFill>
        <p:spPr>
          <a:xfrm>
            <a:off x="7892125" y="2806850"/>
            <a:ext cx="1621000" cy="2262646"/>
          </a:xfrm>
          <a:prstGeom prst="rect">
            <a:avLst/>
          </a:prstGeom>
          <a:noFill/>
          <a:ln>
            <a:noFill/>
          </a:ln>
        </p:spPr>
      </p:pic>
      <p:pic>
        <p:nvPicPr>
          <p:cNvPr id="956" name="Google Shape;956;g169f8e41693_0_297"/>
          <p:cNvPicPr preferRelativeResize="0"/>
          <p:nvPr/>
        </p:nvPicPr>
        <p:blipFill rotWithShape="1">
          <a:blip r:embed="rId13">
            <a:alphaModFix/>
          </a:blip>
          <a:srcRect/>
          <a:stretch/>
        </p:blipFill>
        <p:spPr>
          <a:xfrm>
            <a:off x="9357325" y="2645888"/>
            <a:ext cx="1734200" cy="2421335"/>
          </a:xfrm>
          <a:prstGeom prst="rect">
            <a:avLst/>
          </a:prstGeom>
          <a:noFill/>
          <a:ln>
            <a:noFill/>
          </a:ln>
        </p:spPr>
      </p:pic>
      <p:pic>
        <p:nvPicPr>
          <p:cNvPr id="957" name="Google Shape;957;g169f8e41693_0_297"/>
          <p:cNvPicPr preferRelativeResize="0"/>
          <p:nvPr/>
        </p:nvPicPr>
        <p:blipFill rotWithShape="1">
          <a:blip r:embed="rId14">
            <a:alphaModFix/>
          </a:blip>
          <a:srcRect/>
          <a:stretch/>
        </p:blipFill>
        <p:spPr>
          <a:xfrm>
            <a:off x="6455400" y="1431575"/>
            <a:ext cx="1621000" cy="2284136"/>
          </a:xfrm>
          <a:prstGeom prst="rect">
            <a:avLst/>
          </a:prstGeom>
          <a:noFill/>
          <a:ln>
            <a:noFill/>
          </a:ln>
        </p:spPr>
      </p:pic>
      <p:pic>
        <p:nvPicPr>
          <p:cNvPr id="958" name="Google Shape;958;g169f8e41693_0_297"/>
          <p:cNvPicPr preferRelativeResize="0"/>
          <p:nvPr/>
        </p:nvPicPr>
        <p:blipFill rotWithShape="1">
          <a:blip r:embed="rId15">
            <a:alphaModFix/>
          </a:blip>
          <a:srcRect/>
          <a:stretch/>
        </p:blipFill>
        <p:spPr>
          <a:xfrm>
            <a:off x="7862400" y="1351438"/>
            <a:ext cx="1734200" cy="2444396"/>
          </a:xfrm>
          <a:prstGeom prst="rect">
            <a:avLst/>
          </a:prstGeom>
          <a:noFill/>
          <a:ln>
            <a:noFill/>
          </a:ln>
        </p:spPr>
      </p:pic>
      <p:pic>
        <p:nvPicPr>
          <p:cNvPr id="959" name="Google Shape;959;g169f8e41693_0_297"/>
          <p:cNvPicPr preferRelativeResize="0"/>
          <p:nvPr/>
        </p:nvPicPr>
        <p:blipFill rotWithShape="1">
          <a:blip r:embed="rId16">
            <a:alphaModFix/>
          </a:blip>
          <a:srcRect/>
          <a:stretch/>
        </p:blipFill>
        <p:spPr>
          <a:xfrm>
            <a:off x="9284525" y="1431575"/>
            <a:ext cx="1621000" cy="2290543"/>
          </a:xfrm>
          <a:prstGeom prst="rect">
            <a:avLst/>
          </a:prstGeom>
          <a:noFill/>
          <a:ln>
            <a:noFill/>
          </a:ln>
        </p:spPr>
      </p:pic>
      <p:pic>
        <p:nvPicPr>
          <p:cNvPr id="960" name="Google Shape;960;g169f8e41693_0_297"/>
          <p:cNvPicPr preferRelativeResize="0"/>
          <p:nvPr/>
        </p:nvPicPr>
        <p:blipFill rotWithShape="1">
          <a:blip r:embed="rId17">
            <a:alphaModFix/>
          </a:blip>
          <a:srcRect/>
          <a:stretch/>
        </p:blipFill>
        <p:spPr>
          <a:xfrm>
            <a:off x="6373000" y="1261525"/>
            <a:ext cx="4857750" cy="742950"/>
          </a:xfrm>
          <a:prstGeom prst="rect">
            <a:avLst/>
          </a:prstGeom>
          <a:noFill/>
          <a:ln>
            <a:noFill/>
          </a:ln>
        </p:spPr>
      </p:pic>
      <p:sp>
        <p:nvSpPr>
          <p:cNvPr id="961" name="Google Shape;961;g169f8e41693_0_297"/>
          <p:cNvSpPr/>
          <p:nvPr/>
        </p:nvSpPr>
        <p:spPr>
          <a:xfrm>
            <a:off x="10199300" y="348050"/>
            <a:ext cx="1990500" cy="380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62" name="Google Shape;962;g169f8e41693_0_297"/>
          <p:cNvPicPr preferRelativeResize="0"/>
          <p:nvPr/>
        </p:nvPicPr>
        <p:blipFill rotWithShape="1">
          <a:blip r:embed="rId18">
            <a:alphaModFix/>
          </a:blip>
          <a:srcRect/>
          <a:stretch/>
        </p:blipFill>
        <p:spPr>
          <a:xfrm>
            <a:off x="10274275" y="385513"/>
            <a:ext cx="1841400" cy="269762"/>
          </a:xfrm>
          <a:prstGeom prst="rect">
            <a:avLst/>
          </a:prstGeom>
          <a:noFill/>
          <a:ln>
            <a:noFill/>
          </a:ln>
        </p:spPr>
      </p:pic>
      <p:sp>
        <p:nvSpPr>
          <p:cNvPr id="963" name="Google Shape;963;g169f8e41693_0_297"/>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3600"/>
              <a:buFont typeface="Arial"/>
              <a:buNone/>
              <a:tabLst/>
              <a:defRPr/>
            </a:pPr>
            <a:r>
              <a:rPr kumimoji="0" lang="en-US" sz="3600" b="0" i="0" u="none" strike="noStrike" kern="0" cap="none" spc="0" normalizeH="0" baseline="0" noProof="0" dirty="0">
                <a:ln>
                  <a:noFill/>
                </a:ln>
                <a:solidFill>
                  <a:srgbClr val="222020"/>
                </a:solidFill>
                <a:effectLst/>
                <a:uLnTx/>
                <a:uFillTx/>
                <a:latin typeface="Arial"/>
                <a:cs typeface="Arial"/>
                <a:sym typeface="Arial"/>
              </a:rPr>
              <a:t>Who will achieve interoperability?</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39F70E7E-0780-4F4C-BF3D-47D6A860D52F}"/>
              </a:ext>
            </a:extLst>
          </p:cNvPr>
          <p:cNvSpPr/>
          <p:nvPr/>
        </p:nvSpPr>
        <p:spPr>
          <a:xfrm>
            <a:off x="541357" y="1249701"/>
            <a:ext cx="1964725"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Sustain &amp; Refine</a:t>
            </a:r>
          </a:p>
        </p:txBody>
      </p:sp>
      <p:sp>
        <p:nvSpPr>
          <p:cNvPr id="13" name="Rounded Rectangle 12">
            <a:extLst>
              <a:ext uri="{FF2B5EF4-FFF2-40B4-BE49-F238E27FC236}">
                <a16:creationId xmlns:a16="http://schemas.microsoft.com/office/drawing/2014/main" id="{9ABD662D-690D-164A-BE72-4CE9B594683C}"/>
              </a:ext>
            </a:extLst>
          </p:cNvPr>
          <p:cNvSpPr/>
          <p:nvPr/>
        </p:nvSpPr>
        <p:spPr>
          <a:xfrm>
            <a:off x="2881922" y="1249701"/>
            <a:ext cx="1964725"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Mature &amp; Partner</a:t>
            </a:r>
          </a:p>
        </p:txBody>
      </p:sp>
      <p:sp>
        <p:nvSpPr>
          <p:cNvPr id="14" name="Rounded Rectangle 13">
            <a:extLst>
              <a:ext uri="{FF2B5EF4-FFF2-40B4-BE49-F238E27FC236}">
                <a16:creationId xmlns:a16="http://schemas.microsoft.com/office/drawing/2014/main" id="{DB75D19D-B3B0-5341-8288-E50C69C26C5D}"/>
              </a:ext>
            </a:extLst>
          </p:cNvPr>
          <p:cNvSpPr/>
          <p:nvPr/>
        </p:nvSpPr>
        <p:spPr>
          <a:xfrm>
            <a:off x="9579229" y="1249701"/>
            <a:ext cx="1964725"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Opportunities</a:t>
            </a:r>
          </a:p>
        </p:txBody>
      </p:sp>
      <p:sp>
        <p:nvSpPr>
          <p:cNvPr id="15" name="Rounded Rectangle 14">
            <a:extLst>
              <a:ext uri="{FF2B5EF4-FFF2-40B4-BE49-F238E27FC236}">
                <a16:creationId xmlns:a16="http://schemas.microsoft.com/office/drawing/2014/main" id="{866CBAE3-999F-204E-A151-4D12E503FB8E}"/>
              </a:ext>
            </a:extLst>
          </p:cNvPr>
          <p:cNvSpPr/>
          <p:nvPr/>
        </p:nvSpPr>
        <p:spPr>
          <a:xfrm>
            <a:off x="7400858" y="1249701"/>
            <a:ext cx="1802531"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Refine Approach</a:t>
            </a:r>
          </a:p>
        </p:txBody>
      </p:sp>
      <p:sp>
        <p:nvSpPr>
          <p:cNvPr id="19" name="Rounded Rectangle 18">
            <a:extLst>
              <a:ext uri="{FF2B5EF4-FFF2-40B4-BE49-F238E27FC236}">
                <a16:creationId xmlns:a16="http://schemas.microsoft.com/office/drawing/2014/main" id="{AD246D45-6E2F-EC4E-94DA-EF28258AD392}"/>
              </a:ext>
            </a:extLst>
          </p:cNvPr>
          <p:cNvSpPr/>
          <p:nvPr/>
        </p:nvSpPr>
        <p:spPr>
          <a:xfrm>
            <a:off x="5222487" y="1249701"/>
            <a:ext cx="1802531" cy="8223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Invest</a:t>
            </a:r>
          </a:p>
        </p:txBody>
      </p:sp>
      <p:sp>
        <p:nvSpPr>
          <p:cNvPr id="20" name="TextBox 19">
            <a:extLst>
              <a:ext uri="{FF2B5EF4-FFF2-40B4-BE49-F238E27FC236}">
                <a16:creationId xmlns:a16="http://schemas.microsoft.com/office/drawing/2014/main" id="{9CC86E15-508A-A942-BEA1-9B13F51E1C2F}"/>
              </a:ext>
            </a:extLst>
          </p:cNvPr>
          <p:cNvSpPr txBox="1"/>
          <p:nvPr/>
        </p:nvSpPr>
        <p:spPr>
          <a:xfrm>
            <a:off x="5083531" y="3135095"/>
            <a:ext cx="341175" cy="276999"/>
          </a:xfrm>
          <a:prstGeom prst="rect">
            <a:avLst/>
          </a:prstGeom>
          <a:noFill/>
        </p:spPr>
        <p:txBody>
          <a:bodyPr wrap="square">
            <a:spAutoFit/>
          </a:bodyPr>
          <a:lstStyle/>
          <a:p>
            <a:pPr algn="ctr"/>
            <a:r>
              <a:rPr lang="en-US" sz="1200" dirty="0">
                <a:solidFill>
                  <a:schemeClr val="bg1"/>
                </a:solidFill>
              </a:rPr>
              <a:t>10</a:t>
            </a:r>
          </a:p>
        </p:txBody>
      </p:sp>
      <p:sp>
        <p:nvSpPr>
          <p:cNvPr id="24" name="Titel 1">
            <a:extLst>
              <a:ext uri="{FF2B5EF4-FFF2-40B4-BE49-F238E27FC236}">
                <a16:creationId xmlns:a16="http://schemas.microsoft.com/office/drawing/2014/main" id="{4C6C21BB-A0F1-AA4F-A000-A57DF9A37D4F}"/>
              </a:ext>
            </a:extLst>
          </p:cNvPr>
          <p:cNvSpPr txBox="1">
            <a:spLocks/>
          </p:cNvSpPr>
          <p:nvPr/>
        </p:nvSpPr>
        <p:spPr>
          <a:xfrm>
            <a:off x="173480" y="232900"/>
            <a:ext cx="11580284" cy="822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Avenir Book"/>
                <a:ea typeface="+mj-ea"/>
                <a:cs typeface="Avenir Book"/>
              </a:defRPr>
            </a:lvl1pPr>
          </a:lstStyle>
          <a:p>
            <a:r>
              <a:rPr lang="en-GB" dirty="0">
                <a:solidFill>
                  <a:schemeClr val="accent1"/>
                </a:solidFill>
                <a:latin typeface="+mn-lt"/>
                <a:ea typeface="MS PGothic" charset="0"/>
                <a:cs typeface="Helvetica Neue"/>
              </a:rPr>
              <a:t>2022 Key Initiatives</a:t>
            </a:r>
          </a:p>
        </p:txBody>
      </p:sp>
      <p:sp>
        <p:nvSpPr>
          <p:cNvPr id="22" name="TextBox 21">
            <a:extLst>
              <a:ext uri="{FF2B5EF4-FFF2-40B4-BE49-F238E27FC236}">
                <a16:creationId xmlns:a16="http://schemas.microsoft.com/office/drawing/2014/main" id="{EC68EB69-527E-4612-E19D-A01AC7B6A706}"/>
              </a:ext>
            </a:extLst>
          </p:cNvPr>
          <p:cNvSpPr txBox="1"/>
          <p:nvPr/>
        </p:nvSpPr>
        <p:spPr>
          <a:xfrm>
            <a:off x="4846646" y="2368468"/>
            <a:ext cx="2554211" cy="2462213"/>
          </a:xfrm>
          <a:prstGeom prst="rect">
            <a:avLst/>
          </a:prstGeom>
          <a:noFill/>
        </p:spPr>
        <p:txBody>
          <a:bodyPr wrap="square">
            <a:spAutoFit/>
          </a:bodyPr>
          <a:lstStyle/>
          <a:p>
            <a:pPr marL="742950" lvl="1" indent="-285750">
              <a:buClr>
                <a:srgbClr val="F38019"/>
              </a:buClr>
              <a:buFont typeface="Wingdings" charset="2"/>
              <a:buChar char="§"/>
              <a:defRPr/>
            </a:pPr>
            <a:r>
              <a:rPr lang="en-US" sz="1400" dirty="0">
                <a:cs typeface="Helvetica Neue"/>
              </a:rPr>
              <a:t>GAIN POC / MOU              </a:t>
            </a:r>
          </a:p>
          <a:p>
            <a:pPr lvl="1">
              <a:buClr>
                <a:srgbClr val="F38019"/>
              </a:buCl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OpenID Connect for VC*</a:t>
            </a:r>
          </a:p>
          <a:p>
            <a:pPr lvl="1">
              <a:buClr>
                <a:srgbClr val="F38019"/>
              </a:buCl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Government Engagement*</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Marketing </a:t>
            </a:r>
          </a:p>
          <a:p>
            <a:pPr lvl="1">
              <a:buClr>
                <a:srgbClr val="F38019"/>
              </a:buClr>
              <a:defRPr/>
            </a:pPr>
            <a:endParaRPr lang="en-US" sz="1400" dirty="0">
              <a:cs typeface="Helvetica Neue"/>
            </a:endParaRPr>
          </a:p>
          <a:p>
            <a:pPr lvl="1">
              <a:buClr>
                <a:srgbClr val="F38019"/>
              </a:buClr>
              <a:defRPr/>
            </a:pPr>
            <a:endParaRPr lang="en-US" sz="1400" dirty="0">
              <a:cs typeface="Helvetica Neue"/>
            </a:endParaRPr>
          </a:p>
        </p:txBody>
      </p:sp>
      <p:sp>
        <p:nvSpPr>
          <p:cNvPr id="23" name="Rectangle 22">
            <a:extLst>
              <a:ext uri="{FF2B5EF4-FFF2-40B4-BE49-F238E27FC236}">
                <a16:creationId xmlns:a16="http://schemas.microsoft.com/office/drawing/2014/main" id="{C01D07F4-2E27-D0F2-4A04-E6BEC2A940B0}"/>
              </a:ext>
            </a:extLst>
          </p:cNvPr>
          <p:cNvSpPr/>
          <p:nvPr/>
        </p:nvSpPr>
        <p:spPr>
          <a:xfrm>
            <a:off x="438235" y="2415478"/>
            <a:ext cx="2170968" cy="1815882"/>
          </a:xfrm>
          <a:prstGeom prst="rect">
            <a:avLst/>
          </a:prstGeom>
        </p:spPr>
        <p:txBody>
          <a:bodyPr wrap="square">
            <a:spAutoFit/>
          </a:bodyPr>
          <a:lstStyle/>
          <a:p>
            <a:pPr marL="742950" lvl="1" indent="-285750">
              <a:buClr>
                <a:srgbClr val="F38019"/>
              </a:buClr>
              <a:buFont typeface="Wingdings" charset="2"/>
              <a:buChar char="§"/>
              <a:defRPr/>
            </a:pPr>
            <a:r>
              <a:rPr lang="en-US" sz="1400" dirty="0">
                <a:cs typeface="Helvetica Neue"/>
              </a:rPr>
              <a:t>OpenID Connect </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FAPI*</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Certification Program</a:t>
            </a:r>
          </a:p>
          <a:p>
            <a:pPr lvl="1">
              <a:buClr>
                <a:srgbClr val="F38019"/>
              </a:buClr>
              <a:defRPr/>
            </a:pPr>
            <a:endParaRPr lang="en-US" sz="1400" dirty="0">
              <a:cs typeface="Helvetica Neue"/>
            </a:endParaRPr>
          </a:p>
        </p:txBody>
      </p:sp>
      <p:sp>
        <p:nvSpPr>
          <p:cNvPr id="25" name="Rectangle 24">
            <a:extLst>
              <a:ext uri="{FF2B5EF4-FFF2-40B4-BE49-F238E27FC236}">
                <a16:creationId xmlns:a16="http://schemas.microsoft.com/office/drawing/2014/main" id="{6B421DB0-A926-5569-B63A-BA3AD67A4F6F}"/>
              </a:ext>
            </a:extLst>
          </p:cNvPr>
          <p:cNvSpPr/>
          <p:nvPr/>
        </p:nvSpPr>
        <p:spPr>
          <a:xfrm>
            <a:off x="2641005" y="2425485"/>
            <a:ext cx="2354659" cy="2246769"/>
          </a:xfrm>
          <a:prstGeom prst="rect">
            <a:avLst/>
          </a:prstGeom>
        </p:spPr>
        <p:txBody>
          <a:bodyPr wrap="square">
            <a:spAutoFit/>
          </a:bodyPr>
          <a:lstStyle/>
          <a:p>
            <a:pPr marL="742950" lvl="1" indent="-285750">
              <a:buClr>
                <a:srgbClr val="F38019"/>
              </a:buClr>
              <a:buFont typeface="Wingdings" charset="2"/>
              <a:buChar char="§"/>
              <a:defRPr/>
            </a:pPr>
            <a:r>
              <a:rPr lang="en-US" sz="1400" dirty="0">
                <a:cs typeface="Helvetica Neue"/>
              </a:rPr>
              <a:t>OpenID Connect for Identity Assurance</a:t>
            </a:r>
          </a:p>
          <a:p>
            <a:pPr lvl="1">
              <a:buClr>
                <a:srgbClr val="F38019"/>
              </a:buCl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MODRNA</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Shared Signals &amp; Events</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FastFed</a:t>
            </a:r>
          </a:p>
        </p:txBody>
      </p:sp>
      <p:sp>
        <p:nvSpPr>
          <p:cNvPr id="26" name="Rectangle 25">
            <a:extLst>
              <a:ext uri="{FF2B5EF4-FFF2-40B4-BE49-F238E27FC236}">
                <a16:creationId xmlns:a16="http://schemas.microsoft.com/office/drawing/2014/main" id="{AF097D85-B6B9-4A72-A817-FE3023347484}"/>
              </a:ext>
            </a:extLst>
          </p:cNvPr>
          <p:cNvSpPr/>
          <p:nvPr/>
        </p:nvSpPr>
        <p:spPr>
          <a:xfrm>
            <a:off x="7032638" y="2430023"/>
            <a:ext cx="2383211" cy="3108543"/>
          </a:xfrm>
          <a:prstGeom prst="rect">
            <a:avLst/>
          </a:prstGeom>
        </p:spPr>
        <p:txBody>
          <a:bodyPr wrap="square">
            <a:spAutoFit/>
          </a:bodyPr>
          <a:lstStyle/>
          <a:p>
            <a:pPr marL="742950" lvl="1" indent="-285750">
              <a:buClr>
                <a:srgbClr val="F38019"/>
              </a:buClr>
              <a:buFont typeface="Wingdings" charset="2"/>
              <a:buChar char="§"/>
              <a:defRPr/>
            </a:pPr>
            <a:r>
              <a:rPr lang="en-US" sz="1400" dirty="0">
                <a:cs typeface="Helvetica Neue"/>
              </a:rPr>
              <a:t>iGov*</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Federation Spec</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Health*  </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Privacy* (Whitepaper Gov Issued Digital credentials)</a:t>
            </a:r>
          </a:p>
          <a:p>
            <a:pPr marL="742950" lvl="1" indent="-285750">
              <a:buClr>
                <a:srgbClr val="F38019"/>
              </a:buClr>
              <a:buFont typeface="Wingdings" charset="2"/>
              <a:buChar char="§"/>
              <a:defRPr/>
            </a:pPr>
            <a:endParaRPr lang="en-US" sz="1400" dirty="0">
              <a:cs typeface="Helvetica Neue"/>
            </a:endParaRPr>
          </a:p>
          <a:p>
            <a:pPr marL="742950" lvl="1" indent="-285750">
              <a:buClr>
                <a:srgbClr val="F38019"/>
              </a:buClr>
              <a:buFont typeface="Wingdings" charset="2"/>
              <a:buChar char="§"/>
              <a:defRPr/>
            </a:pPr>
            <a:r>
              <a:rPr lang="en-US" sz="1400" dirty="0">
                <a:cs typeface="Helvetica Neue"/>
              </a:rPr>
              <a:t>End Developer Support </a:t>
            </a:r>
          </a:p>
          <a:p>
            <a:pPr lvl="1">
              <a:buClr>
                <a:srgbClr val="F38019"/>
              </a:buClr>
              <a:defRPr/>
            </a:pPr>
            <a:endParaRPr lang="en-US" sz="1400" dirty="0">
              <a:cs typeface="Helvetica Neue"/>
            </a:endParaRPr>
          </a:p>
        </p:txBody>
      </p:sp>
      <p:sp>
        <p:nvSpPr>
          <p:cNvPr id="27" name="TextBox 26">
            <a:extLst>
              <a:ext uri="{FF2B5EF4-FFF2-40B4-BE49-F238E27FC236}">
                <a16:creationId xmlns:a16="http://schemas.microsoft.com/office/drawing/2014/main" id="{18FA4659-C07C-F51C-4EBC-2D8675AC6C24}"/>
              </a:ext>
            </a:extLst>
          </p:cNvPr>
          <p:cNvSpPr txBox="1"/>
          <p:nvPr/>
        </p:nvSpPr>
        <p:spPr>
          <a:xfrm>
            <a:off x="5214891" y="4024508"/>
            <a:ext cx="341175" cy="461665"/>
          </a:xfrm>
          <a:prstGeom prst="rect">
            <a:avLst/>
          </a:prstGeom>
          <a:noFill/>
        </p:spPr>
        <p:txBody>
          <a:bodyPr wrap="square">
            <a:spAutoFit/>
          </a:bodyPr>
          <a:lstStyle/>
          <a:p>
            <a:pPr algn="ctr"/>
            <a:r>
              <a:rPr lang="en-US" sz="1200" dirty="0">
                <a:solidFill>
                  <a:schemeClr val="bg1"/>
                </a:solidFill>
              </a:rPr>
              <a:t>10</a:t>
            </a:r>
          </a:p>
        </p:txBody>
      </p:sp>
      <p:sp>
        <p:nvSpPr>
          <p:cNvPr id="28" name="Rectangle 27">
            <a:extLst>
              <a:ext uri="{FF2B5EF4-FFF2-40B4-BE49-F238E27FC236}">
                <a16:creationId xmlns:a16="http://schemas.microsoft.com/office/drawing/2014/main" id="{37EFE0AF-A313-A60B-1EA5-8754B4741179}"/>
              </a:ext>
            </a:extLst>
          </p:cNvPr>
          <p:cNvSpPr/>
          <p:nvPr/>
        </p:nvSpPr>
        <p:spPr>
          <a:xfrm>
            <a:off x="8553851" y="1994598"/>
            <a:ext cx="3627019" cy="3539430"/>
          </a:xfrm>
          <a:prstGeom prst="rect">
            <a:avLst/>
          </a:prstGeom>
        </p:spPr>
        <p:txBody>
          <a:bodyPr wrap="square">
            <a:spAutoFit/>
          </a:bodyPr>
          <a:lstStyle/>
          <a:p>
            <a:pPr lvl="1">
              <a:buClr>
                <a:srgbClr val="F38019"/>
              </a:buClr>
              <a:defRPr/>
            </a:pPr>
            <a:endParaRPr lang="en-US" sz="1400" dirty="0">
              <a:cs typeface="Helvetica Neue"/>
            </a:endParaRPr>
          </a:p>
          <a:p>
            <a:pPr lvl="1">
              <a:buClr>
                <a:srgbClr val="F38019"/>
              </a:buClr>
              <a:defRPr/>
            </a:pPr>
            <a:r>
              <a:rPr lang="en-US" sz="1400" dirty="0">
                <a:cs typeface="Helvetica Neue"/>
              </a:rPr>
              <a:t>             </a:t>
            </a:r>
          </a:p>
          <a:p>
            <a:pPr marL="1200150" lvl="2" indent="-285750">
              <a:buClr>
                <a:srgbClr val="F38019"/>
              </a:buClr>
              <a:buFont typeface="Wingdings" charset="2"/>
              <a:buChar char="§"/>
              <a:defRPr/>
            </a:pPr>
            <a:r>
              <a:rPr lang="en-US" sz="1400" dirty="0">
                <a:cs typeface="Helvetica Neue"/>
              </a:rPr>
              <a:t>IoT* </a:t>
            </a:r>
          </a:p>
          <a:p>
            <a:pPr marL="1200150" lvl="2" indent="-285750">
              <a:buClr>
                <a:srgbClr val="F38019"/>
              </a:buClr>
              <a:buFont typeface="Wingdings" charset="2"/>
              <a:buChar cha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Emerging Trends (e.g. blockchain, Web3, Metaverse, fraud)</a:t>
            </a:r>
          </a:p>
          <a:p>
            <a:pPr lvl="2">
              <a:buClr>
                <a:srgbClr val="F38019"/>
              </a:buCl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Standards Due Process</a:t>
            </a:r>
          </a:p>
          <a:p>
            <a:pPr marL="1200150" lvl="2" indent="-285750">
              <a:buClr>
                <a:srgbClr val="F38019"/>
              </a:buClr>
              <a:buFont typeface="Wingdings" charset="2"/>
              <a:buChar cha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Nurture next generation of thought leaders &amp; diverse views**</a:t>
            </a:r>
          </a:p>
          <a:p>
            <a:pPr marL="1200150" lvl="2" indent="-285750">
              <a:buClr>
                <a:srgbClr val="F38019"/>
              </a:buClr>
              <a:buFont typeface="Wingdings" charset="2"/>
              <a:buChar char="§"/>
              <a:defRPr/>
            </a:pPr>
            <a:endParaRPr lang="en-US" sz="1400" dirty="0">
              <a:cs typeface="Helvetica Neue"/>
            </a:endParaRPr>
          </a:p>
          <a:p>
            <a:pPr marL="1200150" lvl="2" indent="-285750">
              <a:buClr>
                <a:srgbClr val="F38019"/>
              </a:buClr>
              <a:buFont typeface="Wingdings" charset="2"/>
              <a:buChar char="§"/>
              <a:defRPr/>
            </a:pPr>
            <a:r>
              <a:rPr lang="en-US" sz="1400" dirty="0">
                <a:cs typeface="Helvetica Neue"/>
              </a:rPr>
              <a:t>Policy Charter?</a:t>
            </a:r>
          </a:p>
          <a:p>
            <a:pPr lvl="2">
              <a:buClr>
                <a:srgbClr val="F38019"/>
              </a:buClr>
              <a:defRPr/>
            </a:pPr>
            <a:endParaRPr lang="en-US" sz="1400" dirty="0">
              <a:cs typeface="Helvetica Neue"/>
            </a:endParaRPr>
          </a:p>
        </p:txBody>
      </p:sp>
      <p:sp>
        <p:nvSpPr>
          <p:cNvPr id="39" name="TextBox 38">
            <a:extLst>
              <a:ext uri="{FF2B5EF4-FFF2-40B4-BE49-F238E27FC236}">
                <a16:creationId xmlns:a16="http://schemas.microsoft.com/office/drawing/2014/main" id="{90667BA6-D52E-9FE6-D606-34BF776634B4}"/>
              </a:ext>
            </a:extLst>
          </p:cNvPr>
          <p:cNvSpPr txBox="1"/>
          <p:nvPr/>
        </p:nvSpPr>
        <p:spPr>
          <a:xfrm>
            <a:off x="-448550" y="6326924"/>
            <a:ext cx="12466929" cy="523220"/>
          </a:xfrm>
          <a:prstGeom prst="rect">
            <a:avLst/>
          </a:prstGeom>
          <a:noFill/>
        </p:spPr>
        <p:txBody>
          <a:bodyPr wrap="square">
            <a:spAutoFit/>
          </a:bodyPr>
          <a:lstStyle/>
          <a:p>
            <a:pPr marL="1200150" lvl="2" indent="-285750">
              <a:buClr>
                <a:srgbClr val="F38019"/>
              </a:buClr>
              <a:buFont typeface="Arial" panose="020B0604020202020204" pitchFamily="34" charset="0"/>
              <a:buChar char="•"/>
              <a:defRPr/>
            </a:pPr>
            <a:r>
              <a:rPr lang="en-US" sz="1400" dirty="0">
                <a:cs typeface="Helvetica Neue"/>
              </a:rPr>
              <a:t>*7 new Whitepapers in 2022 </a:t>
            </a:r>
          </a:p>
          <a:p>
            <a:pPr marL="1200150" lvl="2" indent="-285750">
              <a:buClr>
                <a:srgbClr val="F38019"/>
              </a:buClr>
              <a:buFont typeface="Arial" panose="020B0604020202020204" pitchFamily="34" charset="0"/>
              <a:buChar char="•"/>
              <a:defRPr/>
            </a:pPr>
            <a:r>
              <a:rPr lang="en-US" sz="1400" dirty="0">
                <a:cs typeface="Helvetica Neue"/>
              </a:rPr>
              <a:t>**Kim Cameron Awards for 2022 for EIC &amp; Identiverse</a:t>
            </a:r>
          </a:p>
        </p:txBody>
      </p:sp>
      <p:sp>
        <p:nvSpPr>
          <p:cNvPr id="2" name="Oval 1">
            <a:extLst>
              <a:ext uri="{FF2B5EF4-FFF2-40B4-BE49-F238E27FC236}">
                <a16:creationId xmlns:a16="http://schemas.microsoft.com/office/drawing/2014/main" id="{631636CE-81D3-80EB-854F-11371270F85C}"/>
              </a:ext>
            </a:extLst>
          </p:cNvPr>
          <p:cNvSpPr/>
          <p:nvPr/>
        </p:nvSpPr>
        <p:spPr>
          <a:xfrm>
            <a:off x="7400857" y="3735659"/>
            <a:ext cx="1933381" cy="936595"/>
          </a:xfrm>
          <a:prstGeom prst="ellipse">
            <a:avLst/>
          </a:prstGeom>
          <a:solidFill>
            <a:schemeClr val="accent1">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Oval 17">
            <a:extLst>
              <a:ext uri="{FF2B5EF4-FFF2-40B4-BE49-F238E27FC236}">
                <a16:creationId xmlns:a16="http://schemas.microsoft.com/office/drawing/2014/main" id="{A420CBCC-EDA1-1B56-A484-59E948DB451B}"/>
              </a:ext>
            </a:extLst>
          </p:cNvPr>
          <p:cNvSpPr/>
          <p:nvPr/>
        </p:nvSpPr>
        <p:spPr>
          <a:xfrm>
            <a:off x="5294860" y="3385269"/>
            <a:ext cx="1933381" cy="736118"/>
          </a:xfrm>
          <a:prstGeom prst="ellipse">
            <a:avLst/>
          </a:prstGeom>
          <a:solidFill>
            <a:schemeClr val="accent1">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Oval 20">
            <a:extLst>
              <a:ext uri="{FF2B5EF4-FFF2-40B4-BE49-F238E27FC236}">
                <a16:creationId xmlns:a16="http://schemas.microsoft.com/office/drawing/2014/main" id="{A069E129-5F37-7426-5371-2A220DCBE53F}"/>
              </a:ext>
            </a:extLst>
          </p:cNvPr>
          <p:cNvSpPr/>
          <p:nvPr/>
        </p:nvSpPr>
        <p:spPr>
          <a:xfrm>
            <a:off x="9491963" y="2301820"/>
            <a:ext cx="1933381" cy="484405"/>
          </a:xfrm>
          <a:prstGeom prst="ellipse">
            <a:avLst/>
          </a:prstGeom>
          <a:solidFill>
            <a:schemeClr val="accent1">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Oval 28">
            <a:extLst>
              <a:ext uri="{FF2B5EF4-FFF2-40B4-BE49-F238E27FC236}">
                <a16:creationId xmlns:a16="http://schemas.microsoft.com/office/drawing/2014/main" id="{76338108-CE50-406E-287C-0D8BCA1167C2}"/>
              </a:ext>
            </a:extLst>
          </p:cNvPr>
          <p:cNvSpPr/>
          <p:nvPr/>
        </p:nvSpPr>
        <p:spPr>
          <a:xfrm>
            <a:off x="5264861" y="2244242"/>
            <a:ext cx="1933381" cy="484405"/>
          </a:xfrm>
          <a:prstGeom prst="ellipse">
            <a:avLst/>
          </a:prstGeom>
          <a:solidFill>
            <a:schemeClr val="accent1">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 name="Oval 29">
            <a:extLst>
              <a:ext uri="{FF2B5EF4-FFF2-40B4-BE49-F238E27FC236}">
                <a16:creationId xmlns:a16="http://schemas.microsoft.com/office/drawing/2014/main" id="{2FDDE2D7-EC29-DC83-3B92-4AEAA76255ED}"/>
              </a:ext>
            </a:extLst>
          </p:cNvPr>
          <p:cNvSpPr/>
          <p:nvPr/>
        </p:nvSpPr>
        <p:spPr>
          <a:xfrm>
            <a:off x="2977422" y="3693936"/>
            <a:ext cx="1933381" cy="484405"/>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Oval 30">
            <a:extLst>
              <a:ext uri="{FF2B5EF4-FFF2-40B4-BE49-F238E27FC236}">
                <a16:creationId xmlns:a16="http://schemas.microsoft.com/office/drawing/2014/main" id="{BA2DEDBA-F422-0E0D-9EA6-239BDF7F0106}"/>
              </a:ext>
            </a:extLst>
          </p:cNvPr>
          <p:cNvSpPr/>
          <p:nvPr/>
        </p:nvSpPr>
        <p:spPr>
          <a:xfrm>
            <a:off x="568293" y="2447753"/>
            <a:ext cx="1933381" cy="484405"/>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Oval 31">
            <a:extLst>
              <a:ext uri="{FF2B5EF4-FFF2-40B4-BE49-F238E27FC236}">
                <a16:creationId xmlns:a16="http://schemas.microsoft.com/office/drawing/2014/main" id="{892B0A49-1949-E50F-8726-7705BEC1F21D}"/>
              </a:ext>
            </a:extLst>
          </p:cNvPr>
          <p:cNvSpPr/>
          <p:nvPr/>
        </p:nvSpPr>
        <p:spPr>
          <a:xfrm>
            <a:off x="535008" y="2962822"/>
            <a:ext cx="1933381" cy="484405"/>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BBEF9C14-FB03-2BD2-9608-2D1279B18D58}"/>
              </a:ext>
            </a:extLst>
          </p:cNvPr>
          <p:cNvSpPr/>
          <p:nvPr/>
        </p:nvSpPr>
        <p:spPr>
          <a:xfrm>
            <a:off x="2923225" y="3192285"/>
            <a:ext cx="1933381" cy="484405"/>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D34BB34E-8942-37CC-6274-C7EB373E2A78}"/>
              </a:ext>
            </a:extLst>
          </p:cNvPr>
          <p:cNvSpPr/>
          <p:nvPr/>
        </p:nvSpPr>
        <p:spPr>
          <a:xfrm>
            <a:off x="5260370" y="2798558"/>
            <a:ext cx="1933381" cy="484405"/>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5803C36D-DE64-6DF6-8180-1BC7091A5A28}"/>
              </a:ext>
            </a:extLst>
          </p:cNvPr>
          <p:cNvSpPr/>
          <p:nvPr/>
        </p:nvSpPr>
        <p:spPr>
          <a:xfrm>
            <a:off x="2985530" y="2374532"/>
            <a:ext cx="1933381" cy="736118"/>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TextBox 36">
            <a:extLst>
              <a:ext uri="{FF2B5EF4-FFF2-40B4-BE49-F238E27FC236}">
                <a16:creationId xmlns:a16="http://schemas.microsoft.com/office/drawing/2014/main" id="{5CBC843A-1A50-611E-8460-EF0EE35D2F9E}"/>
              </a:ext>
            </a:extLst>
          </p:cNvPr>
          <p:cNvSpPr txBox="1"/>
          <p:nvPr/>
        </p:nvSpPr>
        <p:spPr>
          <a:xfrm>
            <a:off x="2888974" y="5766584"/>
            <a:ext cx="6414052" cy="369332"/>
          </a:xfrm>
          <a:prstGeom prst="rect">
            <a:avLst/>
          </a:prstGeom>
          <a:noFill/>
        </p:spPr>
        <p:txBody>
          <a:bodyPr wrap="square">
            <a:spAutoFit/>
          </a:bodyPr>
          <a:lstStyle/>
          <a:p>
            <a:pPr lvl="2">
              <a:buClr>
                <a:srgbClr val="F38019"/>
              </a:buClr>
              <a:defRPr/>
            </a:pPr>
            <a:r>
              <a:rPr lang="en-US" sz="1800" dirty="0">
                <a:cs typeface="Helvetica Neue"/>
                <a:hlinkClick r:id="rId3"/>
              </a:rPr>
              <a:t>Comments/ Support: director@oidf.org</a:t>
            </a:r>
            <a:endParaRPr lang="en-US" sz="1800" dirty="0">
              <a:cs typeface="Helvetica Neue"/>
            </a:endParaRPr>
          </a:p>
        </p:txBody>
      </p:sp>
    </p:spTree>
    <p:extLst>
      <p:ext uri="{BB962C8B-B14F-4D97-AF65-F5344CB8AC3E}">
        <p14:creationId xmlns:p14="http://schemas.microsoft.com/office/powerpoint/2010/main" val="1153990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g169f8e41693_0_320"/>
          <p:cNvSpPr/>
          <p:nvPr/>
        </p:nvSpPr>
        <p:spPr>
          <a:xfrm>
            <a:off x="3907866" y="2588921"/>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70" name="Google Shape;970;g169f8e41693_0_320"/>
          <p:cNvSpPr/>
          <p:nvPr/>
        </p:nvSpPr>
        <p:spPr>
          <a:xfrm>
            <a:off x="458928" y="2322496"/>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71" name="Google Shape;971;g169f8e41693_0_320"/>
          <p:cNvSpPr/>
          <p:nvPr/>
        </p:nvSpPr>
        <p:spPr>
          <a:xfrm>
            <a:off x="261900" y="1096125"/>
            <a:ext cx="11778900" cy="7695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endParaRPr kumimoji="0" sz="2200" b="0" i="0" u="none" strike="noStrike" kern="0" cap="none" spc="0" normalizeH="0" baseline="0" noProof="0" dirty="0">
              <a:ln>
                <a:noFill/>
              </a:ln>
              <a:solidFill>
                <a:srgbClr val="222020"/>
              </a:solidFill>
              <a:effectLst/>
              <a:uLnTx/>
              <a:uFillTx/>
              <a:latin typeface="Helvetica Neue"/>
              <a:ea typeface="Helvetica Neue"/>
              <a:cs typeface="Helvetica Neue"/>
              <a:sym typeface="Helvetica Neue"/>
            </a:endParaRPr>
          </a:p>
        </p:txBody>
      </p:sp>
      <p:sp>
        <p:nvSpPr>
          <p:cNvPr id="972" name="Google Shape;972;g169f8e41693_0_320"/>
          <p:cNvSpPr/>
          <p:nvPr/>
        </p:nvSpPr>
        <p:spPr>
          <a:xfrm rot="10800000" flipH="1">
            <a:off x="2295680" y="2947150"/>
            <a:ext cx="1909440" cy="13716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973" name="Google Shape;973;g169f8e41693_0_320"/>
          <p:cNvSpPr/>
          <p:nvPr/>
        </p:nvSpPr>
        <p:spPr>
          <a:xfrm rot="10800000" flipH="1">
            <a:off x="3367040" y="2995390"/>
            <a:ext cx="830142" cy="781920"/>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974" name="Google Shape;974;g169f8e41693_0_320"/>
          <p:cNvSpPr/>
          <p:nvPr/>
        </p:nvSpPr>
        <p:spPr>
          <a:xfrm rot="10800000">
            <a:off x="2294240" y="3156688"/>
            <a:ext cx="1063800" cy="619542"/>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975" name="Google Shape;975;g169f8e41693_0_320"/>
          <p:cNvSpPr/>
          <p:nvPr/>
        </p:nvSpPr>
        <p:spPr>
          <a:xfrm>
            <a:off x="2362280" y="2946789"/>
            <a:ext cx="16896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976" name="Google Shape;976;g169f8e41693_0_320"/>
          <p:cNvSpPr/>
          <p:nvPr/>
        </p:nvSpPr>
        <p:spPr>
          <a:xfrm>
            <a:off x="458945" y="1978710"/>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pic>
        <p:nvPicPr>
          <p:cNvPr id="977" name="Google Shape;977;g169f8e41693_0_320"/>
          <p:cNvPicPr preferRelativeResize="0"/>
          <p:nvPr/>
        </p:nvPicPr>
        <p:blipFill rotWithShape="1">
          <a:blip r:embed="rId3">
            <a:alphaModFix/>
          </a:blip>
          <a:srcRect l="7047" t="28740" r="61729" b="14950"/>
          <a:stretch/>
        </p:blipFill>
        <p:spPr>
          <a:xfrm>
            <a:off x="4286641" y="2730955"/>
            <a:ext cx="1468800" cy="1452334"/>
          </a:xfrm>
          <a:prstGeom prst="rect">
            <a:avLst/>
          </a:prstGeom>
          <a:noFill/>
          <a:ln>
            <a:noFill/>
          </a:ln>
          <a:effectLst>
            <a:outerShdw blurRad="57240" dist="19080" dir="5400000" algn="bl" rotWithShape="0">
              <a:srgbClr val="000000">
                <a:alpha val="49020"/>
              </a:srgbClr>
            </a:outerShdw>
          </a:effectLst>
        </p:spPr>
      </p:pic>
      <p:sp>
        <p:nvSpPr>
          <p:cNvPr id="978" name="Google Shape;978;g169f8e41693_0_320"/>
          <p:cNvSpPr/>
          <p:nvPr/>
        </p:nvSpPr>
        <p:spPr>
          <a:xfrm>
            <a:off x="3956445" y="2226565"/>
            <a:ext cx="2441400" cy="6102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5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979" name="Google Shape;979;g169f8e41693_0_320"/>
          <p:cNvSpPr txBox="1"/>
          <p:nvPr/>
        </p:nvSpPr>
        <p:spPr>
          <a:xfrm>
            <a:off x="1473228" y="5647635"/>
            <a:ext cx="3000000" cy="415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sp>
        <p:nvSpPr>
          <p:cNvPr id="980" name="Google Shape;980;g169f8e41693_0_320"/>
          <p:cNvSpPr/>
          <p:nvPr/>
        </p:nvSpPr>
        <p:spPr>
          <a:xfrm>
            <a:off x="2193653" y="3866896"/>
            <a:ext cx="2113500" cy="17364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981" name="Google Shape;981;g169f8e41693_0_320"/>
          <p:cNvPicPr preferRelativeResize="0"/>
          <p:nvPr/>
        </p:nvPicPr>
        <p:blipFill rotWithShape="1">
          <a:blip r:embed="rId3">
            <a:alphaModFix/>
          </a:blip>
          <a:srcRect l="7047" t="28740" r="61729" b="14950"/>
          <a:stretch/>
        </p:blipFill>
        <p:spPr>
          <a:xfrm>
            <a:off x="2572428" y="4008930"/>
            <a:ext cx="1468800" cy="1452334"/>
          </a:xfrm>
          <a:prstGeom prst="rect">
            <a:avLst/>
          </a:prstGeom>
          <a:noFill/>
          <a:ln>
            <a:noFill/>
          </a:ln>
          <a:effectLst>
            <a:outerShdw blurRad="57240" dist="19080" dir="5400000" algn="bl" rotWithShape="0">
              <a:srgbClr val="000000">
                <a:alpha val="49020"/>
              </a:srgbClr>
            </a:outerShdw>
          </a:effectLst>
        </p:spPr>
      </p:pic>
      <p:pic>
        <p:nvPicPr>
          <p:cNvPr id="982" name="Google Shape;982;g169f8e41693_0_320"/>
          <p:cNvPicPr preferRelativeResize="0"/>
          <p:nvPr/>
        </p:nvPicPr>
        <p:blipFill rotWithShape="1">
          <a:blip r:embed="rId3">
            <a:alphaModFix/>
          </a:blip>
          <a:srcRect l="7047" t="28740" r="61729" b="14950"/>
          <a:stretch/>
        </p:blipFill>
        <p:spPr>
          <a:xfrm>
            <a:off x="837703" y="2464530"/>
            <a:ext cx="1468800" cy="1452334"/>
          </a:xfrm>
          <a:prstGeom prst="rect">
            <a:avLst/>
          </a:prstGeom>
          <a:noFill/>
          <a:ln>
            <a:noFill/>
          </a:ln>
          <a:effectLst>
            <a:outerShdw blurRad="57240" dist="19080" dir="5400000" algn="bl" rotWithShape="0">
              <a:srgbClr val="000000">
                <a:alpha val="49020"/>
              </a:srgbClr>
            </a:outerShdw>
          </a:effectLst>
        </p:spPr>
      </p:pic>
      <p:sp>
        <p:nvSpPr>
          <p:cNvPr id="983" name="Google Shape;983;g169f8e41693_0_320"/>
          <p:cNvSpPr/>
          <p:nvPr/>
        </p:nvSpPr>
        <p:spPr>
          <a:xfrm>
            <a:off x="6361425" y="2730950"/>
            <a:ext cx="6024900" cy="3545700"/>
          </a:xfrm>
          <a:prstGeom prst="rect">
            <a:avLst/>
          </a:prstGeom>
          <a:noFill/>
          <a:ln>
            <a:noFill/>
          </a:ln>
        </p:spPr>
        <p:txBody>
          <a:bodyPr spcFirstLastPara="1" wrap="square" lIns="90000" tIns="45000" rIns="90000" bIns="45000" anchor="t" anchorCtr="0">
            <a:noAutofit/>
          </a:bodyPr>
          <a:lstStyle/>
          <a:p>
            <a:pPr marL="457200" marR="0" lvl="0" indent="-3810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 Prove goodwill through collaboration</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533400" marR="0" lvl="0" indent="-4572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Prove governance is viable</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533400" marR="0" lvl="0" indent="-457200" algn="l" defTabSz="914400" rtl="0" eaLnBrk="1" fontAlgn="auto" latinLnBrk="0" hangingPunct="1">
              <a:lnSpc>
                <a:spcPct val="100000"/>
              </a:lnSpc>
              <a:spcBef>
                <a:spcPts val="0"/>
              </a:spcBef>
              <a:spcAft>
                <a:spcPts val="0"/>
              </a:spcAft>
              <a:buClr>
                <a:srgbClr val="2F5496"/>
              </a:buClr>
              <a:buSzPts val="2400"/>
              <a:buFont typeface="Arial"/>
              <a:buAutoNum type="arabicPeriod"/>
              <a:tabLst/>
              <a:defRPr/>
            </a:pPr>
            <a:r>
              <a:rPr kumimoji="0" lang="en-US" sz="2400" b="1" i="0" u="none" strike="noStrike" kern="0" cap="none" spc="0" normalizeH="0" baseline="0" noProof="0" dirty="0">
                <a:ln>
                  <a:noFill/>
                </a:ln>
                <a:solidFill>
                  <a:srgbClr val="2F5496"/>
                </a:solidFill>
                <a:effectLst/>
                <a:uLnTx/>
                <a:uFillTx/>
                <a:latin typeface="Calibri"/>
                <a:ea typeface="Calibri"/>
                <a:cs typeface="Calibri"/>
                <a:sym typeface="Calibri"/>
              </a:rPr>
              <a:t>Prove it is technically viable </a:t>
            </a: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1" i="0" u="none" strike="noStrike" kern="0" cap="none" spc="0" normalizeH="0" baseline="0" noProof="0" dirty="0">
              <a:ln>
                <a:noFill/>
              </a:ln>
              <a:solidFill>
                <a:srgbClr val="2F5496"/>
              </a:solidFill>
              <a:effectLst/>
              <a:uLnTx/>
              <a:uFillTx/>
              <a:latin typeface="Calibri"/>
              <a:ea typeface="Calibri"/>
              <a:cs typeface="Calibri"/>
              <a:sym typeface="Calibri"/>
            </a:endParaRPr>
          </a:p>
        </p:txBody>
      </p:sp>
      <p:sp>
        <p:nvSpPr>
          <p:cNvPr id="984" name="Google Shape;984;g169f8e41693_0_320"/>
          <p:cNvSpPr/>
          <p:nvPr/>
        </p:nvSpPr>
        <p:spPr>
          <a:xfrm>
            <a:off x="2107640" y="1446147"/>
            <a:ext cx="3000000" cy="4878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r>
              <a:rPr kumimoji="0" lang="en-US" sz="2400" b="1" i="0" u="none" strike="noStrike" kern="0" cap="none" spc="0" normalizeH="0" baseline="0" noProof="0" dirty="0">
                <a:ln>
                  <a:noFill/>
                </a:ln>
                <a:solidFill>
                  <a:srgbClr val="325490"/>
                </a:solidFill>
                <a:effectLst/>
                <a:uLnTx/>
                <a:uFillTx/>
                <a:latin typeface="Calibri"/>
                <a:ea typeface="Calibri"/>
                <a:cs typeface="Calibri"/>
                <a:sym typeface="Calibri"/>
              </a:rPr>
              <a:t>Interoperability</a:t>
            </a:r>
            <a:endParaRPr kumimoji="0" sz="2400" b="1" i="0" u="none" strike="noStrike" kern="0" cap="none" spc="0" normalizeH="0" baseline="0" noProof="0" dirty="0">
              <a:ln>
                <a:noFill/>
              </a:ln>
              <a:solidFill>
                <a:srgbClr val="325490"/>
              </a:solidFill>
              <a:effectLst/>
              <a:uLnTx/>
              <a:uFillTx/>
              <a:latin typeface="Arial"/>
              <a:ea typeface="Arial"/>
              <a:cs typeface="Arial"/>
              <a:sym typeface="Arial"/>
            </a:endParaRPr>
          </a:p>
        </p:txBody>
      </p:sp>
      <p:pic>
        <p:nvPicPr>
          <p:cNvPr id="985" name="Google Shape;985;g169f8e41693_0_320"/>
          <p:cNvPicPr preferRelativeResize="0"/>
          <p:nvPr/>
        </p:nvPicPr>
        <p:blipFill rotWithShape="1">
          <a:blip r:embed="rId4">
            <a:alphaModFix/>
          </a:blip>
          <a:srcRect/>
          <a:stretch/>
        </p:blipFill>
        <p:spPr>
          <a:xfrm>
            <a:off x="10482250" y="3651725"/>
            <a:ext cx="1468800" cy="215178"/>
          </a:xfrm>
          <a:prstGeom prst="rect">
            <a:avLst/>
          </a:prstGeom>
          <a:noFill/>
          <a:ln>
            <a:noFill/>
          </a:ln>
        </p:spPr>
      </p:pic>
      <p:sp>
        <p:nvSpPr>
          <p:cNvPr id="986" name="Google Shape;986;g169f8e41693_0_320"/>
          <p:cNvSpPr/>
          <p:nvPr/>
        </p:nvSpPr>
        <p:spPr>
          <a:xfrm>
            <a:off x="6096000" y="4325313"/>
            <a:ext cx="249000" cy="215100"/>
          </a:xfrm>
          <a:prstGeom prst="rightArrow">
            <a:avLst>
              <a:gd name="adj1" fmla="val 50000"/>
              <a:gd name="adj2" fmla="val 50000"/>
            </a:avLst>
          </a:prstGeom>
          <a:solidFill>
            <a:schemeClr val="accent1"/>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87" name="Google Shape;987;g169f8e41693_0_320"/>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How to build the Global Assured Identity Network</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g169f8e41693_0_344"/>
          <p:cNvPicPr preferRelativeResize="0"/>
          <p:nvPr/>
        </p:nvPicPr>
        <p:blipFill rotWithShape="1">
          <a:blip r:embed="rId3">
            <a:alphaModFix/>
          </a:blip>
          <a:srcRect/>
          <a:stretch/>
        </p:blipFill>
        <p:spPr>
          <a:xfrm>
            <a:off x="10847498" y="6320396"/>
            <a:ext cx="1344502" cy="537600"/>
          </a:xfrm>
          <a:prstGeom prst="rect">
            <a:avLst/>
          </a:prstGeom>
          <a:noFill/>
          <a:ln>
            <a:noFill/>
          </a:ln>
        </p:spPr>
      </p:pic>
      <p:sp>
        <p:nvSpPr>
          <p:cNvPr id="994" name="Google Shape;994;g169f8e41693_0_344"/>
          <p:cNvSpPr/>
          <p:nvPr/>
        </p:nvSpPr>
        <p:spPr>
          <a:xfrm>
            <a:off x="331892" y="1522642"/>
            <a:ext cx="2821200" cy="4358100"/>
          </a:xfrm>
          <a:prstGeom prst="roundRect">
            <a:avLst>
              <a:gd name="adj" fmla="val 16667"/>
            </a:avLst>
          </a:prstGeom>
          <a:solidFill>
            <a:schemeClr val="lt2"/>
          </a:solidFill>
          <a:ln>
            <a:noFill/>
          </a:ln>
        </p:spPr>
        <p:txBody>
          <a:bodyPr spcFirstLastPara="1" wrap="square" lIns="91400" tIns="91400" rIns="91400" bIns="914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400" b="1" i="0" u="none" strike="noStrike" kern="0" cap="none" spc="0" normalizeH="0" baseline="0" noProof="0" dirty="0">
                <a:ln>
                  <a:noFill/>
                </a:ln>
                <a:solidFill>
                  <a:srgbClr val="000000"/>
                </a:solidFill>
                <a:effectLst/>
                <a:uLnTx/>
                <a:uFillTx/>
                <a:latin typeface="Calibri"/>
                <a:ea typeface="Calibri"/>
                <a:cs typeface="Calibri"/>
                <a:sym typeface="Calibri"/>
              </a:rPr>
              <a:t>POC Goals</a:t>
            </a:r>
            <a:endParaRPr kumimoji="0" sz="2400" b="1"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Participants know how to implement in a live environment.</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Participants want to take it to the next level.</a:t>
            </a:r>
            <a:endParaRPr kumimoji="0" sz="24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685021"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95" name="Google Shape;995;g169f8e41693_0_344"/>
          <p:cNvSpPr/>
          <p:nvPr/>
        </p:nvSpPr>
        <p:spPr>
          <a:xfrm>
            <a:off x="2693620" y="2882399"/>
            <a:ext cx="1642200" cy="1638600"/>
          </a:xfrm>
          <a:prstGeom prst="ellipse">
            <a:avLst/>
          </a:prstGeom>
          <a:solidFill>
            <a:schemeClr val="accent1"/>
          </a:solidFill>
          <a:ln w="762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700"/>
              <a:buFont typeface="Arial"/>
              <a:buNone/>
              <a:tabLst/>
              <a:defRPr/>
            </a:pPr>
            <a:r>
              <a:rPr kumimoji="0" lang="en-US" sz="2700" b="0" i="0" u="none" strike="noStrike" kern="0" cap="none" spc="0" normalizeH="0" baseline="0" noProof="0" dirty="0">
                <a:ln>
                  <a:noFill/>
                </a:ln>
                <a:solidFill>
                  <a:srgbClr val="FFFFFF"/>
                </a:solidFill>
                <a:effectLst/>
                <a:uLnTx/>
                <a:uFillTx/>
                <a:latin typeface="Calibri"/>
                <a:ea typeface="Calibri"/>
                <a:cs typeface="Calibri"/>
                <a:sym typeface="Calibri"/>
              </a:rPr>
              <a:t>5 </a:t>
            </a:r>
            <a:r>
              <a:rPr kumimoji="0" lang="en-US" sz="1300" b="1" i="0" u="none" strike="noStrike" kern="0" cap="none" spc="0" normalizeH="0" baseline="0" noProof="0" dirty="0">
                <a:ln>
                  <a:noFill/>
                </a:ln>
                <a:solidFill>
                  <a:srgbClr val="FFFFFF"/>
                </a:solidFill>
                <a:effectLst/>
                <a:uLnTx/>
                <a:uFillTx/>
                <a:latin typeface="Calibri"/>
                <a:ea typeface="Calibri"/>
                <a:cs typeface="Calibri"/>
                <a:sym typeface="Calibri"/>
              </a:rPr>
              <a:t>Hypotheses</a:t>
            </a:r>
            <a:endParaRPr kumimoji="0" sz="1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996" name="Google Shape;996;g169f8e41693_0_344"/>
          <p:cNvSpPr txBox="1"/>
          <p:nvPr/>
        </p:nvSpPr>
        <p:spPr>
          <a:xfrm>
            <a:off x="5191517" y="1746784"/>
            <a:ext cx="7695000" cy="461700"/>
          </a:xfrm>
          <a:prstGeom prst="rect">
            <a:avLst/>
          </a:prstGeom>
          <a:noFill/>
          <a:ln>
            <a:noFill/>
          </a:ln>
        </p:spPr>
        <p:txBody>
          <a:bodyPr spcFirstLastPara="1" wrap="square" lIns="91425" tIns="45700" rIns="91425" bIns="45700" anchor="t" anchorCtr="0">
            <a:spAutoFit/>
          </a:bodyPr>
          <a:lstStyle/>
          <a:p>
            <a:pPr marL="1143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5E5E5E"/>
                </a:solidFill>
                <a:effectLst/>
                <a:uLnTx/>
                <a:uFillTx/>
                <a:latin typeface="Calibri"/>
                <a:ea typeface="Calibri"/>
                <a:cs typeface="Calibri"/>
                <a:sym typeface="Calibri"/>
              </a:rPr>
              <a:t>GAIN can be built on existing networks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997" name="Google Shape;997;g169f8e41693_0_344"/>
          <p:cNvPicPr preferRelativeResize="0"/>
          <p:nvPr/>
        </p:nvPicPr>
        <p:blipFill rotWithShape="1">
          <a:blip r:embed="rId4">
            <a:alphaModFix/>
          </a:blip>
          <a:srcRect/>
          <a:stretch/>
        </p:blipFill>
        <p:spPr>
          <a:xfrm>
            <a:off x="10284473" y="1637726"/>
            <a:ext cx="627280" cy="627300"/>
          </a:xfrm>
          <a:prstGeom prst="rect">
            <a:avLst/>
          </a:prstGeom>
          <a:noFill/>
          <a:ln>
            <a:noFill/>
          </a:ln>
        </p:spPr>
      </p:pic>
      <p:sp>
        <p:nvSpPr>
          <p:cNvPr id="998" name="Google Shape;998;g169f8e41693_0_344"/>
          <p:cNvSpPr txBox="1"/>
          <p:nvPr/>
        </p:nvSpPr>
        <p:spPr>
          <a:xfrm>
            <a:off x="5191517" y="2598913"/>
            <a:ext cx="7695000" cy="461700"/>
          </a:xfrm>
          <a:prstGeom prst="rect">
            <a:avLst/>
          </a:prstGeom>
          <a:noFill/>
          <a:ln>
            <a:noFill/>
          </a:ln>
        </p:spPr>
        <p:txBody>
          <a:bodyPr spcFirstLastPara="1" wrap="square" lIns="91425" tIns="45700" rIns="91425" bIns="45700" anchor="t" anchorCtr="0">
            <a:spAutoFit/>
          </a:bodyPr>
          <a:lstStyle/>
          <a:p>
            <a:pPr marL="1143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5E5E5E"/>
                </a:solidFill>
                <a:effectLst/>
                <a:uLnTx/>
                <a:uFillTx/>
                <a:latin typeface="Calibri"/>
                <a:ea typeface="Calibri"/>
                <a:cs typeface="Calibri"/>
                <a:sym typeface="Calibri"/>
              </a:rPr>
              <a:t>Cross jurisdiction interoperability</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99" name="Google Shape;999;g169f8e41693_0_344"/>
          <p:cNvSpPr txBox="1"/>
          <p:nvPr/>
        </p:nvSpPr>
        <p:spPr>
          <a:xfrm>
            <a:off x="5191517" y="3453292"/>
            <a:ext cx="7695000" cy="461700"/>
          </a:xfrm>
          <a:prstGeom prst="rect">
            <a:avLst/>
          </a:prstGeom>
          <a:noFill/>
          <a:ln>
            <a:noFill/>
          </a:ln>
        </p:spPr>
        <p:txBody>
          <a:bodyPr spcFirstLastPara="1" wrap="square" lIns="91425" tIns="45700" rIns="91425" bIns="45700" anchor="t" anchorCtr="0">
            <a:spAutoFit/>
          </a:bodyPr>
          <a:lstStyle/>
          <a:p>
            <a:pPr marL="1143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5E5E5E"/>
                </a:solidFill>
                <a:effectLst/>
                <a:uLnTx/>
                <a:uFillTx/>
                <a:latin typeface="Calibri"/>
                <a:ea typeface="Calibri"/>
                <a:cs typeface="Calibri"/>
                <a:sym typeface="Calibri"/>
              </a:rPr>
              <a:t>Different architectures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00" name="Google Shape;1000;g169f8e41693_0_344"/>
          <p:cNvSpPr txBox="1"/>
          <p:nvPr/>
        </p:nvSpPr>
        <p:spPr>
          <a:xfrm>
            <a:off x="5191517" y="4313925"/>
            <a:ext cx="7695000" cy="461700"/>
          </a:xfrm>
          <a:prstGeom prst="rect">
            <a:avLst/>
          </a:prstGeom>
          <a:noFill/>
          <a:ln>
            <a:noFill/>
          </a:ln>
        </p:spPr>
        <p:txBody>
          <a:bodyPr spcFirstLastPara="1" wrap="square" lIns="91425" tIns="45700" rIns="91425" bIns="45700" anchor="t" anchorCtr="0">
            <a:spAutoFit/>
          </a:bodyPr>
          <a:lstStyle/>
          <a:p>
            <a:pPr marL="1143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5E5E5E"/>
                </a:solidFill>
                <a:effectLst/>
                <a:uLnTx/>
                <a:uFillTx/>
                <a:latin typeface="Calibri"/>
                <a:ea typeface="Calibri"/>
                <a:cs typeface="Calibri"/>
                <a:sym typeface="Calibri"/>
              </a:rPr>
              <a:t>Variety of APIs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01" name="Google Shape;1001;g169f8e41693_0_344"/>
          <p:cNvSpPr txBox="1"/>
          <p:nvPr/>
        </p:nvSpPr>
        <p:spPr>
          <a:xfrm>
            <a:off x="5191517" y="5137834"/>
            <a:ext cx="7695000" cy="461700"/>
          </a:xfrm>
          <a:prstGeom prst="rect">
            <a:avLst/>
          </a:prstGeom>
          <a:noFill/>
          <a:ln>
            <a:noFill/>
          </a:ln>
        </p:spPr>
        <p:txBody>
          <a:bodyPr spcFirstLastPara="1" wrap="square" lIns="91425" tIns="45700" rIns="91425" bIns="45700" anchor="t" anchorCtr="0">
            <a:spAutoFit/>
          </a:bodyPr>
          <a:lstStyle/>
          <a:p>
            <a:pPr marL="1143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5E5E5E"/>
                </a:solidFill>
                <a:effectLst/>
                <a:uLnTx/>
                <a:uFillTx/>
                <a:latin typeface="Calibri"/>
                <a:ea typeface="Calibri"/>
                <a:cs typeface="Calibri"/>
                <a:sym typeface="Calibri"/>
              </a:rPr>
              <a:t>Relying Party access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02" name="Google Shape;1002;g169f8e41693_0_344"/>
          <p:cNvPicPr preferRelativeResize="0"/>
          <p:nvPr/>
        </p:nvPicPr>
        <p:blipFill rotWithShape="1">
          <a:blip r:embed="rId4">
            <a:alphaModFix/>
          </a:blip>
          <a:srcRect/>
          <a:stretch/>
        </p:blipFill>
        <p:spPr>
          <a:xfrm>
            <a:off x="10285645" y="2488751"/>
            <a:ext cx="627280" cy="627300"/>
          </a:xfrm>
          <a:prstGeom prst="rect">
            <a:avLst/>
          </a:prstGeom>
          <a:noFill/>
          <a:ln>
            <a:noFill/>
          </a:ln>
        </p:spPr>
      </p:pic>
      <p:pic>
        <p:nvPicPr>
          <p:cNvPr id="1003" name="Google Shape;1003;g169f8e41693_0_344"/>
          <p:cNvPicPr preferRelativeResize="0"/>
          <p:nvPr/>
        </p:nvPicPr>
        <p:blipFill rotWithShape="1">
          <a:blip r:embed="rId4">
            <a:alphaModFix/>
          </a:blip>
          <a:srcRect/>
          <a:stretch/>
        </p:blipFill>
        <p:spPr>
          <a:xfrm>
            <a:off x="10308137" y="3339776"/>
            <a:ext cx="627280" cy="627300"/>
          </a:xfrm>
          <a:prstGeom prst="rect">
            <a:avLst/>
          </a:prstGeom>
          <a:noFill/>
          <a:ln>
            <a:noFill/>
          </a:ln>
        </p:spPr>
      </p:pic>
      <p:cxnSp>
        <p:nvCxnSpPr>
          <p:cNvPr id="1004" name="Google Shape;1004;g169f8e41693_0_344"/>
          <p:cNvCxnSpPr>
            <a:stCxn id="995" idx="6"/>
            <a:endCxn id="996" idx="1"/>
          </p:cNvCxnSpPr>
          <p:nvPr/>
        </p:nvCxnSpPr>
        <p:spPr>
          <a:xfrm rot="10800000" flipH="1">
            <a:off x="4335820" y="1977599"/>
            <a:ext cx="855600" cy="1724100"/>
          </a:xfrm>
          <a:prstGeom prst="bentConnector3">
            <a:avLst>
              <a:gd name="adj1" fmla="val 50006"/>
            </a:avLst>
          </a:prstGeom>
          <a:noFill/>
          <a:ln w="9525" cap="flat" cmpd="sng">
            <a:solidFill>
              <a:schemeClr val="accent2"/>
            </a:solidFill>
            <a:prstDash val="solid"/>
            <a:round/>
            <a:headEnd type="none" w="sm" len="sm"/>
            <a:tailEnd type="none" w="sm" len="sm"/>
          </a:ln>
        </p:spPr>
      </p:cxnSp>
      <p:cxnSp>
        <p:nvCxnSpPr>
          <p:cNvPr id="1005" name="Google Shape;1005;g169f8e41693_0_344"/>
          <p:cNvCxnSpPr>
            <a:stCxn id="995" idx="6"/>
            <a:endCxn id="998" idx="1"/>
          </p:cNvCxnSpPr>
          <p:nvPr/>
        </p:nvCxnSpPr>
        <p:spPr>
          <a:xfrm rot="10800000" flipH="1">
            <a:off x="4335820" y="2829899"/>
            <a:ext cx="855600" cy="871800"/>
          </a:xfrm>
          <a:prstGeom prst="bentConnector3">
            <a:avLst>
              <a:gd name="adj1" fmla="val 50006"/>
            </a:avLst>
          </a:prstGeom>
          <a:noFill/>
          <a:ln w="9525" cap="flat" cmpd="sng">
            <a:solidFill>
              <a:schemeClr val="accent2"/>
            </a:solidFill>
            <a:prstDash val="solid"/>
            <a:round/>
            <a:headEnd type="none" w="sm" len="sm"/>
            <a:tailEnd type="none" w="sm" len="sm"/>
          </a:ln>
        </p:spPr>
      </p:cxnSp>
      <p:cxnSp>
        <p:nvCxnSpPr>
          <p:cNvPr id="1006" name="Google Shape;1006;g169f8e41693_0_344"/>
          <p:cNvCxnSpPr>
            <a:stCxn id="995" idx="6"/>
            <a:endCxn id="999" idx="1"/>
          </p:cNvCxnSpPr>
          <p:nvPr/>
        </p:nvCxnSpPr>
        <p:spPr>
          <a:xfrm rot="10800000" flipH="1">
            <a:off x="4335820" y="3683999"/>
            <a:ext cx="855600" cy="17700"/>
          </a:xfrm>
          <a:prstGeom prst="bentConnector3">
            <a:avLst>
              <a:gd name="adj1" fmla="val 50006"/>
            </a:avLst>
          </a:prstGeom>
          <a:noFill/>
          <a:ln w="9525" cap="flat" cmpd="sng">
            <a:solidFill>
              <a:schemeClr val="accent2"/>
            </a:solidFill>
            <a:prstDash val="solid"/>
            <a:round/>
            <a:headEnd type="none" w="sm" len="sm"/>
            <a:tailEnd type="none" w="sm" len="sm"/>
          </a:ln>
        </p:spPr>
      </p:cxnSp>
      <p:cxnSp>
        <p:nvCxnSpPr>
          <p:cNvPr id="1007" name="Google Shape;1007;g169f8e41693_0_344"/>
          <p:cNvCxnSpPr>
            <a:stCxn id="995" idx="6"/>
            <a:endCxn id="1000" idx="1"/>
          </p:cNvCxnSpPr>
          <p:nvPr/>
        </p:nvCxnSpPr>
        <p:spPr>
          <a:xfrm>
            <a:off x="4335820" y="3701699"/>
            <a:ext cx="855600" cy="843000"/>
          </a:xfrm>
          <a:prstGeom prst="bentConnector3">
            <a:avLst>
              <a:gd name="adj1" fmla="val 50006"/>
            </a:avLst>
          </a:prstGeom>
          <a:noFill/>
          <a:ln w="9525" cap="flat" cmpd="sng">
            <a:solidFill>
              <a:schemeClr val="accent2"/>
            </a:solidFill>
            <a:prstDash val="solid"/>
            <a:round/>
            <a:headEnd type="none" w="sm" len="sm"/>
            <a:tailEnd type="none" w="sm" len="sm"/>
          </a:ln>
        </p:spPr>
      </p:cxnSp>
      <p:cxnSp>
        <p:nvCxnSpPr>
          <p:cNvPr id="1008" name="Google Shape;1008;g169f8e41693_0_344"/>
          <p:cNvCxnSpPr>
            <a:stCxn id="995" idx="6"/>
            <a:endCxn id="1001" idx="1"/>
          </p:cNvCxnSpPr>
          <p:nvPr/>
        </p:nvCxnSpPr>
        <p:spPr>
          <a:xfrm>
            <a:off x="4335820" y="3701699"/>
            <a:ext cx="855600" cy="1667100"/>
          </a:xfrm>
          <a:prstGeom prst="bentConnector3">
            <a:avLst>
              <a:gd name="adj1" fmla="val 50006"/>
            </a:avLst>
          </a:prstGeom>
          <a:noFill/>
          <a:ln w="9525" cap="flat" cmpd="sng">
            <a:solidFill>
              <a:schemeClr val="accent2"/>
            </a:solidFill>
            <a:prstDash val="solid"/>
            <a:round/>
            <a:headEnd type="none" w="sm" len="sm"/>
            <a:tailEnd type="none" w="sm" len="sm"/>
          </a:ln>
        </p:spPr>
      </p:cxnSp>
      <p:sp>
        <p:nvSpPr>
          <p:cNvPr id="1009" name="Google Shape;1009;g169f8e41693_0_344"/>
          <p:cNvSpPr txBox="1"/>
          <p:nvPr/>
        </p:nvSpPr>
        <p:spPr>
          <a:xfrm>
            <a:off x="173480" y="232900"/>
            <a:ext cx="11580300" cy="8223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OIDF</a:t>
            </a:r>
            <a:r>
              <a:rPr kumimoji="0" lang="en-US" sz="3600" b="0" i="0" u="none" strike="noStrike" kern="0" cap="none" spc="0" normalizeH="0" baseline="0" noProof="0" dirty="0">
                <a:ln>
                  <a:noFill/>
                </a:ln>
                <a:solidFill>
                  <a:srgbClr val="222020"/>
                </a:solidFill>
                <a:effectLst/>
                <a:uLnTx/>
                <a:uFillTx/>
                <a:latin typeface="Arial"/>
                <a:cs typeface="Arial"/>
                <a:sym typeface="Arial"/>
              </a:rPr>
              <a:t> </a:t>
            </a: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GAIN POC - proving technical viability</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169f8e41693_0_366"/>
          <p:cNvSpPr/>
          <p:nvPr/>
        </p:nvSpPr>
        <p:spPr>
          <a:xfrm>
            <a:off x="0" y="257520"/>
            <a:ext cx="12187800" cy="537600"/>
          </a:xfrm>
          <a:prstGeom prst="rect">
            <a:avLst/>
          </a:prstGeom>
          <a:noFill/>
          <a:ln>
            <a:noFill/>
          </a:ln>
        </p:spPr>
        <p:txBody>
          <a:bodyPr spcFirstLastPara="1" wrap="square" lIns="90000" tIns="45000" rIns="90000" bIns="45000"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H1: GAIN can be built on top of existing networks</a:t>
            </a:r>
            <a:b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b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H2: Cross border participation</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1016" name="Google Shape;1016;g169f8e41693_0_366"/>
          <p:cNvSpPr txBox="1"/>
          <p:nvPr/>
        </p:nvSpPr>
        <p:spPr>
          <a:xfrm>
            <a:off x="633925" y="4277050"/>
            <a:ext cx="5627400" cy="1820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207692"/>
              </a:lnSpc>
              <a:spcBef>
                <a:spcPts val="80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5A5A5A"/>
                </a:solidFill>
                <a:effectLst/>
                <a:highlight>
                  <a:srgbClr val="FAFAFA"/>
                </a:highlight>
                <a:uLnTx/>
                <a:uFillTx/>
                <a:latin typeface="Calibri"/>
                <a:ea typeface="Calibri"/>
                <a:cs typeface="Calibri"/>
                <a:sym typeface="Calibri"/>
              </a:rPr>
              <a:t>Relevant Specifications</a:t>
            </a:r>
            <a:endParaRPr kumimoji="0" sz="1800" b="1" i="0" u="none" strike="noStrike" kern="0" cap="none" spc="0" normalizeH="0" baseline="0" noProof="0" dirty="0">
              <a:ln>
                <a:noFill/>
              </a:ln>
              <a:solidFill>
                <a:srgbClr val="5A5A5A"/>
              </a:solidFill>
              <a:effectLst/>
              <a:highlight>
                <a:srgbClr val="FAFAFA"/>
              </a:highlight>
              <a:uLnTx/>
              <a:uFillTx/>
              <a:latin typeface="Calibri"/>
              <a:ea typeface="Calibri"/>
              <a:cs typeface="Calibri"/>
              <a:sym typeface="Calibri"/>
            </a:endParaRPr>
          </a:p>
          <a:p>
            <a:pPr marL="0" marR="0" lvl="0" indent="0" algn="l" defTabSz="914400" rtl="0" eaLnBrk="1" fontAlgn="auto" latinLnBrk="0" hangingPunct="1">
              <a:lnSpc>
                <a:spcPct val="115000"/>
              </a:lnSpc>
              <a:spcBef>
                <a:spcPts val="800"/>
              </a:spcBef>
              <a:spcAft>
                <a:spcPts val="0"/>
              </a:spcAft>
              <a:buClr>
                <a:srgbClr val="000000"/>
              </a:buClr>
              <a:buSzPts val="1050"/>
              <a:buFont typeface="Arial"/>
              <a:buNone/>
              <a:tabLst/>
              <a:defRPr/>
            </a:pPr>
            <a:r>
              <a:rPr kumimoji="0" lang="en-US" sz="1050" b="0" i="0" u="none" strike="noStrike" kern="0" cap="none" spc="0" normalizeH="0" baseline="0" noProof="0" dirty="0">
                <a:ln>
                  <a:noFill/>
                </a:ln>
                <a:solidFill>
                  <a:srgbClr val="5A5A5A"/>
                </a:solidFill>
                <a:effectLst/>
                <a:highlight>
                  <a:srgbClr val="FAFAFA"/>
                </a:highlight>
                <a:uLnTx/>
                <a:uFillTx/>
                <a:latin typeface="Calibri"/>
                <a:ea typeface="Calibri"/>
                <a:cs typeface="Calibri"/>
                <a:sym typeface="Calibri"/>
              </a:rPr>
              <a:t>This list is non-exhaustive and under development with the Community Group.</a:t>
            </a:r>
            <a:endParaRPr kumimoji="0" sz="1050" b="0" i="0" u="none" strike="noStrike" kern="0" cap="none" spc="0" normalizeH="0" baseline="0" noProof="0" dirty="0">
              <a:ln>
                <a:noFill/>
              </a:ln>
              <a:solidFill>
                <a:srgbClr val="5A5A5A"/>
              </a:solidFill>
              <a:effectLst/>
              <a:highlight>
                <a:srgbClr val="FAFAFA"/>
              </a:highlight>
              <a:uLnTx/>
              <a:uFillTx/>
              <a:latin typeface="Calibri"/>
              <a:ea typeface="Calibri"/>
              <a:cs typeface="Calibri"/>
              <a:sym typeface="Calibri"/>
            </a:endParaRPr>
          </a:p>
          <a:p>
            <a:pPr marL="698500" marR="50800" lvl="0" indent="-295275" algn="l" defTabSz="914400" rtl="0" eaLnBrk="1" fontAlgn="auto" latinLnBrk="0" hangingPunct="1">
              <a:lnSpc>
                <a:spcPct val="157142"/>
              </a:lnSpc>
              <a:spcBef>
                <a:spcPts val="800"/>
              </a:spcBef>
              <a:spcAft>
                <a:spcPts val="0"/>
              </a:spcAft>
              <a:buClr>
                <a:srgbClr val="5A5A5A"/>
              </a:buClr>
              <a:buSzPts val="1050"/>
              <a:buFont typeface="Calibri"/>
              <a:buChar char="●"/>
              <a:tabLst/>
              <a:defRPr/>
            </a:pPr>
            <a:r>
              <a:rPr kumimoji="0" lang="en-US" sz="1050" b="0" i="0" u="sng" strike="noStrike" kern="0" cap="none" spc="0" normalizeH="0" baseline="0" noProof="0" dirty="0">
                <a:ln>
                  <a:noFill/>
                </a:ln>
                <a:solidFill>
                  <a:srgbClr val="F78C40"/>
                </a:solidFill>
                <a:effectLst/>
                <a:highlight>
                  <a:srgbClr val="FAFAFA"/>
                </a:highlight>
                <a:uLnTx/>
                <a:uFillTx/>
                <a:latin typeface="Calibri"/>
                <a:ea typeface="Calibri"/>
                <a:cs typeface="Calibri"/>
                <a:sym typeface="Calibri"/>
                <a:hlinkClick r:id="rId3">
                  <a:extLst>
                    <a:ext uri="{A12FA001-AC4F-418D-AE19-62706E023703}">
                      <ahyp:hlinkClr xmlns:ahyp="http://schemas.microsoft.com/office/drawing/2018/hyperlinkcolor" val="tx"/>
                    </a:ext>
                  </a:extLst>
                </a:hlinkClick>
              </a:rPr>
              <a:t>OpenID Connect Core</a:t>
            </a:r>
            <a:endParaRPr kumimoji="0" sz="1050" b="0" i="0" u="sng" strike="noStrike" kern="0" cap="none" spc="0" normalizeH="0" baseline="0" noProof="0" dirty="0">
              <a:ln>
                <a:noFill/>
              </a:ln>
              <a:solidFill>
                <a:srgbClr val="F78C40"/>
              </a:solidFill>
              <a:effectLst/>
              <a:highlight>
                <a:srgbClr val="FAFAFA"/>
              </a:highlight>
              <a:uLnTx/>
              <a:uFillTx/>
              <a:latin typeface="Calibri"/>
              <a:ea typeface="Calibri"/>
              <a:cs typeface="Calibri"/>
              <a:sym typeface="Calibri"/>
            </a:endParaRPr>
          </a:p>
          <a:p>
            <a:pPr marL="698500" marR="50800" lvl="0" indent="-295275" algn="l" defTabSz="914400" rtl="0" eaLnBrk="1" fontAlgn="auto" latinLnBrk="0" hangingPunct="1">
              <a:lnSpc>
                <a:spcPct val="157142"/>
              </a:lnSpc>
              <a:spcBef>
                <a:spcPts val="0"/>
              </a:spcBef>
              <a:spcAft>
                <a:spcPts val="0"/>
              </a:spcAft>
              <a:buClr>
                <a:srgbClr val="5A5A5A"/>
              </a:buClr>
              <a:buSzPts val="1050"/>
              <a:buFont typeface="Calibri"/>
              <a:buChar char="●"/>
              <a:tabLst/>
              <a:defRPr/>
            </a:pPr>
            <a:r>
              <a:rPr kumimoji="0" lang="en-US" sz="1050" b="0" i="0" u="sng" strike="noStrike" kern="0" cap="none" spc="0" normalizeH="0" baseline="0" noProof="0" dirty="0">
                <a:ln>
                  <a:noFill/>
                </a:ln>
                <a:solidFill>
                  <a:srgbClr val="F78C40"/>
                </a:solidFill>
                <a:effectLst/>
                <a:highlight>
                  <a:srgbClr val="FAFAFA"/>
                </a:highlight>
                <a:uLnTx/>
                <a:uFillTx/>
                <a:latin typeface="Calibri"/>
                <a:ea typeface="Calibri"/>
                <a:cs typeface="Calibri"/>
                <a:sym typeface="Calibri"/>
                <a:hlinkClick r:id="rId4">
                  <a:extLst>
                    <a:ext uri="{A12FA001-AC4F-418D-AE19-62706E023703}">
                      <ahyp:hlinkClr xmlns:ahyp="http://schemas.microsoft.com/office/drawing/2018/hyperlinkcolor" val="tx"/>
                    </a:ext>
                  </a:extLst>
                </a:hlinkClick>
              </a:rPr>
              <a:t>OpenID Connect for Identity Assurance 1.0. – 3rd Implementer’s Draft</a:t>
            </a:r>
            <a:endParaRPr kumimoji="0" sz="1050" b="0" i="0" u="sng" strike="noStrike" kern="0" cap="none" spc="0" normalizeH="0" baseline="0" noProof="0" dirty="0">
              <a:ln>
                <a:noFill/>
              </a:ln>
              <a:solidFill>
                <a:srgbClr val="F78C40"/>
              </a:solidFill>
              <a:effectLst/>
              <a:highlight>
                <a:srgbClr val="FAFAFA"/>
              </a:highlight>
              <a:uLnTx/>
              <a:uFillTx/>
              <a:latin typeface="Calibri"/>
              <a:ea typeface="Calibri"/>
              <a:cs typeface="Calibri"/>
              <a:sym typeface="Calibri"/>
            </a:endParaRPr>
          </a:p>
          <a:p>
            <a:pPr marL="698500" marR="50800" lvl="0" indent="-295275" algn="l" defTabSz="914400" rtl="0" eaLnBrk="1" fontAlgn="auto" latinLnBrk="0" hangingPunct="1">
              <a:lnSpc>
                <a:spcPct val="157142"/>
              </a:lnSpc>
              <a:spcBef>
                <a:spcPts val="0"/>
              </a:spcBef>
              <a:spcAft>
                <a:spcPts val="0"/>
              </a:spcAft>
              <a:buClr>
                <a:srgbClr val="5A5A5A"/>
              </a:buClr>
              <a:buSzPts val="1050"/>
              <a:buFont typeface="Calibri"/>
              <a:buChar char="●"/>
              <a:tabLst/>
              <a:defRPr/>
            </a:pPr>
            <a:r>
              <a:rPr kumimoji="0" lang="en-US" sz="1050" b="0" i="0" u="sng" strike="noStrike" kern="0" cap="none" spc="0" normalizeH="0" baseline="0" noProof="0" dirty="0">
                <a:ln>
                  <a:noFill/>
                </a:ln>
                <a:solidFill>
                  <a:srgbClr val="F78C40"/>
                </a:solidFill>
                <a:effectLst/>
                <a:highlight>
                  <a:srgbClr val="FAFAFA"/>
                </a:highlight>
                <a:uLnTx/>
                <a:uFillTx/>
                <a:latin typeface="Calibri"/>
                <a:ea typeface="Calibri"/>
                <a:cs typeface="Calibri"/>
                <a:sym typeface="Calibri"/>
                <a:hlinkClick r:id="rId5">
                  <a:extLst>
                    <a:ext uri="{A12FA001-AC4F-418D-AE19-62706E023703}">
                      <ahyp:hlinkClr xmlns:ahyp="http://schemas.microsoft.com/office/drawing/2018/hyperlinkcolor" val="tx"/>
                    </a:ext>
                  </a:extLst>
                </a:hlinkClick>
              </a:rPr>
              <a:t>Financial Grade API</a:t>
            </a:r>
            <a:endParaRPr kumimoji="0" sz="1050" b="0" i="0" u="sng" strike="noStrike" kern="0" cap="none" spc="0" normalizeH="0" baseline="0" noProof="0" dirty="0">
              <a:ln>
                <a:noFill/>
              </a:ln>
              <a:solidFill>
                <a:srgbClr val="F78C40"/>
              </a:solidFill>
              <a:effectLst/>
              <a:highlight>
                <a:srgbClr val="FAFAFA"/>
              </a:highlight>
              <a:uLnTx/>
              <a:uFillTx/>
              <a:latin typeface="Calibri"/>
              <a:ea typeface="Calibri"/>
              <a:cs typeface="Calibri"/>
              <a:sym typeface="Calibri"/>
            </a:endParaRPr>
          </a:p>
        </p:txBody>
      </p:sp>
      <p:sp>
        <p:nvSpPr>
          <p:cNvPr id="1017" name="Google Shape;1017;g169f8e41693_0_366"/>
          <p:cNvSpPr txBox="1"/>
          <p:nvPr/>
        </p:nvSpPr>
        <p:spPr>
          <a:xfrm>
            <a:off x="481525" y="1395550"/>
            <a:ext cx="5438100" cy="2031900"/>
          </a:xfrm>
          <a:prstGeom prst="rect">
            <a:avLst/>
          </a:prstGeom>
          <a:noFill/>
          <a:ln>
            <a:noFill/>
          </a:ln>
        </p:spPr>
        <p:txBody>
          <a:bodyPr spcFirstLastPara="1" wrap="square" lIns="91425" tIns="91425" rIns="91425" bIns="91425" anchor="t" anchorCtr="0">
            <a:spAutoFit/>
          </a:bodyPr>
          <a:lstStyle/>
          <a:p>
            <a:pPr marL="457200" marR="0" lvl="0" indent="-355600" algn="l" defTabSz="914400" rtl="0" eaLnBrk="1" fontAlgn="auto" latinLnBrk="0" hangingPunct="1">
              <a:lnSpc>
                <a:spcPct val="100000"/>
              </a:lnSpc>
              <a:spcBef>
                <a:spcPts val="0"/>
              </a:spcBef>
              <a:spcAft>
                <a:spcPts val="0"/>
              </a:spcAft>
              <a:buClr>
                <a:srgbClr val="000000"/>
              </a:buClr>
              <a:buSzPts val="2000"/>
              <a:buFont typeface="Calibri"/>
              <a:buChar char="●"/>
              <a:tabLst/>
              <a:defRPr/>
            </a:pPr>
            <a:r>
              <a:rPr kumimoji="0" lang="en-US" sz="2000" b="1" i="0" u="none" strike="noStrike" kern="0" cap="none" spc="0" normalizeH="0" baseline="0" noProof="0" dirty="0">
                <a:ln>
                  <a:noFill/>
                </a:ln>
                <a:solidFill>
                  <a:srgbClr val="000000"/>
                </a:solidFill>
                <a:effectLst/>
                <a:uLnTx/>
                <a:uFillTx/>
                <a:latin typeface="Calibri"/>
                <a:ea typeface="Calibri"/>
                <a:cs typeface="Calibri"/>
                <a:sym typeface="Calibri"/>
              </a:rPr>
              <a:t>Data Plane</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OpenID Connect 4 Identity Assurance Profile used to demo interoperable x-network exchange of identity data</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55600" algn="l" defTabSz="914400" rtl="0" eaLnBrk="1" fontAlgn="auto" latinLnBrk="0" hangingPunct="1">
              <a:lnSpc>
                <a:spcPct val="100000"/>
              </a:lnSpc>
              <a:spcBef>
                <a:spcPts val="0"/>
              </a:spcBef>
              <a:spcAft>
                <a:spcPts val="0"/>
              </a:spcAft>
              <a:buClr>
                <a:srgbClr val="000000"/>
              </a:buClr>
              <a:buSzPts val="2000"/>
              <a:buFont typeface="Calibri"/>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4 IDPs and 2 RPs successfully demoed</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355600" algn="l" defTabSz="914400" rtl="0" eaLnBrk="1" fontAlgn="auto" latinLnBrk="0" hangingPunct="1">
              <a:lnSpc>
                <a:spcPct val="100000"/>
              </a:lnSpc>
              <a:spcBef>
                <a:spcPts val="0"/>
              </a:spcBef>
              <a:spcAft>
                <a:spcPts val="0"/>
              </a:spcAft>
              <a:buClr>
                <a:srgbClr val="000000"/>
              </a:buClr>
              <a:buSzPts val="2000"/>
              <a:buFont typeface="Calibri"/>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1 RP extended the POC to deliver CSC standard signing</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18" name="Google Shape;1018;g169f8e41693_0_366"/>
          <p:cNvSpPr txBox="1"/>
          <p:nvPr/>
        </p:nvSpPr>
        <p:spPr>
          <a:xfrm>
            <a:off x="7446525" y="1319350"/>
            <a:ext cx="4197600" cy="4863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300"/>
              <a:buFont typeface="Arial"/>
              <a:buNone/>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Integration of the following existing solutions:</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BankID Sweden (SWE)</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Dizme (IT)</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German Banks (DE)</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2300"/>
              <a:buFont typeface="Arial"/>
              <a:buNone/>
              <a:tabLst/>
              <a:defRPr/>
            </a:pP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2300"/>
              <a:buFont typeface="Arial"/>
              <a:buNone/>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Planned: </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mojeID (CZ)</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SecureKey (CA)</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KDDI</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Authlete</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Criipto</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Meeco</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Hello</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FranceConnect</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0" lvl="0" indent="-349250" algn="l" defTabSz="914400" rtl="0" eaLnBrk="1" fontAlgn="auto" latinLnBrk="0" hangingPunct="1">
              <a:lnSpc>
                <a:spcPct val="100000"/>
              </a:lnSpc>
              <a:spcBef>
                <a:spcPts val="0"/>
              </a:spcBef>
              <a:spcAft>
                <a:spcPts val="0"/>
              </a:spcAft>
              <a:buClr>
                <a:srgbClr val="222020"/>
              </a:buClr>
              <a:buSzPts val="1900"/>
              <a:buFont typeface="Calibri"/>
              <a:buChar char="●"/>
              <a:tabLst/>
              <a:defRPr/>
            </a:pPr>
            <a:r>
              <a:rPr kumimoji="0" lang="en-US" sz="1900" b="0" i="0" u="none" strike="noStrike" kern="0" cap="none" spc="0" normalizeH="0" baseline="0" noProof="0" dirty="0">
                <a:ln>
                  <a:noFill/>
                </a:ln>
                <a:solidFill>
                  <a:srgbClr val="222020"/>
                </a:solidFill>
                <a:effectLst/>
                <a:uLnTx/>
                <a:uFillTx/>
                <a:latin typeface="Calibri"/>
                <a:ea typeface="Calibri"/>
                <a:cs typeface="Calibri"/>
                <a:sym typeface="Calibri"/>
              </a:rPr>
              <a:t>MOSIP</a:t>
            </a:r>
            <a:endParaRPr kumimoji="0" sz="19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019" name="Google Shape;1019;g169f8e41693_0_366"/>
          <p:cNvSpPr txBox="1"/>
          <p:nvPr/>
        </p:nvSpPr>
        <p:spPr>
          <a:xfrm>
            <a:off x="-24300" y="1104675"/>
            <a:ext cx="6507900" cy="400200"/>
          </a:xfrm>
          <a:prstGeom prst="rect">
            <a:avLst/>
          </a:prstGeom>
          <a:noFill/>
          <a:ln>
            <a:noFill/>
          </a:ln>
        </p:spPr>
        <p:txBody>
          <a:bodyPr spcFirstLastPara="1" wrap="square" lIns="91425" tIns="91425" rIns="91425" bIns="91425" anchor="t" anchorCtr="0">
            <a:spAutoFit/>
          </a:bodyPr>
          <a:lstStyle/>
          <a:p>
            <a:pPr marL="0" marR="50800" lvl="0" indent="0" algn="l" defTabSz="914400" rtl="0" eaLnBrk="1" fontAlgn="auto" latinLnBrk="0" hangingPunct="1">
              <a:lnSpc>
                <a:spcPct val="157142"/>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0" name="Google Shape;1020;g169f8e41693_0_366"/>
          <p:cNvPicPr preferRelativeResize="0"/>
          <p:nvPr/>
        </p:nvPicPr>
        <p:blipFill rotWithShape="1">
          <a:blip r:embed="rId6">
            <a:alphaModFix/>
          </a:blip>
          <a:srcRect/>
          <a:stretch/>
        </p:blipFill>
        <p:spPr>
          <a:xfrm>
            <a:off x="10847498" y="6320396"/>
            <a:ext cx="1344502" cy="537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169f8e41693_0_377"/>
          <p:cNvSpPr/>
          <p:nvPr/>
        </p:nvSpPr>
        <p:spPr>
          <a:xfrm>
            <a:off x="0" y="333720"/>
            <a:ext cx="12187800" cy="5376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Hypothesis</a:t>
            </a:r>
            <a:r>
              <a:rPr kumimoji="0" lang="en-US" sz="2930" b="1" i="0" u="none" strike="noStrike" kern="0" cap="none" spc="0" normalizeH="0" baseline="0" noProof="0" dirty="0">
                <a:ln>
                  <a:noFill/>
                </a:ln>
                <a:solidFill>
                  <a:srgbClr val="FFFFFF"/>
                </a:solidFill>
                <a:effectLst/>
                <a:uLnTx/>
                <a:uFillTx/>
                <a:latin typeface="Roboto"/>
                <a:ea typeface="Roboto"/>
                <a:cs typeface="Roboto"/>
                <a:sym typeface="Roboto"/>
              </a:rPr>
              <a:t> </a:t>
            </a: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3: Different IIP approaches</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a:p>
            <a:pPr marL="0" marR="50800" lvl="0" indent="0" algn="l" defTabSz="914400" rtl="0" eaLnBrk="1" fontAlgn="auto" latinLnBrk="0" hangingPunct="1">
              <a:lnSpc>
                <a:spcPct val="157142"/>
              </a:lnSpc>
              <a:spcBef>
                <a:spcPts val="0"/>
              </a:spcBef>
              <a:spcAft>
                <a:spcPts val="0"/>
              </a:spcAft>
              <a:buClr>
                <a:srgbClr val="222020"/>
              </a:buClr>
              <a:buSzPts val="2100"/>
              <a:buFont typeface="Arial"/>
              <a:buNone/>
              <a:tabLst/>
              <a:defRPr/>
            </a:pPr>
            <a:endParaRPr kumimoji="0" sz="3600" b="0" i="0" u="none" strike="noStrike" kern="0" cap="none" spc="0" normalizeH="0" baseline="0" noProof="0" dirty="0">
              <a:ln>
                <a:noFill/>
              </a:ln>
              <a:solidFill>
                <a:srgbClr val="222020"/>
              </a:solidFill>
              <a:effectLst/>
              <a:uLnTx/>
              <a:uFillTx/>
              <a:latin typeface="Arial"/>
              <a:cs typeface="Arial"/>
              <a:sym typeface="Arial"/>
            </a:endParaRPr>
          </a:p>
        </p:txBody>
      </p:sp>
      <p:grpSp>
        <p:nvGrpSpPr>
          <p:cNvPr id="1027" name="Google Shape;1027;g169f8e41693_0_377"/>
          <p:cNvGrpSpPr/>
          <p:nvPr/>
        </p:nvGrpSpPr>
        <p:grpSpPr>
          <a:xfrm>
            <a:off x="1030550" y="1454250"/>
            <a:ext cx="14654300" cy="5123096"/>
            <a:chOff x="1828600" y="1734900"/>
            <a:chExt cx="14654300" cy="5123096"/>
          </a:xfrm>
        </p:grpSpPr>
        <p:sp>
          <p:nvSpPr>
            <p:cNvPr id="1028" name="Google Shape;1028;g169f8e41693_0_377"/>
            <p:cNvSpPr/>
            <p:nvPr/>
          </p:nvSpPr>
          <p:spPr>
            <a:xfrm>
              <a:off x="2101450" y="3329650"/>
              <a:ext cx="1225500" cy="658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Relying Parties</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29" name="Google Shape;1029;g169f8e41693_0_377"/>
            <p:cNvSpPr/>
            <p:nvPr/>
          </p:nvSpPr>
          <p:spPr>
            <a:xfrm>
              <a:off x="6624150" y="1771000"/>
              <a:ext cx="1629000" cy="880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BankID Sweden</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30" name="Google Shape;1030;g169f8e41693_0_377"/>
            <p:cNvSpPr/>
            <p:nvPr/>
          </p:nvSpPr>
          <p:spPr>
            <a:xfrm>
              <a:off x="6624150" y="3066400"/>
              <a:ext cx="1629000" cy="880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31" name="Google Shape;1031;g169f8e41693_0_377"/>
            <p:cNvSpPr/>
            <p:nvPr/>
          </p:nvSpPr>
          <p:spPr>
            <a:xfrm>
              <a:off x="6776550" y="3218800"/>
              <a:ext cx="1629000" cy="880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32" name="Google Shape;1032;g169f8e41693_0_377"/>
            <p:cNvSpPr/>
            <p:nvPr/>
          </p:nvSpPr>
          <p:spPr>
            <a:xfrm>
              <a:off x="6928950" y="3371200"/>
              <a:ext cx="1629000" cy="880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33" name="Google Shape;1033;g169f8e41693_0_377"/>
            <p:cNvSpPr/>
            <p:nvPr/>
          </p:nvSpPr>
          <p:spPr>
            <a:xfrm>
              <a:off x="7081350" y="3523600"/>
              <a:ext cx="1629000" cy="880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German Banks</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034" name="Google Shape;1034;g169f8e41693_0_377"/>
            <p:cNvPicPr preferRelativeResize="0"/>
            <p:nvPr/>
          </p:nvPicPr>
          <p:blipFill rotWithShape="1">
            <a:blip r:embed="rId3">
              <a:alphaModFix/>
            </a:blip>
            <a:srcRect/>
            <a:stretch/>
          </p:blipFill>
          <p:spPr>
            <a:xfrm>
              <a:off x="6624150" y="4666597"/>
              <a:ext cx="1184975" cy="1485650"/>
            </a:xfrm>
            <a:prstGeom prst="rect">
              <a:avLst/>
            </a:prstGeom>
            <a:noFill/>
            <a:ln>
              <a:noFill/>
            </a:ln>
          </p:spPr>
        </p:pic>
        <p:sp>
          <p:nvSpPr>
            <p:cNvPr id="1035" name="Google Shape;1035;g169f8e41693_0_377"/>
            <p:cNvSpPr txBox="1"/>
            <p:nvPr/>
          </p:nvSpPr>
          <p:spPr>
            <a:xfrm>
              <a:off x="7924800" y="5439100"/>
              <a:ext cx="75675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Dizme </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36" name="Google Shape;1036;g169f8e41693_0_377"/>
            <p:cNvSpPr txBox="1"/>
            <p:nvPr/>
          </p:nvSpPr>
          <p:spPr>
            <a:xfrm>
              <a:off x="8915400" y="3457900"/>
              <a:ext cx="75675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large scale federation</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37" name="Google Shape;1037;g169f8e41693_0_377"/>
            <p:cNvSpPr txBox="1"/>
            <p:nvPr/>
          </p:nvSpPr>
          <p:spPr>
            <a:xfrm>
              <a:off x="8915400" y="2010100"/>
              <a:ext cx="75675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one service for all bank customers</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38" name="Google Shape;1038;g169f8e41693_0_377"/>
            <p:cNvSpPr txBox="1"/>
            <p:nvPr/>
          </p:nvSpPr>
          <p:spPr>
            <a:xfrm>
              <a:off x="8915400" y="5058100"/>
              <a:ext cx="75675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SSI Wallet</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039" name="Google Shape;1039;g169f8e41693_0_377"/>
            <p:cNvPicPr preferRelativeResize="0"/>
            <p:nvPr/>
          </p:nvPicPr>
          <p:blipFill rotWithShape="1">
            <a:blip r:embed="rId4">
              <a:alphaModFix/>
            </a:blip>
            <a:srcRect/>
            <a:stretch/>
          </p:blipFill>
          <p:spPr>
            <a:xfrm>
              <a:off x="5472350" y="5169875"/>
              <a:ext cx="1036128" cy="736625"/>
            </a:xfrm>
            <a:prstGeom prst="rect">
              <a:avLst/>
            </a:prstGeom>
            <a:noFill/>
            <a:ln>
              <a:noFill/>
            </a:ln>
          </p:spPr>
        </p:pic>
        <p:sp>
          <p:nvSpPr>
            <p:cNvPr id="1040" name="Google Shape;1040;g169f8e41693_0_377"/>
            <p:cNvSpPr txBox="1"/>
            <p:nvPr/>
          </p:nvSpPr>
          <p:spPr>
            <a:xfrm>
              <a:off x="5155050" y="4565500"/>
              <a:ext cx="16977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Credential to Claims </a:t>
              </a:r>
              <a:endParaRPr kumimoji="0" sz="12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transformation</a:t>
              </a:r>
              <a:endParaRPr kumimoji="0" sz="1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041" name="Google Shape;1041;g169f8e41693_0_377"/>
            <p:cNvCxnSpPr>
              <a:stCxn id="1029" idx="1"/>
            </p:cNvCxnSpPr>
            <p:nvPr/>
          </p:nvCxnSpPr>
          <p:spPr>
            <a:xfrm rot="10800000">
              <a:off x="4915050" y="2200300"/>
              <a:ext cx="1709100" cy="10800"/>
            </a:xfrm>
            <a:prstGeom prst="straightConnector1">
              <a:avLst/>
            </a:prstGeom>
            <a:noFill/>
            <a:ln w="19050" cap="flat" cmpd="sng">
              <a:solidFill>
                <a:srgbClr val="FF9900"/>
              </a:solidFill>
              <a:prstDash val="solid"/>
              <a:round/>
              <a:headEnd type="none" w="sm" len="sm"/>
              <a:tailEnd type="none" w="sm" len="sm"/>
            </a:ln>
          </p:spPr>
        </p:cxnSp>
        <p:cxnSp>
          <p:nvCxnSpPr>
            <p:cNvPr id="1042" name="Google Shape;1042;g169f8e41693_0_377"/>
            <p:cNvCxnSpPr>
              <a:stCxn id="1039" idx="1"/>
            </p:cNvCxnSpPr>
            <p:nvPr/>
          </p:nvCxnSpPr>
          <p:spPr>
            <a:xfrm rot="10800000">
              <a:off x="4924550" y="5524387"/>
              <a:ext cx="547800" cy="13800"/>
            </a:xfrm>
            <a:prstGeom prst="straightConnector1">
              <a:avLst/>
            </a:prstGeom>
            <a:noFill/>
            <a:ln w="19050" cap="flat" cmpd="sng">
              <a:solidFill>
                <a:srgbClr val="FF9900"/>
              </a:solidFill>
              <a:prstDash val="solid"/>
              <a:round/>
              <a:headEnd type="none" w="sm" len="sm"/>
              <a:tailEnd type="none" w="sm" len="sm"/>
            </a:ln>
          </p:spPr>
        </p:cxnSp>
        <p:cxnSp>
          <p:nvCxnSpPr>
            <p:cNvPr id="1043" name="Google Shape;1043;g169f8e41693_0_377"/>
            <p:cNvCxnSpPr/>
            <p:nvPr/>
          </p:nvCxnSpPr>
          <p:spPr>
            <a:xfrm>
              <a:off x="4910825" y="2204350"/>
              <a:ext cx="9000" cy="3315300"/>
            </a:xfrm>
            <a:prstGeom prst="straightConnector1">
              <a:avLst/>
            </a:prstGeom>
            <a:noFill/>
            <a:ln w="19050" cap="flat" cmpd="sng">
              <a:solidFill>
                <a:srgbClr val="FF9900"/>
              </a:solidFill>
              <a:prstDash val="solid"/>
              <a:round/>
              <a:headEnd type="none" w="sm" len="sm"/>
              <a:tailEnd type="none" w="sm" len="sm"/>
            </a:ln>
          </p:spPr>
        </p:cxnSp>
        <p:cxnSp>
          <p:nvCxnSpPr>
            <p:cNvPr id="1044" name="Google Shape;1044;g169f8e41693_0_377"/>
            <p:cNvCxnSpPr>
              <a:stCxn id="1030" idx="1"/>
            </p:cNvCxnSpPr>
            <p:nvPr/>
          </p:nvCxnSpPr>
          <p:spPr>
            <a:xfrm rot="10800000">
              <a:off x="3343350" y="3500500"/>
              <a:ext cx="3280800" cy="6000"/>
            </a:xfrm>
            <a:prstGeom prst="straightConnector1">
              <a:avLst/>
            </a:prstGeom>
            <a:noFill/>
            <a:ln w="19050" cap="flat" cmpd="sng">
              <a:solidFill>
                <a:srgbClr val="FF9900"/>
              </a:solidFill>
              <a:prstDash val="solid"/>
              <a:round/>
              <a:headEnd type="none" w="sm" len="sm"/>
              <a:tailEnd type="none" w="sm" len="sm"/>
            </a:ln>
          </p:spPr>
        </p:cxnSp>
        <p:sp>
          <p:nvSpPr>
            <p:cNvPr id="1045" name="Google Shape;1045;g169f8e41693_0_377"/>
            <p:cNvSpPr txBox="1"/>
            <p:nvPr/>
          </p:nvSpPr>
          <p:spPr>
            <a:xfrm>
              <a:off x="3326950" y="1734900"/>
              <a:ext cx="70539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OpenID Connect 4 Identity Assurance</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046" name="Google Shape;1046;g169f8e41693_0_377"/>
            <p:cNvPicPr preferRelativeResize="0"/>
            <p:nvPr/>
          </p:nvPicPr>
          <p:blipFill rotWithShape="1">
            <a:blip r:embed="rId5">
              <a:alphaModFix/>
            </a:blip>
            <a:srcRect/>
            <a:stretch/>
          </p:blipFill>
          <p:spPr>
            <a:xfrm>
              <a:off x="10847498" y="6320396"/>
              <a:ext cx="1344502" cy="537600"/>
            </a:xfrm>
            <a:prstGeom prst="rect">
              <a:avLst/>
            </a:prstGeom>
            <a:noFill/>
            <a:ln>
              <a:noFill/>
            </a:ln>
          </p:spPr>
        </p:pic>
        <p:sp>
          <p:nvSpPr>
            <p:cNvPr id="1047" name="Google Shape;1047;g169f8e41693_0_377"/>
            <p:cNvSpPr/>
            <p:nvPr/>
          </p:nvSpPr>
          <p:spPr>
            <a:xfrm>
              <a:off x="1965450" y="3253450"/>
              <a:ext cx="1225500" cy="658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Relying Parties</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048" name="Google Shape;1048;g169f8e41693_0_377"/>
            <p:cNvSpPr/>
            <p:nvPr/>
          </p:nvSpPr>
          <p:spPr>
            <a:xfrm>
              <a:off x="1828600" y="3177250"/>
              <a:ext cx="1225500" cy="6585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Calibri"/>
                  <a:ea typeface="Calibri"/>
                  <a:cs typeface="Calibri"/>
                  <a:sym typeface="Calibri"/>
                </a:rPr>
                <a:t>Relying Parties</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169f8e41693_0_405"/>
          <p:cNvSpPr/>
          <p:nvPr/>
        </p:nvSpPr>
        <p:spPr>
          <a:xfrm>
            <a:off x="0" y="333720"/>
            <a:ext cx="12187800" cy="5376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Hypothesis 4 IIPs can offer a variety of APIs </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1055" name="Google Shape;1055;g169f8e41693_0_405"/>
          <p:cNvSpPr txBox="1"/>
          <p:nvPr/>
        </p:nvSpPr>
        <p:spPr>
          <a:xfrm>
            <a:off x="128425" y="1538775"/>
            <a:ext cx="7978800" cy="4063500"/>
          </a:xfrm>
          <a:prstGeom prst="rect">
            <a:avLst/>
          </a:prstGeom>
          <a:noFill/>
          <a:ln>
            <a:noFill/>
          </a:ln>
        </p:spPr>
        <p:txBody>
          <a:bodyPr spcFirstLastPara="1" wrap="square" lIns="91425" tIns="91425" rIns="91425" bIns="91425" anchor="t" anchorCtr="0">
            <a:spAutoFit/>
          </a:bodyPr>
          <a:lstStyle/>
          <a:p>
            <a:pPr marL="457200" marR="50800" lvl="0" indent="-361950" algn="l" defTabSz="914400" rtl="0" eaLnBrk="1" fontAlgn="auto" latinLnBrk="0" hangingPunct="1">
              <a:lnSpc>
                <a:spcPct val="157142"/>
              </a:lnSpc>
              <a:spcBef>
                <a:spcPts val="0"/>
              </a:spcBef>
              <a:spcAft>
                <a:spcPts val="0"/>
              </a:spcAft>
              <a:buClr>
                <a:srgbClr val="000000"/>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Several extensions are being discussed in the group</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000000"/>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Identity </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50800" lvl="1" indent="-361950" algn="l" defTabSz="914400" rtl="0" eaLnBrk="1" fontAlgn="auto" latinLnBrk="0" hangingPunct="1">
              <a:lnSpc>
                <a:spcPct val="157142"/>
              </a:lnSpc>
              <a:spcBef>
                <a:spcPts val="0"/>
              </a:spcBef>
              <a:spcAft>
                <a:spcPts val="0"/>
              </a:spcAft>
              <a:buClr>
                <a:srgbClr val="5A5A5A"/>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(Implemented) OpenID Connect 4 Identity Assurance</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50800" lvl="1" indent="-361950" algn="l" defTabSz="914400" rtl="0" eaLnBrk="1" fontAlgn="auto" latinLnBrk="0" hangingPunct="1">
              <a:lnSpc>
                <a:spcPct val="157142"/>
              </a:lnSpc>
              <a:spcBef>
                <a:spcPts val="0"/>
              </a:spcBef>
              <a:spcAft>
                <a:spcPts val="0"/>
              </a:spcAft>
              <a:buClr>
                <a:srgbClr val="5A5A5A"/>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SSI-specific: </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50800" lvl="2" indent="-361950" algn="l" defTabSz="914400" rtl="0" eaLnBrk="1" fontAlgn="auto" latinLnBrk="0" hangingPunct="1">
              <a:lnSpc>
                <a:spcPct val="157142"/>
              </a:lnSpc>
              <a:spcBef>
                <a:spcPts val="0"/>
              </a:spcBef>
              <a:spcAft>
                <a:spcPts val="0"/>
              </a:spcAft>
              <a:buClr>
                <a:srgbClr val="5A5A5A"/>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OpenID Connect 4 SSI (?)</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50800" lvl="2" indent="-361950" algn="l" defTabSz="914400" rtl="0" eaLnBrk="1" fontAlgn="auto" latinLnBrk="0" hangingPunct="1">
              <a:lnSpc>
                <a:spcPct val="157142"/>
              </a:lnSpc>
              <a:spcBef>
                <a:spcPts val="0"/>
              </a:spcBef>
              <a:spcAft>
                <a:spcPts val="0"/>
              </a:spcAft>
              <a:buClr>
                <a:srgbClr val="5A5A5A"/>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DIDComm (?)</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000000"/>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Account Information &amp; Payments</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000000"/>
              </a:buClr>
              <a:buSzPts val="2100"/>
              <a:buFont typeface="Calibri"/>
              <a:buChar char="●"/>
              <a:tabLst/>
              <a:defRPr/>
            </a:pPr>
            <a:r>
              <a:rPr kumimoji="0" lang="en-US" sz="2100" b="0" i="0" u="none" strike="noStrike" kern="0" cap="none" spc="0" normalizeH="0" baseline="0" noProof="0" dirty="0">
                <a:ln>
                  <a:noFill/>
                </a:ln>
                <a:solidFill>
                  <a:srgbClr val="000000"/>
                </a:solidFill>
                <a:effectLst/>
                <a:uLnTx/>
                <a:uFillTx/>
                <a:latin typeface="Calibri"/>
                <a:ea typeface="Calibri"/>
                <a:cs typeface="Calibri"/>
                <a:sym typeface="Calibri"/>
              </a:rPr>
              <a:t>Electronic Signing</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056" name="Google Shape;1056;g169f8e41693_0_405"/>
          <p:cNvPicPr preferRelativeResize="0"/>
          <p:nvPr/>
        </p:nvPicPr>
        <p:blipFill rotWithShape="1">
          <a:blip r:embed="rId3">
            <a:alphaModFix/>
          </a:blip>
          <a:srcRect/>
          <a:stretch/>
        </p:blipFill>
        <p:spPr>
          <a:xfrm>
            <a:off x="10847498" y="6320396"/>
            <a:ext cx="1344502" cy="537600"/>
          </a:xfrm>
          <a:prstGeom prst="rect">
            <a:avLst/>
          </a:prstGeom>
          <a:noFill/>
          <a:ln>
            <a:noFill/>
          </a:ln>
        </p:spPr>
      </p:pic>
      <p:sp>
        <p:nvSpPr>
          <p:cNvPr id="1057" name="Google Shape;1057;g169f8e41693_0_405"/>
          <p:cNvSpPr txBox="1"/>
          <p:nvPr/>
        </p:nvSpPr>
        <p:spPr>
          <a:xfrm>
            <a:off x="5097375" y="3823625"/>
            <a:ext cx="5207100" cy="7080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700" b="1" i="0" u="none" strike="noStrike" kern="0" cap="none" spc="0" normalizeH="0" baseline="0" noProof="0" dirty="0">
                <a:ln>
                  <a:noFill/>
                </a:ln>
                <a:solidFill>
                  <a:srgbClr val="F69100"/>
                </a:solidFill>
                <a:effectLst/>
                <a:uLnTx/>
                <a:uFillTx/>
                <a:latin typeface="Arial"/>
                <a:cs typeface="Arial"/>
                <a:sym typeface="Arial"/>
              </a:rPr>
              <a:t>Actively seeking participants to explore these protocols within GAIN</a:t>
            </a:r>
            <a:endParaRPr kumimoji="0" sz="2000" b="1" i="0" u="none" strike="noStrike" kern="0" cap="none" spc="0" normalizeH="0" baseline="0" noProof="0" dirty="0">
              <a:ln>
                <a:noFill/>
              </a:ln>
              <a:solidFill>
                <a:srgbClr val="F69100"/>
              </a:solidFill>
              <a:effectLst/>
              <a:uLnTx/>
              <a:uFillTx/>
              <a:latin typeface="Arial"/>
              <a:ea typeface="Arial"/>
              <a:cs typeface="Arial"/>
              <a:sym typeface="Arial"/>
            </a:endParaRPr>
          </a:p>
        </p:txBody>
      </p:sp>
      <p:cxnSp>
        <p:nvCxnSpPr>
          <p:cNvPr id="1058" name="Google Shape;1058;g169f8e41693_0_405"/>
          <p:cNvCxnSpPr/>
          <p:nvPr/>
        </p:nvCxnSpPr>
        <p:spPr>
          <a:xfrm flipH="1">
            <a:off x="4402450" y="4182125"/>
            <a:ext cx="640200" cy="12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169f8e41693_0_415"/>
          <p:cNvSpPr/>
          <p:nvPr/>
        </p:nvSpPr>
        <p:spPr>
          <a:xfrm>
            <a:off x="0" y="333720"/>
            <a:ext cx="12187800" cy="5376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Hypothesis 5 Simple RP Integration</a:t>
            </a:r>
            <a:endParaRPr kumimoji="0" sz="3200" b="1" i="0" u="none" strike="noStrike" kern="0" cap="none" spc="0" normalizeH="0" baseline="0" noProof="0" dirty="0">
              <a:ln>
                <a:noFill/>
              </a:ln>
              <a:solidFill>
                <a:srgbClr val="F69100"/>
              </a:solidFill>
              <a:effectLst/>
              <a:uLnTx/>
              <a:uFillTx/>
              <a:latin typeface="Arial Black"/>
              <a:ea typeface="Arial Black"/>
              <a:cs typeface="Arial Black"/>
              <a:sym typeface="Arial Black"/>
            </a:endParaRPr>
          </a:p>
        </p:txBody>
      </p:sp>
      <p:sp>
        <p:nvSpPr>
          <p:cNvPr id="1065" name="Google Shape;1065;g169f8e41693_0_415"/>
          <p:cNvSpPr txBox="1"/>
          <p:nvPr/>
        </p:nvSpPr>
        <p:spPr>
          <a:xfrm>
            <a:off x="224900" y="1503675"/>
            <a:ext cx="11616000" cy="4063500"/>
          </a:xfrm>
          <a:prstGeom prst="rect">
            <a:avLst/>
          </a:prstGeom>
          <a:noFill/>
          <a:ln>
            <a:noFill/>
          </a:ln>
        </p:spPr>
        <p:txBody>
          <a:bodyPr spcFirstLastPara="1" wrap="square" lIns="91425" tIns="91425" rIns="91425" bIns="91425" anchor="t" anchorCtr="0">
            <a:spAutoFit/>
          </a:bodyPr>
          <a:lstStyle/>
          <a:p>
            <a:pPr marL="0" marR="50800" lvl="0" indent="0" algn="l" defTabSz="914400" rtl="0" eaLnBrk="1" fontAlgn="auto" latinLnBrk="0" hangingPunct="1">
              <a:lnSpc>
                <a:spcPct val="157142"/>
              </a:lnSpc>
              <a:spcBef>
                <a:spcPts val="0"/>
              </a:spcBef>
              <a:spcAft>
                <a:spcPts val="0"/>
              </a:spcAft>
              <a:buClr>
                <a:srgbClr val="000000"/>
              </a:buClr>
              <a:buSzPts val="2100"/>
              <a:buFont typeface="Arial"/>
              <a:buNone/>
              <a:tabLst/>
              <a:defRPr/>
            </a:pPr>
            <a:r>
              <a:rPr kumimoji="0" lang="en-US" sz="2100" b="1" i="1" u="none" strike="noStrike" kern="0" cap="none" spc="0" normalizeH="0" baseline="0" noProof="0" dirty="0">
                <a:ln>
                  <a:noFill/>
                </a:ln>
                <a:solidFill>
                  <a:srgbClr val="FFAD00"/>
                </a:solidFill>
                <a:effectLst/>
                <a:uLnTx/>
                <a:uFillTx/>
                <a:latin typeface="Calibri"/>
                <a:ea typeface="Calibri"/>
                <a:cs typeface="Calibri"/>
                <a:sym typeface="Calibri"/>
              </a:rPr>
              <a:t>Vision: “Register Once, become a client to all the IDPs”.</a:t>
            </a:r>
            <a:endParaRPr kumimoji="0" sz="2100" b="1" i="1" u="none" strike="noStrike" kern="0" cap="none" spc="0" normalizeH="0" baseline="0" noProof="0" dirty="0">
              <a:ln>
                <a:noFill/>
              </a:ln>
              <a:solidFill>
                <a:srgbClr val="FFAD0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Trusted</a:t>
            </a: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 RP management to allow RP to access all IDPs with single credential</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Trusted IDP management to allow RPs to find and select suitable IDPs</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Approach</a:t>
            </a:r>
            <a:endParaRPr kumimoji="0" sz="2100" b="0" i="0" u="none" strike="noStrike" kern="0" cap="none" spc="0" normalizeH="0" baseline="0" noProof="0" dirty="0">
              <a:ln>
                <a:noFill/>
              </a:ln>
              <a:solidFill>
                <a:srgbClr val="F9CB9C"/>
              </a:solidFill>
              <a:effectLst/>
              <a:uLnTx/>
              <a:uFillTx/>
              <a:latin typeface="Calibri"/>
              <a:ea typeface="Calibri"/>
              <a:cs typeface="Calibri"/>
              <a:sym typeface="Calibri"/>
            </a:endParaRPr>
          </a:p>
          <a:p>
            <a:pPr marL="914400" marR="50800" lvl="1"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Collection of Requirements</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Survey of design choices (DNS-based, </a:t>
            </a:r>
            <a:r>
              <a:rPr kumimoji="0" lang="en-US" sz="2100" b="0" i="0" u="none" strike="noStrike" kern="0" cap="none" spc="0" normalizeH="0" baseline="0" noProof="0" dirty="0">
                <a:ln>
                  <a:noFill/>
                </a:ln>
                <a:solidFill>
                  <a:srgbClr val="222020"/>
                </a:solidFill>
                <a:effectLst/>
                <a:highlight>
                  <a:srgbClr val="FCE5CD"/>
                </a:highlight>
                <a:uLnTx/>
                <a:uFillTx/>
                <a:latin typeface="Calibri"/>
                <a:ea typeface="Calibri"/>
                <a:cs typeface="Calibri"/>
                <a:sym typeface="Calibri"/>
              </a:rPr>
              <a:t>OpenID Connect Federation</a:t>
            </a: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 EU Trusted List, …)</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Selection and setup of test network</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Assumption: there can be multiple GAIN-based networks, such networks might be federated</a:t>
            </a:r>
            <a:endParaRPr kumimoji="0" sz="21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1066" name="Google Shape;1066;g169f8e41693_0_415"/>
          <p:cNvPicPr preferRelativeResize="0"/>
          <p:nvPr/>
        </p:nvPicPr>
        <p:blipFill rotWithShape="1">
          <a:blip r:embed="rId3">
            <a:alphaModFix/>
          </a:blip>
          <a:srcRect/>
          <a:stretch/>
        </p:blipFill>
        <p:spPr>
          <a:xfrm>
            <a:off x="10847498" y="6320396"/>
            <a:ext cx="1344502" cy="537600"/>
          </a:xfrm>
          <a:prstGeom prst="rect">
            <a:avLst/>
          </a:prstGeom>
          <a:noFill/>
          <a:ln>
            <a:noFill/>
          </a:ln>
        </p:spPr>
      </p:pic>
      <p:sp>
        <p:nvSpPr>
          <p:cNvPr id="1067" name="Google Shape;1067;g169f8e41693_0_415"/>
          <p:cNvSpPr txBox="1"/>
          <p:nvPr/>
        </p:nvSpPr>
        <p:spPr>
          <a:xfrm>
            <a:off x="5483250" y="3429000"/>
            <a:ext cx="28503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a:ln>
                  <a:noFill/>
                </a:ln>
                <a:solidFill>
                  <a:srgbClr val="F69100"/>
                </a:solidFill>
                <a:effectLst/>
                <a:uLnTx/>
                <a:uFillTx/>
                <a:latin typeface="Arial"/>
                <a:ea typeface="Arial"/>
                <a:cs typeface="Arial"/>
                <a:sym typeface="Arial"/>
              </a:rPr>
              <a:t>Testing this now!</a:t>
            </a:r>
            <a:endParaRPr kumimoji="0" sz="1400" b="1" i="0" u="none" strike="noStrike" kern="0" cap="none" spc="0" normalizeH="0" baseline="0" noProof="0" dirty="0">
              <a:ln>
                <a:noFill/>
              </a:ln>
              <a:solidFill>
                <a:srgbClr val="F69100"/>
              </a:solidFill>
              <a:effectLst/>
              <a:uLnTx/>
              <a:uFillTx/>
              <a:latin typeface="Arial"/>
              <a:ea typeface="Arial"/>
              <a:cs typeface="Arial"/>
              <a:sym typeface="Arial"/>
            </a:endParaRPr>
          </a:p>
        </p:txBody>
      </p:sp>
      <p:cxnSp>
        <p:nvCxnSpPr>
          <p:cNvPr id="1068" name="Google Shape;1068;g169f8e41693_0_415"/>
          <p:cNvCxnSpPr>
            <a:stCxn id="1067" idx="2"/>
          </p:cNvCxnSpPr>
          <p:nvPr/>
        </p:nvCxnSpPr>
        <p:spPr>
          <a:xfrm>
            <a:off x="6908400" y="3829200"/>
            <a:ext cx="4200" cy="2400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169f8e41693_0_425"/>
          <p:cNvSpPr/>
          <p:nvPr/>
        </p:nvSpPr>
        <p:spPr>
          <a:xfrm>
            <a:off x="0" y="333720"/>
            <a:ext cx="12187800" cy="537600"/>
          </a:xfrm>
          <a:prstGeom prst="rect">
            <a:avLst/>
          </a:prstGeom>
          <a:noFill/>
          <a:ln>
            <a:noFill/>
          </a:ln>
        </p:spPr>
        <p:txBody>
          <a:bodyPr spcFirstLastPara="1" wrap="square" lIns="90000" tIns="45000" rIns="90000" bIns="45000" anchor="ctr"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3600"/>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Hypothesis 5 Simple RP Integration</a:t>
            </a:r>
            <a:endParaRPr kumimoji="0" sz="2930" b="1"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1075" name="Google Shape;1075;g169f8e41693_0_425"/>
          <p:cNvSpPr txBox="1"/>
          <p:nvPr/>
        </p:nvSpPr>
        <p:spPr>
          <a:xfrm>
            <a:off x="216125" y="1451250"/>
            <a:ext cx="11616000" cy="4571400"/>
          </a:xfrm>
          <a:prstGeom prst="rect">
            <a:avLst/>
          </a:prstGeom>
          <a:noFill/>
          <a:ln>
            <a:noFill/>
          </a:ln>
        </p:spPr>
        <p:txBody>
          <a:bodyPr spcFirstLastPara="1" wrap="square" lIns="91425" tIns="91425" rIns="91425" bIns="91425" anchor="t" anchorCtr="0">
            <a:spAutoFit/>
          </a:bodyPr>
          <a:lstStyle/>
          <a:p>
            <a:pPr marL="0" marR="50800" lvl="0" indent="0" algn="l" defTabSz="914400" rtl="0" eaLnBrk="1" fontAlgn="auto" latinLnBrk="0" hangingPunct="1">
              <a:lnSpc>
                <a:spcPct val="157142"/>
              </a:lnSpc>
              <a:spcBef>
                <a:spcPts val="0"/>
              </a:spcBef>
              <a:spcAft>
                <a:spcPts val="0"/>
              </a:spcAft>
              <a:buClr>
                <a:srgbClr val="000000"/>
              </a:buClr>
              <a:buSzPts val="2100"/>
              <a:buFont typeface="Arial"/>
              <a:buNone/>
              <a:tabLst/>
              <a:defRPr/>
            </a:pPr>
            <a:r>
              <a:rPr kumimoji="0" lang="en-US" sz="2100" b="1" i="1" u="none" strike="noStrike" kern="0" cap="none" spc="0" normalizeH="0" baseline="0" noProof="0" dirty="0">
                <a:ln>
                  <a:noFill/>
                </a:ln>
                <a:solidFill>
                  <a:srgbClr val="FFAD00"/>
                </a:solidFill>
                <a:effectLst/>
                <a:uLnTx/>
                <a:uFillTx/>
                <a:latin typeface="Calibri"/>
                <a:ea typeface="Calibri"/>
                <a:cs typeface="Calibri"/>
                <a:sym typeface="Calibri"/>
              </a:rPr>
              <a:t>Use cases to evaluate hypothesis</a:t>
            </a:r>
            <a:endParaRPr kumimoji="0" sz="2100" b="1" i="1" u="none" strike="noStrike" kern="0" cap="none" spc="0" normalizeH="0" baseline="0" noProof="0" dirty="0">
              <a:ln>
                <a:noFill/>
              </a:ln>
              <a:solidFill>
                <a:srgbClr val="FFAD0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Electronic Signing</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Identification of Domain Registrants </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Provisioning of SSI Credentials</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Remote Staff Onboarding</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Students Identification </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User Account verification (e.g. Twitter)</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Account Recovery</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61950" algn="l" defTabSz="914400" rtl="0" eaLnBrk="1" fontAlgn="auto" latinLnBrk="0" hangingPunct="1">
              <a:lnSpc>
                <a:spcPct val="157142"/>
              </a:lnSpc>
              <a:spcBef>
                <a:spcPts val="0"/>
              </a:spcBef>
              <a:spcAft>
                <a:spcPts val="0"/>
              </a:spcAft>
              <a:buClr>
                <a:srgbClr val="222020"/>
              </a:buClr>
              <a:buSzPts val="2100"/>
              <a:buFont typeface="Calibri"/>
              <a:buChar char="●"/>
              <a:tabLst/>
              <a:defRPr/>
            </a:pPr>
            <a:r>
              <a:rPr kumimoji="0" lang="en-US" sz="2100" b="0" i="0" u="none" strike="noStrike" kern="0" cap="none" spc="0" normalizeH="0" baseline="0" noProof="0" dirty="0">
                <a:ln>
                  <a:noFill/>
                </a:ln>
                <a:solidFill>
                  <a:srgbClr val="222020"/>
                </a:solidFill>
                <a:effectLst/>
                <a:uLnTx/>
                <a:uFillTx/>
                <a:latin typeface="Calibri"/>
                <a:ea typeface="Calibri"/>
                <a:cs typeface="Calibri"/>
                <a:sym typeface="Calibri"/>
              </a:rPr>
              <a:t>Age verification</a:t>
            </a:r>
            <a:endParaRPr kumimoji="0" sz="21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pic>
        <p:nvPicPr>
          <p:cNvPr id="1076" name="Google Shape;1076;g169f8e41693_0_425"/>
          <p:cNvPicPr preferRelativeResize="0"/>
          <p:nvPr/>
        </p:nvPicPr>
        <p:blipFill rotWithShape="1">
          <a:blip r:embed="rId3">
            <a:alphaModFix/>
          </a:blip>
          <a:srcRect/>
          <a:stretch/>
        </p:blipFill>
        <p:spPr>
          <a:xfrm>
            <a:off x="10847498" y="6320396"/>
            <a:ext cx="1344502" cy="537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cxnSp>
        <p:nvCxnSpPr>
          <p:cNvPr id="1081" name="Google Shape;1081;g169f8e41693_0_433"/>
          <p:cNvCxnSpPr/>
          <p:nvPr/>
        </p:nvCxnSpPr>
        <p:spPr>
          <a:xfrm rot="10800000" flipH="1">
            <a:off x="6647525" y="2394075"/>
            <a:ext cx="903300" cy="894600"/>
          </a:xfrm>
          <a:prstGeom prst="straightConnector1">
            <a:avLst/>
          </a:prstGeom>
          <a:noFill/>
          <a:ln w="57150" cap="flat" cmpd="sng">
            <a:solidFill>
              <a:srgbClr val="0000FF"/>
            </a:solidFill>
            <a:prstDash val="solid"/>
            <a:round/>
            <a:headEnd type="oval" w="med" len="med"/>
            <a:tailEnd type="oval" w="med" len="med"/>
          </a:ln>
        </p:spPr>
      </p:cxnSp>
      <p:sp>
        <p:nvSpPr>
          <p:cNvPr id="1082" name="Google Shape;1082;g169f8e41693_0_433"/>
          <p:cNvSpPr/>
          <p:nvPr/>
        </p:nvSpPr>
        <p:spPr>
          <a:xfrm>
            <a:off x="5671966" y="2890519"/>
            <a:ext cx="316800" cy="49230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222020"/>
                </a:solidFill>
                <a:effectLst/>
                <a:uLnTx/>
                <a:uFillTx/>
                <a:latin typeface="Calibri"/>
                <a:ea typeface="Calibri"/>
                <a:cs typeface="Calibri"/>
                <a:sym typeface="Calibri"/>
              </a:rPr>
              <a:t> </a:t>
            </a: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083" name="Google Shape;1083;g169f8e41693_0_433"/>
          <p:cNvSpPr/>
          <p:nvPr/>
        </p:nvSpPr>
        <p:spPr>
          <a:xfrm>
            <a:off x="1953521" y="3935308"/>
            <a:ext cx="8882400" cy="1953900"/>
          </a:xfrm>
          <a:prstGeom prst="parallelogram">
            <a:avLst>
              <a:gd name="adj" fmla="val 25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pic>
        <p:nvPicPr>
          <p:cNvPr id="1084" name="Google Shape;1084;g169f8e41693_0_433"/>
          <p:cNvPicPr preferRelativeResize="0"/>
          <p:nvPr/>
        </p:nvPicPr>
        <p:blipFill rotWithShape="1">
          <a:blip r:embed="rId3">
            <a:alphaModFix/>
          </a:blip>
          <a:srcRect l="11970" t="24753" r="1539" b="13990"/>
          <a:stretch/>
        </p:blipFill>
        <p:spPr>
          <a:xfrm>
            <a:off x="2499149" y="4016024"/>
            <a:ext cx="7575069" cy="1778005"/>
          </a:xfrm>
          <a:prstGeom prst="rect">
            <a:avLst/>
          </a:prstGeom>
          <a:noFill/>
          <a:ln>
            <a:noFill/>
          </a:ln>
        </p:spPr>
      </p:pic>
      <p:pic>
        <p:nvPicPr>
          <p:cNvPr id="1085" name="Google Shape;1085;g169f8e41693_0_433"/>
          <p:cNvPicPr preferRelativeResize="0"/>
          <p:nvPr/>
        </p:nvPicPr>
        <p:blipFill rotWithShape="1">
          <a:blip r:embed="rId4">
            <a:alphaModFix/>
          </a:blip>
          <a:srcRect/>
          <a:stretch/>
        </p:blipFill>
        <p:spPr>
          <a:xfrm>
            <a:off x="6956151" y="5242164"/>
            <a:ext cx="326082" cy="347254"/>
          </a:xfrm>
          <a:prstGeom prst="rect">
            <a:avLst/>
          </a:prstGeom>
          <a:noFill/>
          <a:ln>
            <a:noFill/>
          </a:ln>
        </p:spPr>
      </p:pic>
      <p:pic>
        <p:nvPicPr>
          <p:cNvPr id="1086" name="Google Shape;1086;g169f8e41693_0_433"/>
          <p:cNvPicPr preferRelativeResize="0"/>
          <p:nvPr/>
        </p:nvPicPr>
        <p:blipFill rotWithShape="1">
          <a:blip r:embed="rId4">
            <a:alphaModFix/>
          </a:blip>
          <a:srcRect/>
          <a:stretch/>
        </p:blipFill>
        <p:spPr>
          <a:xfrm>
            <a:off x="3025121" y="5242176"/>
            <a:ext cx="326076" cy="347248"/>
          </a:xfrm>
          <a:prstGeom prst="rect">
            <a:avLst/>
          </a:prstGeom>
          <a:noFill/>
          <a:ln>
            <a:noFill/>
          </a:ln>
        </p:spPr>
      </p:pic>
      <p:pic>
        <p:nvPicPr>
          <p:cNvPr id="1087" name="Google Shape;1087;g169f8e41693_0_433"/>
          <p:cNvPicPr preferRelativeResize="0"/>
          <p:nvPr/>
        </p:nvPicPr>
        <p:blipFill rotWithShape="1">
          <a:blip r:embed="rId4">
            <a:alphaModFix/>
          </a:blip>
          <a:srcRect/>
          <a:stretch/>
        </p:blipFill>
        <p:spPr>
          <a:xfrm>
            <a:off x="2206666" y="4877913"/>
            <a:ext cx="326082" cy="347254"/>
          </a:xfrm>
          <a:prstGeom prst="rect">
            <a:avLst/>
          </a:prstGeom>
          <a:noFill/>
          <a:ln>
            <a:noFill/>
          </a:ln>
        </p:spPr>
      </p:pic>
      <p:sp>
        <p:nvSpPr>
          <p:cNvPr id="1088" name="Google Shape;1088;g169f8e41693_0_433"/>
          <p:cNvSpPr/>
          <p:nvPr/>
        </p:nvSpPr>
        <p:spPr>
          <a:xfrm>
            <a:off x="7454193" y="2289911"/>
            <a:ext cx="3381900" cy="1953900"/>
          </a:xfrm>
          <a:prstGeom prst="parallelogram">
            <a:avLst>
              <a:gd name="adj" fmla="val 25000"/>
            </a:avLst>
          </a:prstGeom>
          <a:solidFill>
            <a:srgbClr val="86C4E6"/>
          </a:solid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089" name="Google Shape;1089;g169f8e41693_0_433"/>
          <p:cNvSpPr/>
          <p:nvPr/>
        </p:nvSpPr>
        <p:spPr>
          <a:xfrm>
            <a:off x="4741177" y="3767617"/>
            <a:ext cx="3381900" cy="1953900"/>
          </a:xfrm>
          <a:prstGeom prst="parallelogram">
            <a:avLst>
              <a:gd name="adj" fmla="val 25000"/>
            </a:avLst>
          </a:prstGeom>
          <a:solidFill>
            <a:srgbClr val="86C4E6"/>
          </a:solid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090" name="Google Shape;1090;g169f8e41693_0_433"/>
          <p:cNvSpPr/>
          <p:nvPr/>
        </p:nvSpPr>
        <p:spPr>
          <a:xfrm>
            <a:off x="2499149" y="2355137"/>
            <a:ext cx="3381900" cy="1953900"/>
          </a:xfrm>
          <a:prstGeom prst="parallelogram">
            <a:avLst>
              <a:gd name="adj" fmla="val 25000"/>
            </a:avLst>
          </a:prstGeom>
          <a:solidFill>
            <a:srgbClr val="86C4E6"/>
          </a:solid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cxnSp>
        <p:nvCxnSpPr>
          <p:cNvPr id="1091" name="Google Shape;1091;g169f8e41693_0_433"/>
          <p:cNvCxnSpPr/>
          <p:nvPr/>
        </p:nvCxnSpPr>
        <p:spPr>
          <a:xfrm rot="10800000" flipH="1">
            <a:off x="5709109" y="2475548"/>
            <a:ext cx="1910100" cy="137700"/>
          </a:xfrm>
          <a:prstGeom prst="straightConnector1">
            <a:avLst/>
          </a:prstGeom>
          <a:noFill/>
          <a:ln w="57150" cap="flat" cmpd="sng">
            <a:solidFill>
              <a:srgbClr val="0000FF"/>
            </a:solidFill>
            <a:prstDash val="solid"/>
            <a:round/>
            <a:headEnd type="oval" w="med" len="med"/>
            <a:tailEnd type="oval" w="med" len="med"/>
          </a:ln>
        </p:spPr>
      </p:cxnSp>
      <p:cxnSp>
        <p:nvCxnSpPr>
          <p:cNvPr id="1092" name="Google Shape;1092;g169f8e41693_0_433"/>
          <p:cNvCxnSpPr/>
          <p:nvPr/>
        </p:nvCxnSpPr>
        <p:spPr>
          <a:xfrm rot="10800000" flipH="1">
            <a:off x="6840453" y="2913720"/>
            <a:ext cx="830400" cy="782100"/>
          </a:xfrm>
          <a:prstGeom prst="straightConnector1">
            <a:avLst/>
          </a:prstGeom>
          <a:noFill/>
          <a:ln w="57150" cap="flat" cmpd="sng">
            <a:solidFill>
              <a:srgbClr val="0000FF"/>
            </a:solidFill>
            <a:prstDash val="solid"/>
            <a:round/>
            <a:headEnd type="oval" w="med" len="med"/>
            <a:tailEnd type="oval" w="med" len="med"/>
          </a:ln>
        </p:spPr>
      </p:cxnSp>
      <p:cxnSp>
        <p:nvCxnSpPr>
          <p:cNvPr id="1093" name="Google Shape;1093;g169f8e41693_0_433"/>
          <p:cNvCxnSpPr/>
          <p:nvPr/>
        </p:nvCxnSpPr>
        <p:spPr>
          <a:xfrm rot="10800000">
            <a:off x="5709230" y="2517021"/>
            <a:ext cx="1217700" cy="854400"/>
          </a:xfrm>
          <a:prstGeom prst="straightConnector1">
            <a:avLst/>
          </a:prstGeom>
          <a:noFill/>
          <a:ln w="57150" cap="flat" cmpd="sng">
            <a:solidFill>
              <a:srgbClr val="0000FF"/>
            </a:solidFill>
            <a:prstDash val="solid"/>
            <a:round/>
            <a:headEnd type="oval" w="med" len="med"/>
            <a:tailEnd type="oval" w="med" len="med"/>
          </a:ln>
        </p:spPr>
      </p:cxnSp>
      <p:sp>
        <p:nvSpPr>
          <p:cNvPr id="1094" name="Google Shape;1094;g169f8e41693_0_433"/>
          <p:cNvSpPr txBox="1"/>
          <p:nvPr/>
        </p:nvSpPr>
        <p:spPr>
          <a:xfrm>
            <a:off x="3413175" y="5807850"/>
            <a:ext cx="5709000" cy="523200"/>
          </a:xfrm>
          <a:prstGeom prst="rect">
            <a:avLst/>
          </a:prstGeom>
          <a:noFill/>
          <a:ln>
            <a:noFill/>
          </a:ln>
        </p:spPr>
        <p:txBody>
          <a:bodyPr spcFirstLastPara="1" wrap="square" lIns="121875" tIns="121875" rIns="121875" bIns="1218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1800" b="1" i="0" u="none" strike="noStrike" kern="0" cap="none" spc="0" normalizeH="0" baseline="0" noProof="0" dirty="0">
                <a:ln>
                  <a:noFill/>
                </a:ln>
                <a:solidFill>
                  <a:srgbClr val="7F7F7F"/>
                </a:solidFill>
                <a:effectLst/>
                <a:uLnTx/>
                <a:uFillTx/>
                <a:latin typeface="Calibri"/>
                <a:ea typeface="Calibri"/>
                <a:cs typeface="Calibri"/>
                <a:sym typeface="Calibri"/>
              </a:rPr>
              <a:t>The &lt;untrusted&gt; Internet</a:t>
            </a:r>
            <a:endParaRPr kumimoji="0" sz="1800" b="1"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095" name="Google Shape;1095;g169f8e41693_0_433"/>
          <p:cNvSpPr/>
          <p:nvPr/>
        </p:nvSpPr>
        <p:spPr>
          <a:xfrm>
            <a:off x="7282235" y="1560707"/>
            <a:ext cx="3381900" cy="1953900"/>
          </a:xfrm>
          <a:prstGeom prst="parallelogram">
            <a:avLst>
              <a:gd name="adj" fmla="val 25000"/>
            </a:avLst>
          </a:prstGeom>
          <a:solidFill>
            <a:srgbClr val="B3D5AB"/>
          </a:solidFill>
          <a:ln w="9525" cap="flat" cmpd="sng">
            <a:solidFill>
              <a:srgbClr val="00B050"/>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096" name="Google Shape;1096;g169f8e41693_0_433"/>
          <p:cNvSpPr/>
          <p:nvPr/>
        </p:nvSpPr>
        <p:spPr>
          <a:xfrm>
            <a:off x="4595739" y="3075722"/>
            <a:ext cx="3381900" cy="1791300"/>
          </a:xfrm>
          <a:prstGeom prst="parallelogram">
            <a:avLst>
              <a:gd name="adj" fmla="val 25000"/>
            </a:avLst>
          </a:prstGeom>
          <a:solidFill>
            <a:srgbClr val="B3D5AB"/>
          </a:solid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097" name="Google Shape;1097;g169f8e41693_0_433"/>
          <p:cNvSpPr/>
          <p:nvPr/>
        </p:nvSpPr>
        <p:spPr>
          <a:xfrm>
            <a:off x="2327191" y="1625933"/>
            <a:ext cx="3381900" cy="1953900"/>
          </a:xfrm>
          <a:prstGeom prst="parallelogram">
            <a:avLst>
              <a:gd name="adj" fmla="val 25000"/>
            </a:avLst>
          </a:prstGeom>
          <a:solidFill>
            <a:srgbClr val="B3D5AB"/>
          </a:solidFill>
          <a:ln w="9525" cap="flat" cmpd="sng">
            <a:solidFill>
              <a:srgbClr val="00B050"/>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21875" tIns="121875" rIns="121875" bIns="121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cxnSp>
        <p:nvCxnSpPr>
          <p:cNvPr id="1098" name="Google Shape;1098;g169f8e41693_0_433"/>
          <p:cNvCxnSpPr/>
          <p:nvPr/>
        </p:nvCxnSpPr>
        <p:spPr>
          <a:xfrm rot="10800000" flipH="1">
            <a:off x="5591322" y="2217437"/>
            <a:ext cx="1910100" cy="137700"/>
          </a:xfrm>
          <a:prstGeom prst="straightConnector1">
            <a:avLst/>
          </a:prstGeom>
          <a:noFill/>
          <a:ln w="57150" cap="flat" cmpd="sng">
            <a:solidFill>
              <a:srgbClr val="00B050"/>
            </a:solidFill>
            <a:prstDash val="solid"/>
            <a:round/>
            <a:headEnd type="oval" w="med" len="med"/>
            <a:tailEnd type="oval" w="med" len="med"/>
          </a:ln>
        </p:spPr>
      </p:cxnSp>
      <p:sp>
        <p:nvSpPr>
          <p:cNvPr id="1099" name="Google Shape;1099;g169f8e41693_0_433"/>
          <p:cNvSpPr txBox="1"/>
          <p:nvPr/>
        </p:nvSpPr>
        <p:spPr>
          <a:xfrm>
            <a:off x="390682" y="3392917"/>
            <a:ext cx="2096700" cy="738600"/>
          </a:xfrm>
          <a:prstGeom prst="rect">
            <a:avLst/>
          </a:prstGeom>
          <a:noFill/>
          <a:ln>
            <a:noFill/>
          </a:ln>
        </p:spPr>
        <p:txBody>
          <a:bodyPr spcFirstLastPara="1" wrap="square" lIns="121875" tIns="121875" rIns="121875" bIns="12187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7F7F7F"/>
                </a:solidFill>
                <a:effectLst/>
                <a:uLnTx/>
                <a:uFillTx/>
                <a:latin typeface="Calibri"/>
                <a:ea typeface="Calibri"/>
                <a:cs typeface="Calibri"/>
                <a:sym typeface="Calibri"/>
              </a:rPr>
              <a:t>Discovery and trust:</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4472C4"/>
                </a:solidFill>
                <a:effectLst/>
                <a:uLnTx/>
                <a:uFillTx/>
                <a:latin typeface="Calibri"/>
                <a:ea typeface="Calibri"/>
                <a:cs typeface="Calibri"/>
                <a:sym typeface="Calibri"/>
              </a:rPr>
              <a:t>The Control Plane</a:t>
            </a:r>
            <a:endParaRPr kumimoji="0" sz="1600" b="1" i="0" u="none" strike="noStrike" kern="0" cap="none" spc="0" normalizeH="0" baseline="0" noProof="0" dirty="0">
              <a:ln>
                <a:noFill/>
              </a:ln>
              <a:solidFill>
                <a:srgbClr val="4472C4"/>
              </a:solidFill>
              <a:effectLst/>
              <a:uLnTx/>
              <a:uFillTx/>
              <a:latin typeface="Calibri"/>
              <a:ea typeface="Calibri"/>
              <a:cs typeface="Calibri"/>
              <a:sym typeface="Calibri"/>
            </a:endParaRPr>
          </a:p>
        </p:txBody>
      </p:sp>
      <p:sp>
        <p:nvSpPr>
          <p:cNvPr id="1100" name="Google Shape;1100;g169f8e41693_0_433"/>
          <p:cNvSpPr/>
          <p:nvPr/>
        </p:nvSpPr>
        <p:spPr>
          <a:xfrm rot="-273226">
            <a:off x="4100041" y="3492893"/>
            <a:ext cx="4182904" cy="611534"/>
          </a:xfrm>
          <a:prstGeom prst="rightArrow">
            <a:avLst>
              <a:gd name="adj1" fmla="val 50000"/>
              <a:gd name="adj2" fmla="val 50000"/>
            </a:avLst>
          </a:prstGeom>
          <a:solidFill>
            <a:srgbClr val="6FA8DC"/>
          </a:solidFill>
          <a:ln w="19050" cap="flat" cmpd="sng">
            <a:solidFill>
              <a:srgbClr val="3B76C4"/>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OpenID Federation</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01" name="Google Shape;1101;g169f8e41693_0_433"/>
          <p:cNvSpPr/>
          <p:nvPr/>
        </p:nvSpPr>
        <p:spPr>
          <a:xfrm>
            <a:off x="8298355" y="2434693"/>
            <a:ext cx="1389900" cy="1567500"/>
          </a:xfrm>
          <a:prstGeom prst="roundRect">
            <a:avLst>
              <a:gd name="adj" fmla="val 16667"/>
            </a:avLst>
          </a:prstGeom>
          <a:solidFill>
            <a:schemeClr val="lt1"/>
          </a:solidFill>
          <a:ln w="12700" cap="flat" cmpd="sng">
            <a:solidFill>
              <a:schemeClr val="lt2"/>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222020"/>
                </a:solidFill>
                <a:effectLst/>
                <a:uLnTx/>
                <a:uFillTx/>
                <a:latin typeface="Calibri"/>
                <a:ea typeface="Calibri"/>
                <a:cs typeface="Calibri"/>
                <a:sym typeface="Calibri"/>
              </a:rPr>
              <a:t>IDP</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02" name="Google Shape;1102;g169f8e41693_0_433"/>
          <p:cNvSpPr/>
          <p:nvPr/>
        </p:nvSpPr>
        <p:spPr>
          <a:xfrm rot="-272967">
            <a:off x="4532030" y="2966495"/>
            <a:ext cx="3725438" cy="600697"/>
          </a:xfrm>
          <a:prstGeom prst="rightArrow">
            <a:avLst>
              <a:gd name="adj1" fmla="val 50000"/>
              <a:gd name="adj2" fmla="val 50000"/>
            </a:avLst>
          </a:prstGeom>
          <a:solidFill>
            <a:srgbClr val="B6D7A8"/>
          </a:solidFill>
          <a:ln w="19050" cap="flat" cmpd="sng">
            <a:solidFill>
              <a:srgbClr val="00B050"/>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FFFFFF"/>
                </a:solidFill>
                <a:effectLst/>
                <a:uLnTx/>
                <a:uFillTx/>
                <a:latin typeface="Calibri"/>
                <a:ea typeface="Calibri"/>
                <a:cs typeface="Calibri"/>
                <a:sym typeface="Calibri"/>
              </a:rPr>
              <a:t>OpenID 4 IDA</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03" name="Google Shape;1103;g169f8e41693_0_433"/>
          <p:cNvSpPr txBox="1"/>
          <p:nvPr/>
        </p:nvSpPr>
        <p:spPr>
          <a:xfrm>
            <a:off x="584393" y="1819995"/>
            <a:ext cx="2038800" cy="738600"/>
          </a:xfrm>
          <a:prstGeom prst="rect">
            <a:avLst/>
          </a:prstGeom>
          <a:noFill/>
          <a:ln>
            <a:noFill/>
          </a:ln>
        </p:spPr>
        <p:txBody>
          <a:bodyPr spcFirstLastPara="1" wrap="square" lIns="121875" tIns="121875" rIns="121875" bIns="12187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7F7F7F"/>
                </a:solidFill>
                <a:effectLst/>
                <a:uLnTx/>
                <a:uFillTx/>
                <a:latin typeface="Calibri"/>
                <a:ea typeface="Calibri"/>
                <a:cs typeface="Calibri"/>
                <a:sym typeface="Calibri"/>
              </a:rPr>
              <a:t>Digital ID Exchange:</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00B050"/>
                </a:solidFill>
                <a:effectLst/>
                <a:uLnTx/>
                <a:uFillTx/>
                <a:latin typeface="Calibri"/>
                <a:ea typeface="Calibri"/>
                <a:cs typeface="Calibri"/>
                <a:sym typeface="Calibri"/>
              </a:rPr>
              <a:t>The Data Plane</a:t>
            </a:r>
            <a:endParaRPr kumimoji="0" sz="1900" b="0" i="0" u="none" strike="noStrike" kern="0" cap="none" spc="0" normalizeH="0" baseline="0" noProof="0" dirty="0">
              <a:ln>
                <a:noFill/>
              </a:ln>
              <a:solidFill>
                <a:srgbClr val="00B050"/>
              </a:solidFill>
              <a:effectLst/>
              <a:uLnTx/>
              <a:uFillTx/>
              <a:latin typeface="Arial"/>
              <a:ea typeface="Arial"/>
              <a:cs typeface="Arial"/>
              <a:sym typeface="Arial"/>
            </a:endParaRPr>
          </a:p>
        </p:txBody>
      </p:sp>
      <p:sp>
        <p:nvSpPr>
          <p:cNvPr id="1104" name="Google Shape;1104;g169f8e41693_0_433"/>
          <p:cNvSpPr/>
          <p:nvPr/>
        </p:nvSpPr>
        <p:spPr>
          <a:xfrm>
            <a:off x="0" y="25425"/>
            <a:ext cx="12187800" cy="1164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Next 6</a:t>
            </a:r>
            <a:r>
              <a:rPr kumimoji="0" lang="en-US" sz="3600" b="0" i="0" u="none" strike="noStrike" kern="0" cap="none" spc="0" normalizeH="0" baseline="0" noProof="0" dirty="0">
                <a:ln>
                  <a:noFill/>
                </a:ln>
                <a:solidFill>
                  <a:srgbClr val="222020"/>
                </a:solidFill>
                <a:effectLst/>
                <a:uLnTx/>
                <a:uFillTx/>
                <a:latin typeface="Arial"/>
                <a:cs typeface="Arial"/>
                <a:sym typeface="Arial"/>
              </a:rPr>
              <a:t> </a:t>
            </a: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Months: Network-of-Networks</a:t>
            </a:r>
            <a:endParaRPr kumimoji="0" sz="3600" b="0" i="0" u="none" strike="noStrike" kern="0" cap="none" spc="0" normalizeH="0" baseline="0" noProof="0" dirty="0">
              <a:ln>
                <a:noFill/>
              </a:ln>
              <a:solidFill>
                <a:srgbClr val="222020"/>
              </a:solidFill>
              <a:effectLst/>
              <a:uLnTx/>
              <a:uFillTx/>
              <a:latin typeface="Arial"/>
              <a:cs typeface="Arial"/>
              <a:sym typeface="Arial"/>
            </a:endParaRPr>
          </a:p>
        </p:txBody>
      </p:sp>
      <p:cxnSp>
        <p:nvCxnSpPr>
          <p:cNvPr id="1105" name="Google Shape;1105;g169f8e41693_0_433"/>
          <p:cNvCxnSpPr/>
          <p:nvPr/>
        </p:nvCxnSpPr>
        <p:spPr>
          <a:xfrm rot="10800000">
            <a:off x="5630175" y="2245025"/>
            <a:ext cx="1122600" cy="859500"/>
          </a:xfrm>
          <a:prstGeom prst="straightConnector1">
            <a:avLst/>
          </a:prstGeom>
          <a:noFill/>
          <a:ln w="57150" cap="flat" cmpd="sng">
            <a:solidFill>
              <a:srgbClr val="00B050"/>
            </a:solidFill>
            <a:prstDash val="solid"/>
            <a:round/>
            <a:headEnd type="oval" w="med" len="med"/>
            <a:tailEnd type="oval" w="med" len="med"/>
          </a:ln>
        </p:spPr>
      </p:cxnSp>
      <p:cxnSp>
        <p:nvCxnSpPr>
          <p:cNvPr id="1106" name="Google Shape;1106;g169f8e41693_0_433"/>
          <p:cNvCxnSpPr/>
          <p:nvPr/>
        </p:nvCxnSpPr>
        <p:spPr>
          <a:xfrm rot="10800000" flipH="1">
            <a:off x="6586150" y="2148650"/>
            <a:ext cx="877200" cy="947100"/>
          </a:xfrm>
          <a:prstGeom prst="straightConnector1">
            <a:avLst/>
          </a:prstGeom>
          <a:noFill/>
          <a:ln w="57150" cap="flat" cmpd="sng">
            <a:solidFill>
              <a:srgbClr val="00B050"/>
            </a:solidFill>
            <a:prstDash val="solid"/>
            <a:round/>
            <a:headEnd type="oval" w="med" len="med"/>
            <a:tailEnd type="oval" w="med" len="med"/>
          </a:ln>
        </p:spPr>
      </p:cxnSp>
      <p:sp>
        <p:nvSpPr>
          <p:cNvPr id="1107" name="Google Shape;1107;g169f8e41693_0_433"/>
          <p:cNvSpPr/>
          <p:nvPr/>
        </p:nvSpPr>
        <p:spPr>
          <a:xfrm>
            <a:off x="3164361" y="2558599"/>
            <a:ext cx="1389900" cy="1567500"/>
          </a:xfrm>
          <a:prstGeom prst="roundRect">
            <a:avLst>
              <a:gd name="adj" fmla="val 16667"/>
            </a:avLst>
          </a:prstGeom>
          <a:solidFill>
            <a:schemeClr val="lt1"/>
          </a:solidFill>
          <a:ln w="12700" cap="flat" cmpd="sng">
            <a:solidFill>
              <a:schemeClr val="lt2"/>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222020"/>
                </a:solidFill>
                <a:effectLst/>
                <a:uLnTx/>
                <a:uFillTx/>
                <a:latin typeface="Calibri"/>
                <a:ea typeface="Calibri"/>
                <a:cs typeface="Calibri"/>
                <a:sym typeface="Calibri"/>
              </a:rPr>
              <a:t>RP</a:t>
            </a:r>
            <a:endParaRPr kumimoji="0" sz="19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08" name="Google Shape;1108;g169f8e41693_0_433"/>
          <p:cNvSpPr txBox="1"/>
          <p:nvPr/>
        </p:nvSpPr>
        <p:spPr>
          <a:xfrm>
            <a:off x="2409605" y="1678800"/>
            <a:ext cx="3561000" cy="615600"/>
          </a:xfrm>
          <a:prstGeom prst="rect">
            <a:avLst/>
          </a:prstGeom>
          <a:noFill/>
          <a:ln>
            <a:noFill/>
          </a:ln>
        </p:spPr>
        <p:txBody>
          <a:bodyPr spcFirstLastPara="1" wrap="square" lIns="121875" tIns="121875" rIns="121875" bIns="1218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7F7F7F"/>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109" name="Google Shape;1109;g169f8e41693_0_433"/>
          <p:cNvSpPr txBox="1"/>
          <p:nvPr/>
        </p:nvSpPr>
        <p:spPr>
          <a:xfrm>
            <a:off x="7282230" y="1678788"/>
            <a:ext cx="3561000" cy="615600"/>
          </a:xfrm>
          <a:prstGeom prst="rect">
            <a:avLst/>
          </a:prstGeom>
          <a:noFill/>
          <a:ln>
            <a:noFill/>
          </a:ln>
        </p:spPr>
        <p:txBody>
          <a:bodyPr spcFirstLastPara="1" wrap="square" lIns="121875" tIns="121875" rIns="121875" bIns="1218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7F7F7F"/>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110" name="Google Shape;1110;g169f8e41693_0_433"/>
          <p:cNvSpPr txBox="1"/>
          <p:nvPr/>
        </p:nvSpPr>
        <p:spPr>
          <a:xfrm>
            <a:off x="4487180" y="4262063"/>
            <a:ext cx="3561000" cy="615600"/>
          </a:xfrm>
          <a:prstGeom prst="rect">
            <a:avLst/>
          </a:prstGeom>
          <a:noFill/>
          <a:ln>
            <a:noFill/>
          </a:ln>
        </p:spPr>
        <p:txBody>
          <a:bodyPr spcFirstLastPara="1" wrap="square" lIns="121875" tIns="121875" rIns="121875" bIns="12187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7F7F7F"/>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7F7F7F"/>
              </a:solidFill>
              <a:effectLst/>
              <a:uLnTx/>
              <a:uFillTx/>
              <a:latin typeface="Calibri"/>
              <a:ea typeface="Calibri"/>
              <a:cs typeface="Calibri"/>
              <a:sym typeface="Calibri"/>
            </a:endParaRPr>
          </a:p>
        </p:txBody>
      </p:sp>
      <p:sp>
        <p:nvSpPr>
          <p:cNvPr id="1111" name="Google Shape;1111;g169f8e41693_0_433"/>
          <p:cNvSpPr txBox="1"/>
          <p:nvPr/>
        </p:nvSpPr>
        <p:spPr>
          <a:xfrm>
            <a:off x="517275" y="4393375"/>
            <a:ext cx="18435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i="0" u="none" strike="noStrike" kern="0" cap="none" spc="0" normalizeH="0" baseline="0" noProof="0" dirty="0">
                <a:ln>
                  <a:noFill/>
                </a:ln>
                <a:solidFill>
                  <a:srgbClr val="F69100"/>
                </a:solidFill>
                <a:effectLst/>
                <a:uLnTx/>
                <a:uFillTx/>
                <a:latin typeface="Arial"/>
                <a:cs typeface="Arial"/>
                <a:sym typeface="Arial"/>
              </a:rPr>
              <a:t>Current Focus</a:t>
            </a:r>
            <a:endParaRPr kumimoji="0" sz="1400" b="1" i="0" u="none" strike="noStrike" kern="0" cap="none" spc="0" normalizeH="0" baseline="0" noProof="0" dirty="0">
              <a:ln>
                <a:noFill/>
              </a:ln>
              <a:solidFill>
                <a:srgbClr val="F69100"/>
              </a:solidFill>
              <a:effectLst/>
              <a:uLnTx/>
              <a:uFillTx/>
              <a:latin typeface="Arial"/>
              <a:ea typeface="Arial"/>
              <a:cs typeface="Arial"/>
              <a:sym typeface="Arial"/>
            </a:endParaRPr>
          </a:p>
        </p:txBody>
      </p:sp>
      <p:cxnSp>
        <p:nvCxnSpPr>
          <p:cNvPr id="1112" name="Google Shape;1112;g169f8e41693_0_433"/>
          <p:cNvCxnSpPr/>
          <p:nvPr/>
        </p:nvCxnSpPr>
        <p:spPr>
          <a:xfrm rot="10800000">
            <a:off x="1473350" y="4054925"/>
            <a:ext cx="0" cy="2541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95"/>
                                        </p:tgtEl>
                                        <p:attrNameLst>
                                          <p:attrName>style.visibility</p:attrName>
                                        </p:attrNameLst>
                                      </p:cBhvr>
                                      <p:to>
                                        <p:strVal val="visible"/>
                                      </p:to>
                                    </p:set>
                                    <p:anim calcmode="lin" valueType="num">
                                      <p:cBhvr additive="base">
                                        <p:cTn id="7" dur="500"/>
                                        <p:tgtEl>
                                          <p:spTgt spid="109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096"/>
                                        </p:tgtEl>
                                        <p:attrNameLst>
                                          <p:attrName>style.visibility</p:attrName>
                                        </p:attrNameLst>
                                      </p:cBhvr>
                                      <p:to>
                                        <p:strVal val="visible"/>
                                      </p:to>
                                    </p:set>
                                    <p:anim calcmode="lin" valueType="num">
                                      <p:cBhvr additive="base">
                                        <p:cTn id="10" dur="500"/>
                                        <p:tgtEl>
                                          <p:spTgt spid="1096"/>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1097"/>
                                        </p:tgtEl>
                                        <p:attrNameLst>
                                          <p:attrName>style.visibility</p:attrName>
                                        </p:attrNameLst>
                                      </p:cBhvr>
                                      <p:to>
                                        <p:strVal val="visible"/>
                                      </p:to>
                                    </p:set>
                                    <p:anim calcmode="lin" valueType="num">
                                      <p:cBhvr additive="base">
                                        <p:cTn id="13" dur="500"/>
                                        <p:tgtEl>
                                          <p:spTgt spid="1097"/>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1098"/>
                                        </p:tgtEl>
                                        <p:attrNameLst>
                                          <p:attrName>style.visibility</p:attrName>
                                        </p:attrNameLst>
                                      </p:cBhvr>
                                      <p:to>
                                        <p:strVal val="visible"/>
                                      </p:to>
                                    </p:set>
                                    <p:anim calcmode="lin" valueType="num">
                                      <p:cBhvr additive="base">
                                        <p:cTn id="16" dur="500"/>
                                        <p:tgtEl>
                                          <p:spTgt spid="1098"/>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106"/>
                                        </p:tgtEl>
                                        <p:attrNameLst>
                                          <p:attrName>style.visibility</p:attrName>
                                        </p:attrNameLst>
                                      </p:cBhvr>
                                      <p:to>
                                        <p:strVal val="visible"/>
                                      </p:to>
                                    </p:set>
                                    <p:anim calcmode="lin" valueType="num">
                                      <p:cBhvr additive="base">
                                        <p:cTn id="19" dur="500"/>
                                        <p:tgtEl>
                                          <p:spTgt spid="1106"/>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1105"/>
                                        </p:tgtEl>
                                        <p:attrNameLst>
                                          <p:attrName>style.visibility</p:attrName>
                                        </p:attrNameLst>
                                      </p:cBhvr>
                                      <p:to>
                                        <p:strVal val="visible"/>
                                      </p:to>
                                    </p:set>
                                    <p:anim calcmode="lin" valueType="num">
                                      <p:cBhvr additive="base">
                                        <p:cTn id="22" dur="500"/>
                                        <p:tgtEl>
                                          <p:spTgt spid="1105"/>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103"/>
                                        </p:tgtEl>
                                        <p:attrNameLst>
                                          <p:attrName>style.visibility</p:attrName>
                                        </p:attrNameLst>
                                      </p:cBhvr>
                                      <p:to>
                                        <p:strVal val="visible"/>
                                      </p:to>
                                    </p:set>
                                    <p:anim calcmode="lin" valueType="num">
                                      <p:cBhvr additive="base">
                                        <p:cTn id="25" dur="500"/>
                                        <p:tgtEl>
                                          <p:spTgt spid="1103"/>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1102"/>
                                        </p:tgtEl>
                                        <p:attrNameLst>
                                          <p:attrName>style.visibility</p:attrName>
                                        </p:attrNameLst>
                                      </p:cBhvr>
                                      <p:to>
                                        <p:strVal val="visible"/>
                                      </p:to>
                                    </p:set>
                                    <p:animEffect transition="in" filter="fade">
                                      <p:cBhvr>
                                        <p:cTn id="28"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g169f8e41693_0_469"/>
          <p:cNvSpPr/>
          <p:nvPr/>
        </p:nvSpPr>
        <p:spPr>
          <a:xfrm>
            <a:off x="564707" y="2538790"/>
            <a:ext cx="1381800" cy="11292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18" name="Google Shape;1118;g169f8e41693_0_469"/>
          <p:cNvSpPr/>
          <p:nvPr/>
        </p:nvSpPr>
        <p:spPr>
          <a:xfrm>
            <a:off x="0" y="-10800"/>
            <a:ext cx="12192000" cy="1164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90000"/>
              </a:lnSpc>
              <a:spcBef>
                <a:spcPts val="0"/>
              </a:spcBef>
              <a:spcAft>
                <a:spcPts val="0"/>
              </a:spcAft>
              <a:buClr>
                <a:srgbClr val="222020"/>
              </a:buClr>
              <a:buSzPts val="3600"/>
              <a:buFont typeface="Arial"/>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Network of networks - trust management principles</a:t>
            </a:r>
            <a:endParaRPr kumimoji="0" sz="3600" b="0" i="0" u="none" strike="noStrike" kern="0" cap="none" spc="0" normalizeH="0" baseline="0" noProof="0" dirty="0">
              <a:ln>
                <a:noFill/>
              </a:ln>
              <a:solidFill>
                <a:srgbClr val="222020"/>
              </a:solidFill>
              <a:effectLst/>
              <a:uLnTx/>
              <a:uFillTx/>
              <a:latin typeface="Arial"/>
              <a:cs typeface="Arial"/>
              <a:sym typeface="Arial"/>
            </a:endParaRPr>
          </a:p>
        </p:txBody>
      </p:sp>
      <p:sp>
        <p:nvSpPr>
          <p:cNvPr id="1119" name="Google Shape;1119;g169f8e41693_0_469"/>
          <p:cNvSpPr txBox="1"/>
          <p:nvPr/>
        </p:nvSpPr>
        <p:spPr>
          <a:xfrm>
            <a:off x="4938825" y="1744650"/>
            <a:ext cx="6960900" cy="3864900"/>
          </a:xfrm>
          <a:prstGeom prst="rect">
            <a:avLst/>
          </a:prstGeom>
          <a:noFill/>
          <a:ln>
            <a:noFill/>
          </a:ln>
        </p:spPr>
        <p:txBody>
          <a:bodyPr spcFirstLastPara="1" wrap="square" lIns="91425" tIns="91425" rIns="91425" bIns="91425" anchor="t" anchorCtr="0">
            <a:spAutoFit/>
          </a:bodyPr>
          <a:lstStyle/>
          <a:p>
            <a:pPr marL="457200" marR="0" lvl="0" indent="-393700" algn="l" defTabSz="914400" rtl="0" eaLnBrk="1" fontAlgn="auto" latinLnBrk="0" hangingPunct="1">
              <a:lnSpc>
                <a:spcPct val="115000"/>
              </a:lnSpc>
              <a:spcBef>
                <a:spcPts val="1200"/>
              </a:spcBef>
              <a:spcAft>
                <a:spcPts val="0"/>
              </a:spcAft>
              <a:buClr>
                <a:srgbClr val="000000"/>
              </a:buClr>
              <a:buSzPts val="2600"/>
              <a:buFont typeface="Calibri"/>
              <a:buAutoNum type="arabicPeriod"/>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Minimize central infrastructure and governance, no central point of failure or control. No central decision making on what's allowed and what's not, no scheme can decide on behalf of the other scheme.</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393700" algn="l" defTabSz="914400" rtl="0" eaLnBrk="1" fontAlgn="auto" latinLnBrk="0" hangingPunct="1">
              <a:lnSpc>
                <a:spcPct val="115000"/>
              </a:lnSpc>
              <a:spcBef>
                <a:spcPts val="0"/>
              </a:spcBef>
              <a:spcAft>
                <a:spcPts val="0"/>
              </a:spcAft>
              <a:buClr>
                <a:srgbClr val="000000"/>
              </a:buClr>
              <a:buSzPts val="2600"/>
              <a:buFont typeface="Calibri"/>
              <a:buAutoNum type="arabicPeriod"/>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Minimize the effort for participants, minimally invasive structure</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393700" algn="l" defTabSz="914400" rtl="0" eaLnBrk="1" fontAlgn="auto" latinLnBrk="0" hangingPunct="1">
              <a:lnSpc>
                <a:spcPct val="115000"/>
              </a:lnSpc>
              <a:spcBef>
                <a:spcPts val="0"/>
              </a:spcBef>
              <a:spcAft>
                <a:spcPts val="0"/>
              </a:spcAft>
              <a:buClr>
                <a:srgbClr val="000000"/>
              </a:buClr>
              <a:buSzPts val="2600"/>
              <a:buFont typeface="Calibri"/>
              <a:buAutoNum type="arabicPeriod"/>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Encapsulate "local" in the local scheme (delegate translation to RPs vs schemes?). Could be a shared or entity service, an SDK or another solution. Compliance with local regulation is the scheme responsibility.</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393700" algn="l" defTabSz="914400" rtl="0" eaLnBrk="1" fontAlgn="auto" latinLnBrk="0" hangingPunct="1">
              <a:lnSpc>
                <a:spcPct val="115000"/>
              </a:lnSpc>
              <a:spcBef>
                <a:spcPts val="0"/>
              </a:spcBef>
              <a:spcAft>
                <a:spcPts val="0"/>
              </a:spcAft>
              <a:buClr>
                <a:srgbClr val="000000"/>
              </a:buClr>
              <a:buSzPts val="2600"/>
              <a:buFont typeface="Calibri"/>
              <a:buAutoNum type="arabicPeriod"/>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Autonomy of local networks is preserved.</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393700" algn="l" defTabSz="914400" rtl="0" eaLnBrk="1" fontAlgn="auto" latinLnBrk="0" hangingPunct="1">
              <a:lnSpc>
                <a:spcPct val="115000"/>
              </a:lnSpc>
              <a:spcBef>
                <a:spcPts val="0"/>
              </a:spcBef>
              <a:spcAft>
                <a:spcPts val="0"/>
              </a:spcAft>
              <a:buClr>
                <a:srgbClr val="000000"/>
              </a:buClr>
              <a:buSzPts val="2600"/>
              <a:buFont typeface="Calibri"/>
              <a:buAutoNum type="arabicPeriod"/>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Participant on-boarding, vetting and integration is to be done at a local scheme level (by scheme operator).</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20" name="Google Shape;1120;g169f8e41693_0_469"/>
          <p:cNvSpPr/>
          <p:nvPr/>
        </p:nvSpPr>
        <p:spPr>
          <a:xfrm>
            <a:off x="116575" y="1277312"/>
            <a:ext cx="7700400" cy="500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200"/>
              <a:buFont typeface="Arial"/>
              <a:buNone/>
              <a:tabLst/>
              <a:defRPr/>
            </a:pPr>
            <a:r>
              <a:rPr kumimoji="0" lang="en-US" sz="2200" b="0" i="0" u="none" strike="noStrike" kern="0" cap="none" spc="0" normalizeH="0" baseline="0" noProof="0" dirty="0">
                <a:ln>
                  <a:noFill/>
                </a:ln>
                <a:solidFill>
                  <a:srgbClr val="222020"/>
                </a:solidFill>
                <a:effectLst/>
                <a:uLnTx/>
                <a:uFillTx/>
                <a:latin typeface="Helvetica Neue"/>
                <a:ea typeface="Helvetica Neue"/>
                <a:cs typeface="Helvetica Neue"/>
                <a:sym typeface="Helvetica Neue"/>
              </a:rPr>
              <a:t>How does IDP in Network A trust RP from network B?</a:t>
            </a:r>
            <a:endParaRPr kumimoji="0" sz="2200" b="0" i="0" u="none" strike="noStrike" kern="0" cap="none" spc="0" normalizeH="0" baseline="0" noProof="0" dirty="0">
              <a:ln>
                <a:noFill/>
              </a:ln>
              <a:solidFill>
                <a:srgbClr val="222020"/>
              </a:solidFill>
              <a:effectLst/>
              <a:uLnTx/>
              <a:uFillTx/>
              <a:latin typeface="Helvetica Neue"/>
              <a:ea typeface="Helvetica Neue"/>
              <a:cs typeface="Helvetica Neue"/>
              <a:sym typeface="Helvetica Neue"/>
            </a:endParaRPr>
          </a:p>
        </p:txBody>
      </p:sp>
      <p:sp>
        <p:nvSpPr>
          <p:cNvPr id="1121" name="Google Shape;1121;g169f8e41693_0_469"/>
          <p:cNvSpPr/>
          <p:nvPr/>
        </p:nvSpPr>
        <p:spPr>
          <a:xfrm rot="10800000" flipH="1">
            <a:off x="1765480" y="2945025"/>
            <a:ext cx="1248318" cy="89208"/>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1122" name="Google Shape;1122;g169f8e41693_0_469"/>
          <p:cNvSpPr/>
          <p:nvPr/>
        </p:nvSpPr>
        <p:spPr>
          <a:xfrm rot="10800000" flipH="1">
            <a:off x="2465879" y="2976404"/>
            <a:ext cx="542700" cy="508518"/>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1123" name="Google Shape;1123;g169f8e41693_0_469"/>
          <p:cNvSpPr/>
          <p:nvPr/>
        </p:nvSpPr>
        <p:spPr>
          <a:xfrm rot="10800000">
            <a:off x="1764530" y="3081326"/>
            <a:ext cx="695466" cy="402894"/>
          </a:xfrm>
          <a:custGeom>
            <a:avLst/>
            <a:gdLst/>
            <a:ahLst/>
            <a:cxnLst/>
            <a:rect l="l" t="t" r="r" b="b"/>
            <a:pathLst>
              <a:path w="21600" h="21600" extrusionOk="0">
                <a:moveTo>
                  <a:pt x="0" y="0"/>
                </a:moveTo>
                <a:lnTo>
                  <a:pt x="21600" y="21600"/>
                </a:lnTo>
              </a:path>
            </a:pathLst>
          </a:custGeom>
          <a:noFill/>
          <a:ln w="57150" cap="flat" cmpd="sng">
            <a:solidFill>
              <a:srgbClr val="44546A"/>
            </a:solidFill>
            <a:prstDash val="solid"/>
            <a:round/>
            <a:headEnd type="oval" w="med" len="med"/>
            <a:tailEnd type="oval" w="med" len="med"/>
          </a:ln>
        </p:spPr>
      </p:sp>
      <p:sp>
        <p:nvSpPr>
          <p:cNvPr id="1124" name="Google Shape;1124;g169f8e41693_0_469"/>
          <p:cNvSpPr/>
          <p:nvPr/>
        </p:nvSpPr>
        <p:spPr>
          <a:xfrm>
            <a:off x="1809019" y="2944796"/>
            <a:ext cx="1104600" cy="3171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1600"/>
              <a:buFont typeface="Calibri"/>
              <a:buNone/>
              <a:tabLst/>
              <a:defRPr/>
            </a:pPr>
            <a:endParaRPr kumimoji="0" sz="16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1125" name="Google Shape;1125;g169f8e41693_0_469"/>
          <p:cNvSpPr/>
          <p:nvPr/>
        </p:nvSpPr>
        <p:spPr>
          <a:xfrm>
            <a:off x="564718" y="2162810"/>
            <a:ext cx="1596000" cy="3969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2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sp>
        <p:nvSpPr>
          <p:cNvPr id="1126" name="Google Shape;1126;g169f8e41693_0_469"/>
          <p:cNvSpPr/>
          <p:nvPr/>
        </p:nvSpPr>
        <p:spPr>
          <a:xfrm>
            <a:off x="2819443" y="2712058"/>
            <a:ext cx="1381800" cy="11292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127" name="Google Shape;1127;g169f8e41693_0_469"/>
          <p:cNvPicPr preferRelativeResize="0"/>
          <p:nvPr/>
        </p:nvPicPr>
        <p:blipFill rotWithShape="1">
          <a:blip r:embed="rId3">
            <a:alphaModFix/>
          </a:blip>
          <a:srcRect l="7047" t="28740" r="61729" b="14950"/>
          <a:stretch/>
        </p:blipFill>
        <p:spPr>
          <a:xfrm>
            <a:off x="3067067" y="2804430"/>
            <a:ext cx="960227" cy="944519"/>
          </a:xfrm>
          <a:prstGeom prst="rect">
            <a:avLst/>
          </a:prstGeom>
          <a:noFill/>
          <a:ln>
            <a:noFill/>
          </a:ln>
          <a:effectLst>
            <a:outerShdw blurRad="57240" dist="19080" dir="5400000" algn="bl" rotWithShape="0">
              <a:srgbClr val="000000">
                <a:alpha val="49020"/>
              </a:srgbClr>
            </a:outerShdw>
          </a:effectLst>
        </p:spPr>
      </p:pic>
      <p:sp>
        <p:nvSpPr>
          <p:cNvPr id="1128" name="Google Shape;1128;g169f8e41693_0_469"/>
          <p:cNvSpPr/>
          <p:nvPr/>
        </p:nvSpPr>
        <p:spPr>
          <a:xfrm>
            <a:off x="2851202" y="2247802"/>
            <a:ext cx="1596000" cy="396900"/>
          </a:xfrm>
          <a:prstGeom prst="rect">
            <a:avLst/>
          </a:prstGeom>
          <a:noFill/>
          <a:ln>
            <a:noFill/>
          </a:ln>
        </p:spPr>
        <p:txBody>
          <a:bodyPr spcFirstLastPara="1" wrap="square" lIns="122025" tIns="122025" rIns="122025" bIns="122025" anchor="t" anchorCtr="0">
            <a:noAutofit/>
          </a:bodyPr>
          <a:lstStyle/>
          <a:p>
            <a:pPr marL="0" marR="0" lvl="0" indent="0" algn="ctr" defTabSz="914400" rtl="0" eaLnBrk="1" fontAlgn="auto" latinLnBrk="0" hangingPunct="1">
              <a:lnSpc>
                <a:spcPct val="100000"/>
              </a:lnSpc>
              <a:spcBef>
                <a:spcPts val="0"/>
              </a:spcBef>
              <a:spcAft>
                <a:spcPts val="0"/>
              </a:spcAft>
              <a:buClr>
                <a:srgbClr val="808080"/>
              </a:buClr>
              <a:buSzPts val="2400"/>
              <a:buFont typeface="Calibri"/>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500" b="0" i="0" u="none" strike="noStrike" kern="0" cap="none" spc="0" normalizeH="0" baseline="0" noProof="0" dirty="0">
              <a:ln>
                <a:noFill/>
              </a:ln>
              <a:solidFill>
                <a:srgbClr val="222020"/>
              </a:solidFill>
              <a:effectLst/>
              <a:uLnTx/>
              <a:uFillTx/>
              <a:latin typeface="Arial"/>
              <a:ea typeface="Arial"/>
              <a:cs typeface="Arial"/>
              <a:sym typeface="Arial"/>
            </a:endParaRPr>
          </a:p>
        </p:txBody>
      </p:sp>
      <p:sp>
        <p:nvSpPr>
          <p:cNvPr id="1129" name="Google Shape;1129;g169f8e41693_0_469"/>
          <p:cNvSpPr txBox="1"/>
          <p:nvPr/>
        </p:nvSpPr>
        <p:spPr>
          <a:xfrm>
            <a:off x="1227803" y="4701281"/>
            <a:ext cx="1961400" cy="415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US" sz="1500" b="1" i="0" u="none" strike="noStrike" kern="0" cap="none" spc="0" normalizeH="0" baseline="0" noProof="0" dirty="0">
                <a:ln>
                  <a:noFill/>
                </a:ln>
                <a:solidFill>
                  <a:srgbClr val="808080"/>
                </a:solidFill>
                <a:effectLst/>
                <a:uLnTx/>
                <a:uFillTx/>
                <a:latin typeface="Calibri"/>
                <a:ea typeface="Calibri"/>
                <a:cs typeface="Calibri"/>
                <a:sym typeface="Calibri"/>
              </a:rPr>
              <a:t>Trusted Network</a:t>
            </a:r>
            <a:endParaRPr kumimoji="0" sz="1400" b="1" i="0" u="none" strike="noStrike" kern="0" cap="none" spc="0" normalizeH="0" baseline="0" noProof="0" dirty="0">
              <a:ln>
                <a:noFill/>
              </a:ln>
              <a:solidFill>
                <a:srgbClr val="808080"/>
              </a:solidFill>
              <a:effectLst/>
              <a:uLnTx/>
              <a:uFillTx/>
              <a:latin typeface="Calibri"/>
              <a:ea typeface="Calibri"/>
              <a:cs typeface="Calibri"/>
              <a:sym typeface="Calibri"/>
            </a:endParaRPr>
          </a:p>
        </p:txBody>
      </p:sp>
      <p:sp>
        <p:nvSpPr>
          <p:cNvPr id="1130" name="Google Shape;1130;g169f8e41693_0_469"/>
          <p:cNvSpPr/>
          <p:nvPr/>
        </p:nvSpPr>
        <p:spPr>
          <a:xfrm>
            <a:off x="1698780" y="3543184"/>
            <a:ext cx="1381800" cy="1129200"/>
          </a:xfrm>
          <a:prstGeom prst="parallelogram">
            <a:avLst>
              <a:gd name="adj" fmla="val 25000"/>
            </a:avLst>
          </a:prstGeom>
          <a:solidFill>
            <a:srgbClr val="FCE5CD"/>
          </a:solidFill>
          <a:ln w="9525" cap="flat" cmpd="sng">
            <a:solidFill>
              <a:srgbClr val="44546A"/>
            </a:solidFill>
            <a:prstDash val="solid"/>
            <a:round/>
            <a:headEnd type="none" w="sm" len="sm"/>
            <a:tailEnd type="none" w="sm" len="sm"/>
          </a:ln>
          <a:effectLst>
            <a:outerShdw blurRad="57240" dist="19080" dir="5400000" algn="bl" rotWithShape="0">
              <a:srgbClr val="000000">
                <a:alpha val="4902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131" name="Google Shape;1131;g169f8e41693_0_469"/>
          <p:cNvPicPr preferRelativeResize="0"/>
          <p:nvPr/>
        </p:nvPicPr>
        <p:blipFill rotWithShape="1">
          <a:blip r:embed="rId3">
            <a:alphaModFix/>
          </a:blip>
          <a:srcRect l="7047" t="28740" r="61729" b="14950"/>
          <a:stretch/>
        </p:blipFill>
        <p:spPr>
          <a:xfrm>
            <a:off x="1946403" y="3635555"/>
            <a:ext cx="960227" cy="944519"/>
          </a:xfrm>
          <a:prstGeom prst="rect">
            <a:avLst/>
          </a:prstGeom>
          <a:noFill/>
          <a:ln>
            <a:noFill/>
          </a:ln>
          <a:effectLst>
            <a:outerShdw blurRad="57240" dist="19080" dir="5400000" algn="bl" rotWithShape="0">
              <a:srgbClr val="000000">
                <a:alpha val="49020"/>
              </a:srgbClr>
            </a:outerShdw>
          </a:effectLst>
        </p:spPr>
      </p:pic>
      <p:pic>
        <p:nvPicPr>
          <p:cNvPr id="1132" name="Google Shape;1132;g169f8e41693_0_469"/>
          <p:cNvPicPr preferRelativeResize="0"/>
          <p:nvPr/>
        </p:nvPicPr>
        <p:blipFill rotWithShape="1">
          <a:blip r:embed="rId3">
            <a:alphaModFix/>
          </a:blip>
          <a:srcRect l="7047" t="28740" r="61729" b="14950"/>
          <a:stretch/>
        </p:blipFill>
        <p:spPr>
          <a:xfrm>
            <a:off x="812330" y="2631161"/>
            <a:ext cx="960227" cy="944519"/>
          </a:xfrm>
          <a:prstGeom prst="rect">
            <a:avLst/>
          </a:prstGeom>
          <a:noFill/>
          <a:ln>
            <a:noFill/>
          </a:ln>
          <a:effectLst>
            <a:outerShdw blurRad="57240" dist="19080" dir="5400000" algn="bl" rotWithShape="0">
              <a:srgbClr val="000000">
                <a:alpha val="4902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g169f8e41693_0_489" descr="Background pointer shape in timeline graphic"/>
          <p:cNvSpPr/>
          <p:nvPr/>
        </p:nvSpPr>
        <p:spPr>
          <a:xfrm>
            <a:off x="9323933" y="3344825"/>
            <a:ext cx="27348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39" name="Google Shape;1139;g169f8e41693_0_489" descr="Background pointer shape in timeline graphic"/>
          <p:cNvSpPr/>
          <p:nvPr/>
        </p:nvSpPr>
        <p:spPr>
          <a:xfrm>
            <a:off x="8942933" y="3344825"/>
            <a:ext cx="27348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40" name="Google Shape;1140;g169f8e41693_0_489"/>
          <p:cNvSpPr/>
          <p:nvPr/>
        </p:nvSpPr>
        <p:spPr>
          <a:xfrm>
            <a:off x="0" y="333720"/>
            <a:ext cx="12187800" cy="5376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930"/>
              <a:buFont typeface="Roboto Black"/>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GAIN</a:t>
            </a: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 POC Community Group (Status &amp; Timeline)</a:t>
            </a:r>
            <a:endParaRPr kumimoji="0" sz="293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sp>
        <p:nvSpPr>
          <p:cNvPr id="1141" name="Google Shape;1141;g169f8e41693_0_489"/>
          <p:cNvSpPr txBox="1"/>
          <p:nvPr/>
        </p:nvSpPr>
        <p:spPr>
          <a:xfrm>
            <a:off x="-282667" y="1490400"/>
            <a:ext cx="1450500" cy="53880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dirty="0">
              <a:ln>
                <a:noFill/>
              </a:ln>
              <a:solidFill>
                <a:srgbClr val="000000"/>
              </a:solidFill>
              <a:effectLst/>
              <a:uLnTx/>
              <a:uFillTx/>
              <a:latin typeface="Lato"/>
              <a:ea typeface="Lato"/>
              <a:cs typeface="Lato"/>
              <a:sym typeface="Lato"/>
            </a:endParaRPr>
          </a:p>
        </p:txBody>
      </p:sp>
      <p:sp>
        <p:nvSpPr>
          <p:cNvPr id="1142" name="Google Shape;1142;g169f8e41693_0_489" descr="Background pointer shape in timeline graphic"/>
          <p:cNvSpPr/>
          <p:nvPr/>
        </p:nvSpPr>
        <p:spPr>
          <a:xfrm>
            <a:off x="-28022" y="3338400"/>
            <a:ext cx="2496300" cy="993900"/>
          </a:xfrm>
          <a:prstGeom prst="homePlate">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43" name="Google Shape;1143;g169f8e41693_0_489"/>
          <p:cNvSpPr txBox="1">
            <a:spLocks noGrp="1"/>
          </p:cNvSpPr>
          <p:nvPr>
            <p:ph type="body" idx="1"/>
          </p:nvPr>
        </p:nvSpPr>
        <p:spPr>
          <a:xfrm>
            <a:off x="-28036" y="3521800"/>
            <a:ext cx="1940700" cy="627300"/>
          </a:xfrm>
          <a:prstGeom prst="rect">
            <a:avLst/>
          </a:prstGeom>
          <a:noFill/>
          <a:ln>
            <a:noFill/>
          </a:ln>
        </p:spPr>
        <p:txBody>
          <a:bodyPr spcFirstLastPara="1" wrap="square" lIns="0" tIns="0" rIns="0" bIns="0" anchor="ctr" anchorCtr="0">
            <a:normAutofit/>
          </a:bodyPr>
          <a:lstStyle/>
          <a:p>
            <a:pPr marL="0" lvl="0" indent="0" algn="r" rtl="0">
              <a:lnSpc>
                <a:spcPct val="100000"/>
              </a:lnSpc>
              <a:spcBef>
                <a:spcPts val="1000"/>
              </a:spcBef>
              <a:spcAft>
                <a:spcPts val="0"/>
              </a:spcAft>
              <a:buSzPts val="1800"/>
              <a:buNone/>
            </a:pPr>
            <a:r>
              <a:rPr lang="en-US" sz="2100" b="1" dirty="0">
                <a:solidFill>
                  <a:schemeClr val="lt1"/>
                </a:solidFill>
              </a:rPr>
              <a:t>Q3/2021</a:t>
            </a:r>
            <a:endParaRPr sz="2100" b="1" dirty="0">
              <a:solidFill>
                <a:schemeClr val="lt1"/>
              </a:solidFill>
            </a:endParaRPr>
          </a:p>
        </p:txBody>
      </p:sp>
      <p:grpSp>
        <p:nvGrpSpPr>
          <p:cNvPr id="1144" name="Google Shape;1144;g169f8e41693_0_489"/>
          <p:cNvGrpSpPr/>
          <p:nvPr/>
        </p:nvGrpSpPr>
        <p:grpSpPr>
          <a:xfrm>
            <a:off x="249276" y="2553298"/>
            <a:ext cx="265193" cy="791522"/>
            <a:chOff x="777447" y="1610215"/>
            <a:chExt cx="198900" cy="593656"/>
          </a:xfrm>
        </p:grpSpPr>
        <p:cxnSp>
          <p:nvCxnSpPr>
            <p:cNvPr id="1145" name="Google Shape;1145;g169f8e41693_0_489"/>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46" name="Google Shape;1146;g169f8e41693_0_489"/>
            <p:cNvSpPr/>
            <p:nvPr/>
          </p:nvSpPr>
          <p:spPr>
            <a:xfrm>
              <a:off x="777447" y="1610215"/>
              <a:ext cx="198900" cy="1989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147" name="Google Shape;1147;g169f8e41693_0_489"/>
          <p:cNvSpPr txBox="1">
            <a:spLocks noGrp="1"/>
          </p:cNvSpPr>
          <p:nvPr>
            <p:ph type="body" idx="1"/>
          </p:nvPr>
        </p:nvSpPr>
        <p:spPr>
          <a:xfrm>
            <a:off x="94300" y="1250833"/>
            <a:ext cx="3824100" cy="12084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1000"/>
              </a:spcBef>
              <a:spcAft>
                <a:spcPts val="0"/>
              </a:spcAft>
              <a:buSzPts val="1800"/>
              <a:buNone/>
            </a:pPr>
            <a:r>
              <a:rPr lang="en-US" sz="2100" dirty="0">
                <a:latin typeface="Calibri"/>
                <a:ea typeface="Calibri"/>
                <a:cs typeface="Calibri"/>
                <a:sym typeface="Calibri"/>
              </a:rPr>
              <a:t>Started Alpha PoC</a:t>
            </a:r>
            <a:endParaRPr sz="2100" dirty="0">
              <a:latin typeface="Calibri"/>
              <a:ea typeface="Calibri"/>
              <a:cs typeface="Calibri"/>
              <a:sym typeface="Calibri"/>
            </a:endParaRPr>
          </a:p>
        </p:txBody>
      </p:sp>
      <p:sp>
        <p:nvSpPr>
          <p:cNvPr id="1148" name="Google Shape;1148;g169f8e41693_0_489" descr="Background pointer shape in timeline graphic"/>
          <p:cNvSpPr/>
          <p:nvPr/>
        </p:nvSpPr>
        <p:spPr>
          <a:xfrm>
            <a:off x="1940138" y="3338400"/>
            <a:ext cx="27348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49" name="Google Shape;1149;g169f8e41693_0_489"/>
          <p:cNvSpPr txBox="1">
            <a:spLocks noGrp="1"/>
          </p:cNvSpPr>
          <p:nvPr>
            <p:ph type="body" idx="1"/>
          </p:nvPr>
        </p:nvSpPr>
        <p:spPr>
          <a:xfrm>
            <a:off x="2352489" y="3521800"/>
            <a:ext cx="1754100" cy="6273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1000"/>
              </a:spcBef>
              <a:spcAft>
                <a:spcPts val="0"/>
              </a:spcAft>
              <a:buSzPts val="1800"/>
              <a:buNone/>
            </a:pPr>
            <a:r>
              <a:rPr lang="en-US" sz="2100" b="1" dirty="0">
                <a:solidFill>
                  <a:schemeClr val="lt1"/>
                </a:solidFill>
              </a:rPr>
              <a:t>Q4/2021</a:t>
            </a:r>
            <a:endParaRPr sz="2100" b="1" dirty="0">
              <a:solidFill>
                <a:schemeClr val="lt1"/>
              </a:solidFill>
            </a:endParaRPr>
          </a:p>
        </p:txBody>
      </p:sp>
      <p:grpSp>
        <p:nvGrpSpPr>
          <p:cNvPr id="1150" name="Google Shape;1150;g169f8e41693_0_489"/>
          <p:cNvGrpSpPr/>
          <p:nvPr/>
        </p:nvGrpSpPr>
        <p:grpSpPr>
          <a:xfrm>
            <a:off x="3249244" y="4324913"/>
            <a:ext cx="265193" cy="791522"/>
            <a:chOff x="2223534" y="2938958"/>
            <a:chExt cx="198900" cy="593656"/>
          </a:xfrm>
        </p:grpSpPr>
        <p:cxnSp>
          <p:nvCxnSpPr>
            <p:cNvPr id="1151" name="Google Shape;1151;g169f8e41693_0_489"/>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152" name="Google Shape;1152;g169f8e41693_0_489"/>
            <p:cNvSpPr/>
            <p:nvPr/>
          </p:nvSpPr>
          <p:spPr>
            <a:xfrm rot="10800000" flipH="1">
              <a:off x="2223534" y="3333714"/>
              <a:ext cx="198900" cy="1989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153" name="Google Shape;1153;g169f8e41693_0_489"/>
          <p:cNvSpPr txBox="1">
            <a:spLocks noGrp="1"/>
          </p:cNvSpPr>
          <p:nvPr>
            <p:ph type="body" idx="1"/>
          </p:nvPr>
        </p:nvSpPr>
        <p:spPr>
          <a:xfrm>
            <a:off x="1469900" y="5211475"/>
            <a:ext cx="3824100" cy="12084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1000"/>
              </a:spcBef>
              <a:spcAft>
                <a:spcPts val="0"/>
              </a:spcAft>
              <a:buSzPts val="1800"/>
              <a:buNone/>
            </a:pPr>
            <a:r>
              <a:rPr lang="en-US" sz="2100" dirty="0">
                <a:latin typeface="Calibri"/>
                <a:ea typeface="Calibri"/>
                <a:cs typeface="Calibri"/>
                <a:sym typeface="Calibri"/>
              </a:rPr>
              <a:t>Successful conformance tests of the first group of IDPs</a:t>
            </a:r>
            <a:endParaRPr sz="2100" dirty="0">
              <a:latin typeface="Calibri"/>
              <a:ea typeface="Calibri"/>
              <a:cs typeface="Calibri"/>
              <a:sym typeface="Calibri"/>
            </a:endParaRPr>
          </a:p>
        </p:txBody>
      </p:sp>
      <p:sp>
        <p:nvSpPr>
          <p:cNvPr id="1154" name="Google Shape;1154;g169f8e41693_0_489" descr="Background pointer shape in timeline graphic"/>
          <p:cNvSpPr/>
          <p:nvPr/>
        </p:nvSpPr>
        <p:spPr>
          <a:xfrm>
            <a:off x="4146698" y="3338400"/>
            <a:ext cx="27348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55" name="Google Shape;1155;g169f8e41693_0_489"/>
          <p:cNvSpPr txBox="1">
            <a:spLocks noGrp="1"/>
          </p:cNvSpPr>
          <p:nvPr>
            <p:ph type="body" idx="1"/>
          </p:nvPr>
        </p:nvSpPr>
        <p:spPr>
          <a:xfrm>
            <a:off x="4541073" y="3521800"/>
            <a:ext cx="1754100" cy="6273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1000"/>
              </a:spcBef>
              <a:spcAft>
                <a:spcPts val="0"/>
              </a:spcAft>
              <a:buSzPts val="1800"/>
              <a:buNone/>
            </a:pPr>
            <a:r>
              <a:rPr lang="en-US" sz="2100" b="1" dirty="0">
                <a:solidFill>
                  <a:schemeClr val="lt1"/>
                </a:solidFill>
              </a:rPr>
              <a:t>Q1 2022</a:t>
            </a:r>
            <a:endParaRPr sz="2100" b="1" dirty="0">
              <a:solidFill>
                <a:schemeClr val="lt1"/>
              </a:solidFill>
            </a:endParaRPr>
          </a:p>
        </p:txBody>
      </p:sp>
      <p:grpSp>
        <p:nvGrpSpPr>
          <p:cNvPr id="1156" name="Google Shape;1156;g169f8e41693_0_489"/>
          <p:cNvGrpSpPr/>
          <p:nvPr/>
        </p:nvGrpSpPr>
        <p:grpSpPr>
          <a:xfrm>
            <a:off x="5429076" y="2553298"/>
            <a:ext cx="265193" cy="791522"/>
            <a:chOff x="3918084" y="1610215"/>
            <a:chExt cx="198900" cy="593656"/>
          </a:xfrm>
        </p:grpSpPr>
        <p:cxnSp>
          <p:nvCxnSpPr>
            <p:cNvPr id="1157" name="Google Shape;1157;g169f8e41693_0_48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58" name="Google Shape;1158;g169f8e41693_0_489"/>
            <p:cNvSpPr/>
            <p:nvPr/>
          </p:nvSpPr>
          <p:spPr>
            <a:xfrm>
              <a:off x="3918084" y="1610215"/>
              <a:ext cx="198900" cy="1989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159" name="Google Shape;1159;g169f8e41693_0_489"/>
          <p:cNvSpPr txBox="1">
            <a:spLocks noGrp="1"/>
          </p:cNvSpPr>
          <p:nvPr>
            <p:ph type="body" idx="1"/>
          </p:nvPr>
        </p:nvSpPr>
        <p:spPr>
          <a:xfrm>
            <a:off x="5588075" y="5213500"/>
            <a:ext cx="4367700" cy="13335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1000"/>
              </a:spcBef>
              <a:spcAft>
                <a:spcPts val="0"/>
              </a:spcAft>
              <a:buClr>
                <a:schemeClr val="dk1"/>
              </a:buClr>
              <a:buSzPts val="1100"/>
              <a:buFont typeface="Arial"/>
              <a:buNone/>
            </a:pPr>
            <a:r>
              <a:rPr lang="en-US" sz="2100" dirty="0">
                <a:latin typeface="Calibri"/>
                <a:ea typeface="Calibri"/>
                <a:cs typeface="Calibri"/>
                <a:sym typeface="Calibri"/>
              </a:rPr>
              <a:t>Connect Networks via standardized APIs and network functions</a:t>
            </a:r>
            <a:endParaRPr sz="2100" dirty="0">
              <a:latin typeface="Calibri"/>
              <a:ea typeface="Calibri"/>
              <a:cs typeface="Calibri"/>
              <a:sym typeface="Calibri"/>
            </a:endParaRPr>
          </a:p>
        </p:txBody>
      </p:sp>
      <p:sp>
        <p:nvSpPr>
          <p:cNvPr id="1160" name="Google Shape;1160;g169f8e41693_0_489" descr="Background pointer shape in timeline graphic"/>
          <p:cNvSpPr/>
          <p:nvPr/>
        </p:nvSpPr>
        <p:spPr>
          <a:xfrm>
            <a:off x="6353258" y="3338400"/>
            <a:ext cx="27348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61" name="Google Shape;1161;g169f8e41693_0_489"/>
          <p:cNvSpPr txBox="1">
            <a:spLocks noGrp="1"/>
          </p:cNvSpPr>
          <p:nvPr>
            <p:ph type="body" idx="1"/>
          </p:nvPr>
        </p:nvSpPr>
        <p:spPr>
          <a:xfrm>
            <a:off x="6739666" y="3521800"/>
            <a:ext cx="1754100" cy="6273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1000"/>
              </a:spcBef>
              <a:spcAft>
                <a:spcPts val="0"/>
              </a:spcAft>
              <a:buSzPts val="1800"/>
              <a:buNone/>
            </a:pPr>
            <a:r>
              <a:rPr lang="en-US" sz="2100" b="1" dirty="0">
                <a:solidFill>
                  <a:schemeClr val="lt1"/>
                </a:solidFill>
              </a:rPr>
              <a:t>Q4 2022</a:t>
            </a:r>
            <a:endParaRPr sz="2100" b="1" dirty="0">
              <a:solidFill>
                <a:schemeClr val="lt1"/>
              </a:solidFill>
            </a:endParaRPr>
          </a:p>
        </p:txBody>
      </p:sp>
      <p:grpSp>
        <p:nvGrpSpPr>
          <p:cNvPr id="1162" name="Google Shape;1162;g169f8e41693_0_489"/>
          <p:cNvGrpSpPr/>
          <p:nvPr/>
        </p:nvGrpSpPr>
        <p:grpSpPr>
          <a:xfrm>
            <a:off x="7633716" y="4324913"/>
            <a:ext cx="265193" cy="791522"/>
            <a:chOff x="5958946" y="2938958"/>
            <a:chExt cx="198900" cy="593656"/>
          </a:xfrm>
        </p:grpSpPr>
        <p:cxnSp>
          <p:nvCxnSpPr>
            <p:cNvPr id="1163" name="Google Shape;1163;g169f8e41693_0_489"/>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164" name="Google Shape;1164;g169f8e41693_0_489"/>
            <p:cNvSpPr/>
            <p:nvPr/>
          </p:nvSpPr>
          <p:spPr>
            <a:xfrm rot="10800000" flipH="1">
              <a:off x="5958946" y="3333714"/>
              <a:ext cx="198900" cy="1989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165" name="Google Shape;1165;g169f8e41693_0_489"/>
          <p:cNvSpPr txBox="1">
            <a:spLocks noGrp="1"/>
          </p:cNvSpPr>
          <p:nvPr>
            <p:ph type="body" idx="1"/>
          </p:nvPr>
        </p:nvSpPr>
        <p:spPr>
          <a:xfrm>
            <a:off x="2500467" y="1250833"/>
            <a:ext cx="6128700" cy="1208400"/>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1000"/>
              </a:spcBef>
              <a:spcAft>
                <a:spcPts val="0"/>
              </a:spcAft>
              <a:buSzPts val="1800"/>
              <a:buNone/>
            </a:pPr>
            <a:r>
              <a:rPr lang="en-US" sz="2100" dirty="0">
                <a:latin typeface="Calibri"/>
                <a:ea typeface="Calibri"/>
                <a:cs typeface="Calibri"/>
                <a:sym typeface="Calibri"/>
              </a:rPr>
              <a:t>Establish OIDF community group</a:t>
            </a:r>
            <a:endParaRPr sz="2100" dirty="0">
              <a:latin typeface="Calibri"/>
              <a:ea typeface="Calibri"/>
              <a:cs typeface="Calibri"/>
              <a:sym typeface="Calibri"/>
            </a:endParaRPr>
          </a:p>
          <a:p>
            <a:pPr marL="0" lvl="0" indent="0" algn="ctr" rtl="0">
              <a:lnSpc>
                <a:spcPct val="90000"/>
              </a:lnSpc>
              <a:spcBef>
                <a:spcPts val="1000"/>
              </a:spcBef>
              <a:spcAft>
                <a:spcPts val="0"/>
              </a:spcAft>
              <a:buSzPts val="1800"/>
              <a:buNone/>
            </a:pPr>
            <a:r>
              <a:rPr lang="en-US" sz="2100" dirty="0">
                <a:latin typeface="Calibri"/>
                <a:ea typeface="Calibri"/>
                <a:cs typeface="Calibri"/>
                <a:sym typeface="Calibri"/>
              </a:rPr>
              <a:t>Agree on goals and hypothesis to test</a:t>
            </a:r>
            <a:endParaRPr sz="2100" dirty="0">
              <a:latin typeface="Calibri"/>
              <a:ea typeface="Calibri"/>
              <a:cs typeface="Calibri"/>
              <a:sym typeface="Calibri"/>
            </a:endParaRPr>
          </a:p>
        </p:txBody>
      </p:sp>
      <p:sp>
        <p:nvSpPr>
          <p:cNvPr id="1166" name="Google Shape;1166;g169f8e41693_0_489" descr="Background pointer shape in timeline graphic"/>
          <p:cNvSpPr/>
          <p:nvPr/>
        </p:nvSpPr>
        <p:spPr>
          <a:xfrm>
            <a:off x="10236222" y="3338400"/>
            <a:ext cx="7251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67" name="Google Shape;1167;g169f8e41693_0_489" descr="Background pointer shape in timeline graphic"/>
          <p:cNvSpPr/>
          <p:nvPr/>
        </p:nvSpPr>
        <p:spPr>
          <a:xfrm>
            <a:off x="10439422" y="3338400"/>
            <a:ext cx="7251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68" name="Google Shape;1168;g169f8e41693_0_489" descr="Background pointer shape in timeline graphic"/>
          <p:cNvSpPr/>
          <p:nvPr/>
        </p:nvSpPr>
        <p:spPr>
          <a:xfrm>
            <a:off x="8563058" y="3338400"/>
            <a:ext cx="2734800" cy="9939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169" name="Google Shape;1169;g169f8e41693_0_489"/>
          <p:cNvGrpSpPr/>
          <p:nvPr/>
        </p:nvGrpSpPr>
        <p:grpSpPr>
          <a:xfrm>
            <a:off x="9696276" y="2553298"/>
            <a:ext cx="265193" cy="791522"/>
            <a:chOff x="3918084" y="1610215"/>
            <a:chExt cx="198900" cy="593656"/>
          </a:xfrm>
        </p:grpSpPr>
        <p:cxnSp>
          <p:nvCxnSpPr>
            <p:cNvPr id="1170" name="Google Shape;1170;g169f8e41693_0_48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71" name="Google Shape;1171;g169f8e41693_0_489"/>
            <p:cNvSpPr/>
            <p:nvPr/>
          </p:nvSpPr>
          <p:spPr>
            <a:xfrm>
              <a:off x="3918084" y="1610215"/>
              <a:ext cx="198900" cy="1989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172" name="Google Shape;1172;g169f8e41693_0_489"/>
          <p:cNvSpPr txBox="1">
            <a:spLocks noGrp="1"/>
          </p:cNvSpPr>
          <p:nvPr>
            <p:ph type="body" idx="1"/>
          </p:nvPr>
        </p:nvSpPr>
        <p:spPr>
          <a:xfrm>
            <a:off x="8139274" y="1250825"/>
            <a:ext cx="3201600" cy="1208400"/>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1000"/>
              </a:spcBef>
              <a:spcAft>
                <a:spcPts val="0"/>
              </a:spcAft>
              <a:buSzPts val="1800"/>
              <a:buNone/>
            </a:pPr>
            <a:r>
              <a:rPr lang="en-US" sz="2100" dirty="0">
                <a:latin typeface="Calibri"/>
                <a:ea typeface="Calibri"/>
                <a:cs typeface="Calibri"/>
                <a:sym typeface="Calibri"/>
              </a:rPr>
              <a:t>Demonstrate end2end </a:t>
            </a:r>
            <a:br>
              <a:rPr lang="en-US" sz="2100" dirty="0">
                <a:latin typeface="Calibri"/>
                <a:ea typeface="Calibri"/>
                <a:cs typeface="Calibri"/>
                <a:sym typeface="Calibri"/>
              </a:rPr>
            </a:br>
            <a:r>
              <a:rPr lang="en-US" sz="2100" dirty="0">
                <a:latin typeface="Calibri"/>
                <a:ea typeface="Calibri"/>
                <a:cs typeface="Calibri"/>
                <a:sym typeface="Calibri"/>
              </a:rPr>
              <a:t>scenarios in sandbox </a:t>
            </a:r>
            <a:br>
              <a:rPr lang="en-US" sz="2100" dirty="0">
                <a:latin typeface="Calibri"/>
                <a:ea typeface="Calibri"/>
                <a:cs typeface="Calibri"/>
                <a:sym typeface="Calibri"/>
              </a:rPr>
            </a:br>
            <a:r>
              <a:rPr lang="en-US" sz="2100" dirty="0">
                <a:latin typeface="Calibri"/>
                <a:ea typeface="Calibri"/>
                <a:cs typeface="Calibri"/>
                <a:sym typeface="Calibri"/>
              </a:rPr>
              <a:t>(federated and SSI)</a:t>
            </a:r>
            <a:endParaRPr sz="2100" dirty="0">
              <a:latin typeface="Calibri"/>
              <a:ea typeface="Calibri"/>
              <a:cs typeface="Calibri"/>
              <a:sym typeface="Calibri"/>
            </a:endParaRPr>
          </a:p>
        </p:txBody>
      </p:sp>
      <p:sp>
        <p:nvSpPr>
          <p:cNvPr id="1173" name="Google Shape;1173;g169f8e41693_0_489"/>
          <p:cNvSpPr txBox="1">
            <a:spLocks noGrp="1"/>
          </p:cNvSpPr>
          <p:nvPr>
            <p:ph type="body" idx="1"/>
          </p:nvPr>
        </p:nvSpPr>
        <p:spPr>
          <a:xfrm>
            <a:off x="8949466" y="3521800"/>
            <a:ext cx="1754100" cy="6273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1000"/>
              </a:spcBef>
              <a:spcAft>
                <a:spcPts val="0"/>
              </a:spcAft>
              <a:buSzPts val="1800"/>
              <a:buNone/>
            </a:pPr>
            <a:r>
              <a:rPr lang="en-US" sz="2100" b="1" dirty="0">
                <a:solidFill>
                  <a:schemeClr val="lt1"/>
                </a:solidFill>
              </a:rPr>
              <a:t>Q1 2023</a:t>
            </a:r>
            <a:endParaRPr sz="2100" b="1" dirty="0">
              <a:solidFill>
                <a:schemeClr val="lt1"/>
              </a:solidFill>
            </a:endParaRPr>
          </a:p>
        </p:txBody>
      </p:sp>
      <p:pic>
        <p:nvPicPr>
          <p:cNvPr id="1174" name="Google Shape;1174;g169f8e41693_0_489"/>
          <p:cNvPicPr preferRelativeResize="0"/>
          <p:nvPr/>
        </p:nvPicPr>
        <p:blipFill rotWithShape="1">
          <a:blip r:embed="rId3">
            <a:alphaModFix/>
          </a:blip>
          <a:srcRect/>
          <a:stretch/>
        </p:blipFill>
        <p:spPr>
          <a:xfrm>
            <a:off x="10847498" y="6320396"/>
            <a:ext cx="1344502" cy="53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7806978D-482A-365E-AD66-15383B0BC9BD}"/>
              </a:ext>
            </a:extLst>
          </p:cNvPr>
          <p:cNvSpPr/>
          <p:nvPr/>
        </p:nvSpPr>
        <p:spPr>
          <a:xfrm>
            <a:off x="4679589" y="4276356"/>
            <a:ext cx="7492280" cy="2125424"/>
          </a:xfrm>
          <a:prstGeom prst="ellipse">
            <a:avLst/>
          </a:prstGeom>
          <a:solidFill>
            <a:schemeClr val="accent2">
              <a:alpha val="278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extLst>
              <a:ext uri="{FF2B5EF4-FFF2-40B4-BE49-F238E27FC236}">
                <a16:creationId xmlns:a16="http://schemas.microsoft.com/office/drawing/2014/main" id="{CEA34FCF-91EF-054F-B5F4-17BA514A74F7}"/>
              </a:ext>
            </a:extLst>
          </p:cNvPr>
          <p:cNvSpPr/>
          <p:nvPr/>
        </p:nvSpPr>
        <p:spPr>
          <a:xfrm>
            <a:off x="299730" y="234434"/>
            <a:ext cx="9765020" cy="646331"/>
          </a:xfrm>
          <a:prstGeom prst="rect">
            <a:avLst/>
          </a:prstGeom>
          <a:ln>
            <a:noFill/>
            <a:prstDash val="dash"/>
          </a:ln>
        </p:spPr>
        <p:txBody>
          <a:bodyPr wrap="square">
            <a:spAutoFit/>
          </a:bodyPr>
          <a:lstStyle/>
          <a:p>
            <a:pPr lvl="0" defTabSz="457200">
              <a:defRPr/>
            </a:pPr>
            <a:r>
              <a:rPr lang="en-US" sz="3600" dirty="0">
                <a:solidFill>
                  <a:srgbClr val="F69100"/>
                </a:solidFill>
              </a:rPr>
              <a:t>Whitepaper Progress</a:t>
            </a:r>
          </a:p>
        </p:txBody>
      </p:sp>
      <p:sp>
        <p:nvSpPr>
          <p:cNvPr id="7" name="Rounded Rectangle 6">
            <a:extLst>
              <a:ext uri="{FF2B5EF4-FFF2-40B4-BE49-F238E27FC236}">
                <a16:creationId xmlns:a16="http://schemas.microsoft.com/office/drawing/2014/main" id="{87F9494A-ED28-A8F5-2915-6CB97F56C13A}"/>
              </a:ext>
            </a:extLst>
          </p:cNvPr>
          <p:cNvSpPr/>
          <p:nvPr/>
        </p:nvSpPr>
        <p:spPr>
          <a:xfrm>
            <a:off x="10807547" y="286439"/>
            <a:ext cx="1069598" cy="319489"/>
          </a:xfrm>
          <a:prstGeom prst="round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Gail</a:t>
            </a:r>
          </a:p>
        </p:txBody>
      </p:sp>
      <p:graphicFrame>
        <p:nvGraphicFramePr>
          <p:cNvPr id="5" name="Diagram 4">
            <a:extLst>
              <a:ext uri="{FF2B5EF4-FFF2-40B4-BE49-F238E27FC236}">
                <a16:creationId xmlns:a16="http://schemas.microsoft.com/office/drawing/2014/main" id="{C777E62E-B2AC-3BE2-040E-C9D4F05FB4F3}"/>
              </a:ext>
            </a:extLst>
          </p:cNvPr>
          <p:cNvGraphicFramePr/>
          <p:nvPr/>
        </p:nvGraphicFramePr>
        <p:xfrm>
          <a:off x="299730" y="456220"/>
          <a:ext cx="11577414" cy="1647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Pentagon 10">
            <a:extLst>
              <a:ext uri="{FF2B5EF4-FFF2-40B4-BE49-F238E27FC236}">
                <a16:creationId xmlns:a16="http://schemas.microsoft.com/office/drawing/2014/main" id="{D022657A-D4F3-8223-0143-4796302A5D64}"/>
              </a:ext>
            </a:extLst>
          </p:cNvPr>
          <p:cNvSpPr/>
          <p:nvPr/>
        </p:nvSpPr>
        <p:spPr>
          <a:xfrm>
            <a:off x="1165144" y="2610383"/>
            <a:ext cx="2018927"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OIDC for VC (#1)</a:t>
            </a:r>
          </a:p>
        </p:txBody>
      </p:sp>
      <p:sp>
        <p:nvSpPr>
          <p:cNvPr id="15" name="Pentagon 14">
            <a:extLst>
              <a:ext uri="{FF2B5EF4-FFF2-40B4-BE49-F238E27FC236}">
                <a16:creationId xmlns:a16="http://schemas.microsoft.com/office/drawing/2014/main" id="{9D720D20-F1FD-82A8-8654-1625B2520DBA}"/>
              </a:ext>
            </a:extLst>
          </p:cNvPr>
          <p:cNvSpPr/>
          <p:nvPr/>
        </p:nvSpPr>
        <p:spPr>
          <a:xfrm>
            <a:off x="299729" y="1910440"/>
            <a:ext cx="2018927"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Open Banking, Open Data &amp; FAPI (Final) </a:t>
            </a:r>
          </a:p>
        </p:txBody>
      </p:sp>
      <p:sp>
        <p:nvSpPr>
          <p:cNvPr id="9" name="Diamond 8">
            <a:extLst>
              <a:ext uri="{FF2B5EF4-FFF2-40B4-BE49-F238E27FC236}">
                <a16:creationId xmlns:a16="http://schemas.microsoft.com/office/drawing/2014/main" id="{FA9B5DE9-B964-15FB-4018-0BD95F1D0053}"/>
              </a:ext>
            </a:extLst>
          </p:cNvPr>
          <p:cNvSpPr/>
          <p:nvPr/>
        </p:nvSpPr>
        <p:spPr>
          <a:xfrm>
            <a:off x="3184071" y="2591305"/>
            <a:ext cx="506186" cy="412586"/>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Pentagon 15">
            <a:extLst>
              <a:ext uri="{FF2B5EF4-FFF2-40B4-BE49-F238E27FC236}">
                <a16:creationId xmlns:a16="http://schemas.microsoft.com/office/drawing/2014/main" id="{1170B739-A548-4A47-B416-1D88FF3C9EC9}"/>
              </a:ext>
            </a:extLst>
          </p:cNvPr>
          <p:cNvSpPr/>
          <p:nvPr/>
        </p:nvSpPr>
        <p:spPr>
          <a:xfrm>
            <a:off x="7163173" y="2610383"/>
            <a:ext cx="2018927" cy="391886"/>
          </a:xfrm>
          <a:prstGeom prst="homePlate">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OIDC for VC (Final)</a:t>
            </a:r>
          </a:p>
        </p:txBody>
      </p:sp>
      <p:sp>
        <p:nvSpPr>
          <p:cNvPr id="17" name="Diamond 16">
            <a:extLst>
              <a:ext uri="{FF2B5EF4-FFF2-40B4-BE49-F238E27FC236}">
                <a16:creationId xmlns:a16="http://schemas.microsoft.com/office/drawing/2014/main" id="{A9FE90F2-E570-0D81-150D-3BDEDD320F1E}"/>
              </a:ext>
            </a:extLst>
          </p:cNvPr>
          <p:cNvSpPr/>
          <p:nvPr/>
        </p:nvSpPr>
        <p:spPr>
          <a:xfrm>
            <a:off x="9122231" y="2610383"/>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5-Point Star 9">
            <a:extLst>
              <a:ext uri="{FF2B5EF4-FFF2-40B4-BE49-F238E27FC236}">
                <a16:creationId xmlns:a16="http://schemas.microsoft.com/office/drawing/2014/main" id="{63C334A4-7669-8137-B3C3-05F0CD06B9E6}"/>
              </a:ext>
            </a:extLst>
          </p:cNvPr>
          <p:cNvSpPr/>
          <p:nvPr/>
        </p:nvSpPr>
        <p:spPr>
          <a:xfrm>
            <a:off x="2174607" y="1781999"/>
            <a:ext cx="691242" cy="522513"/>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Pentagon 18">
            <a:extLst>
              <a:ext uri="{FF2B5EF4-FFF2-40B4-BE49-F238E27FC236}">
                <a16:creationId xmlns:a16="http://schemas.microsoft.com/office/drawing/2014/main" id="{347BE023-96FB-0FFA-D923-7558F866B4EA}"/>
              </a:ext>
            </a:extLst>
          </p:cNvPr>
          <p:cNvSpPr/>
          <p:nvPr/>
        </p:nvSpPr>
        <p:spPr>
          <a:xfrm>
            <a:off x="2318655" y="3099113"/>
            <a:ext cx="2381065"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Health (#1)</a:t>
            </a:r>
          </a:p>
        </p:txBody>
      </p:sp>
      <p:sp>
        <p:nvSpPr>
          <p:cNvPr id="20" name="Diamond 19">
            <a:extLst>
              <a:ext uri="{FF2B5EF4-FFF2-40B4-BE49-F238E27FC236}">
                <a16:creationId xmlns:a16="http://schemas.microsoft.com/office/drawing/2014/main" id="{99289563-47E2-8B53-BB56-DC1922535CD8}"/>
              </a:ext>
            </a:extLst>
          </p:cNvPr>
          <p:cNvSpPr/>
          <p:nvPr/>
        </p:nvSpPr>
        <p:spPr>
          <a:xfrm>
            <a:off x="4699720" y="3080035"/>
            <a:ext cx="506186" cy="412586"/>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1" name="Pentagon 20">
            <a:extLst>
              <a:ext uri="{FF2B5EF4-FFF2-40B4-BE49-F238E27FC236}">
                <a16:creationId xmlns:a16="http://schemas.microsoft.com/office/drawing/2014/main" id="{6428142F-7844-48F1-BBD8-A4C382CA0D0C}"/>
              </a:ext>
            </a:extLst>
          </p:cNvPr>
          <p:cNvSpPr/>
          <p:nvPr/>
        </p:nvSpPr>
        <p:spPr>
          <a:xfrm>
            <a:off x="5347793" y="3090385"/>
            <a:ext cx="2653206"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(Final)</a:t>
            </a:r>
          </a:p>
        </p:txBody>
      </p:sp>
      <p:sp>
        <p:nvSpPr>
          <p:cNvPr id="22" name="Diamond 21">
            <a:extLst>
              <a:ext uri="{FF2B5EF4-FFF2-40B4-BE49-F238E27FC236}">
                <a16:creationId xmlns:a16="http://schemas.microsoft.com/office/drawing/2014/main" id="{E23B4F8B-BB5D-1F72-F621-56B3A6110711}"/>
              </a:ext>
            </a:extLst>
          </p:cNvPr>
          <p:cNvSpPr/>
          <p:nvPr/>
        </p:nvSpPr>
        <p:spPr>
          <a:xfrm>
            <a:off x="7919543" y="3069685"/>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Pentagon 22">
            <a:extLst>
              <a:ext uri="{FF2B5EF4-FFF2-40B4-BE49-F238E27FC236}">
                <a16:creationId xmlns:a16="http://schemas.microsoft.com/office/drawing/2014/main" id="{0039E368-B53A-19EB-25C8-02D7CCE1CAF5}"/>
              </a:ext>
            </a:extLst>
          </p:cNvPr>
          <p:cNvSpPr/>
          <p:nvPr/>
        </p:nvSpPr>
        <p:spPr>
          <a:xfrm>
            <a:off x="2318656" y="3782164"/>
            <a:ext cx="2381065"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Open Banking, Open Data Crossing Borders? (#1)</a:t>
            </a:r>
          </a:p>
        </p:txBody>
      </p:sp>
      <p:sp>
        <p:nvSpPr>
          <p:cNvPr id="24" name="Diamond 23">
            <a:extLst>
              <a:ext uri="{FF2B5EF4-FFF2-40B4-BE49-F238E27FC236}">
                <a16:creationId xmlns:a16="http://schemas.microsoft.com/office/drawing/2014/main" id="{9D8D990B-3F1D-1F13-283D-3185BEBD4E0D}"/>
              </a:ext>
            </a:extLst>
          </p:cNvPr>
          <p:cNvSpPr/>
          <p:nvPr/>
        </p:nvSpPr>
        <p:spPr>
          <a:xfrm>
            <a:off x="4699720" y="3763086"/>
            <a:ext cx="506186" cy="412586"/>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Pentagon 24">
            <a:extLst>
              <a:ext uri="{FF2B5EF4-FFF2-40B4-BE49-F238E27FC236}">
                <a16:creationId xmlns:a16="http://schemas.microsoft.com/office/drawing/2014/main" id="{4CB0DB4E-F9CA-DAFE-F4FD-22DDEF77E41C}"/>
              </a:ext>
            </a:extLst>
          </p:cNvPr>
          <p:cNvSpPr/>
          <p:nvPr/>
        </p:nvSpPr>
        <p:spPr>
          <a:xfrm>
            <a:off x="5347793" y="3826737"/>
            <a:ext cx="2653206"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(Final)</a:t>
            </a:r>
          </a:p>
        </p:txBody>
      </p:sp>
      <p:sp>
        <p:nvSpPr>
          <p:cNvPr id="26" name="Diamond 25">
            <a:extLst>
              <a:ext uri="{FF2B5EF4-FFF2-40B4-BE49-F238E27FC236}">
                <a16:creationId xmlns:a16="http://schemas.microsoft.com/office/drawing/2014/main" id="{D7A2BF10-7F2E-E8DA-21FC-46893F90963F}"/>
              </a:ext>
            </a:extLst>
          </p:cNvPr>
          <p:cNvSpPr/>
          <p:nvPr/>
        </p:nvSpPr>
        <p:spPr>
          <a:xfrm>
            <a:off x="7919543" y="3806037"/>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Pentagon 27">
            <a:extLst>
              <a:ext uri="{FF2B5EF4-FFF2-40B4-BE49-F238E27FC236}">
                <a16:creationId xmlns:a16="http://schemas.microsoft.com/office/drawing/2014/main" id="{A2EF9C0E-D5F6-9140-D9E8-D9ED097EBAFA}"/>
              </a:ext>
            </a:extLst>
          </p:cNvPr>
          <p:cNvSpPr/>
          <p:nvPr/>
        </p:nvSpPr>
        <p:spPr>
          <a:xfrm>
            <a:off x="5538478" y="4582167"/>
            <a:ext cx="3137436"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Gov Digital IDs + Privacy (#1)</a:t>
            </a:r>
          </a:p>
        </p:txBody>
      </p:sp>
      <p:sp>
        <p:nvSpPr>
          <p:cNvPr id="30" name="Pentagon 29">
            <a:extLst>
              <a:ext uri="{FF2B5EF4-FFF2-40B4-BE49-F238E27FC236}">
                <a16:creationId xmlns:a16="http://schemas.microsoft.com/office/drawing/2014/main" id="{B7106194-E5B2-F4C0-43AD-2B3CCE1736D3}"/>
              </a:ext>
            </a:extLst>
          </p:cNvPr>
          <p:cNvSpPr/>
          <p:nvPr/>
        </p:nvSpPr>
        <p:spPr>
          <a:xfrm>
            <a:off x="5538478" y="5124198"/>
            <a:ext cx="3137436"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Government (#1)</a:t>
            </a:r>
          </a:p>
        </p:txBody>
      </p:sp>
      <p:sp>
        <p:nvSpPr>
          <p:cNvPr id="32" name="Diamond 31">
            <a:extLst>
              <a:ext uri="{FF2B5EF4-FFF2-40B4-BE49-F238E27FC236}">
                <a16:creationId xmlns:a16="http://schemas.microsoft.com/office/drawing/2014/main" id="{5F42D15B-4D92-7863-0F85-1D8759EC49B8}"/>
              </a:ext>
            </a:extLst>
          </p:cNvPr>
          <p:cNvSpPr/>
          <p:nvPr/>
        </p:nvSpPr>
        <p:spPr>
          <a:xfrm>
            <a:off x="8675914" y="4555403"/>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Diamond 32">
            <a:extLst>
              <a:ext uri="{FF2B5EF4-FFF2-40B4-BE49-F238E27FC236}">
                <a16:creationId xmlns:a16="http://schemas.microsoft.com/office/drawing/2014/main" id="{991C6FFC-92B7-1D1C-0404-C7D0F7A410DB}"/>
              </a:ext>
            </a:extLst>
          </p:cNvPr>
          <p:cNvSpPr/>
          <p:nvPr/>
        </p:nvSpPr>
        <p:spPr>
          <a:xfrm>
            <a:off x="10301360" y="4582167"/>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Pentagon 33">
            <a:extLst>
              <a:ext uri="{FF2B5EF4-FFF2-40B4-BE49-F238E27FC236}">
                <a16:creationId xmlns:a16="http://schemas.microsoft.com/office/drawing/2014/main" id="{7635FA80-DB9C-793F-DC70-649DCBC43C9B}"/>
              </a:ext>
            </a:extLst>
          </p:cNvPr>
          <p:cNvSpPr/>
          <p:nvPr/>
        </p:nvSpPr>
        <p:spPr>
          <a:xfrm>
            <a:off x="9269129" y="4602867"/>
            <a:ext cx="1032232"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(Final)</a:t>
            </a:r>
          </a:p>
        </p:txBody>
      </p:sp>
      <p:sp>
        <p:nvSpPr>
          <p:cNvPr id="35" name="Diamond 34">
            <a:extLst>
              <a:ext uri="{FF2B5EF4-FFF2-40B4-BE49-F238E27FC236}">
                <a16:creationId xmlns:a16="http://schemas.microsoft.com/office/drawing/2014/main" id="{0405E0FE-EF30-4FBA-7151-8DDF6098514D}"/>
              </a:ext>
            </a:extLst>
          </p:cNvPr>
          <p:cNvSpPr/>
          <p:nvPr/>
        </p:nvSpPr>
        <p:spPr>
          <a:xfrm>
            <a:off x="10300608" y="5103498"/>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Pentagon 35">
            <a:extLst>
              <a:ext uri="{FF2B5EF4-FFF2-40B4-BE49-F238E27FC236}">
                <a16:creationId xmlns:a16="http://schemas.microsoft.com/office/drawing/2014/main" id="{1D93DA2A-FD94-1FB5-4E3D-F01D510CC5C5}"/>
              </a:ext>
            </a:extLst>
          </p:cNvPr>
          <p:cNvSpPr/>
          <p:nvPr/>
        </p:nvSpPr>
        <p:spPr>
          <a:xfrm>
            <a:off x="9268377" y="5124198"/>
            <a:ext cx="1032232"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(Final)</a:t>
            </a:r>
          </a:p>
        </p:txBody>
      </p:sp>
      <p:sp>
        <p:nvSpPr>
          <p:cNvPr id="37" name="Diamond 36">
            <a:extLst>
              <a:ext uri="{FF2B5EF4-FFF2-40B4-BE49-F238E27FC236}">
                <a16:creationId xmlns:a16="http://schemas.microsoft.com/office/drawing/2014/main" id="{54DDE645-8637-3017-AEA7-F1EA69BB48EE}"/>
              </a:ext>
            </a:extLst>
          </p:cNvPr>
          <p:cNvSpPr/>
          <p:nvPr/>
        </p:nvSpPr>
        <p:spPr>
          <a:xfrm>
            <a:off x="8680562" y="5124198"/>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Pentagon 37">
            <a:extLst>
              <a:ext uri="{FF2B5EF4-FFF2-40B4-BE49-F238E27FC236}">
                <a16:creationId xmlns:a16="http://schemas.microsoft.com/office/drawing/2014/main" id="{EBA04B77-8DED-300D-8924-7094B79E087A}"/>
              </a:ext>
            </a:extLst>
          </p:cNvPr>
          <p:cNvSpPr/>
          <p:nvPr/>
        </p:nvSpPr>
        <p:spPr>
          <a:xfrm>
            <a:off x="6703135" y="5764298"/>
            <a:ext cx="3137436"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IoT (#1)</a:t>
            </a:r>
          </a:p>
        </p:txBody>
      </p:sp>
      <p:sp>
        <p:nvSpPr>
          <p:cNvPr id="39" name="Diamond 38">
            <a:extLst>
              <a:ext uri="{FF2B5EF4-FFF2-40B4-BE49-F238E27FC236}">
                <a16:creationId xmlns:a16="http://schemas.microsoft.com/office/drawing/2014/main" id="{59D7D5F9-59B2-4258-AB17-D589EF95E614}"/>
              </a:ext>
            </a:extLst>
          </p:cNvPr>
          <p:cNvSpPr/>
          <p:nvPr/>
        </p:nvSpPr>
        <p:spPr>
          <a:xfrm>
            <a:off x="11222794" y="5764298"/>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Pentagon 39">
            <a:extLst>
              <a:ext uri="{FF2B5EF4-FFF2-40B4-BE49-F238E27FC236}">
                <a16:creationId xmlns:a16="http://schemas.microsoft.com/office/drawing/2014/main" id="{0B3C9E40-F15E-74BA-D839-8E3E49D82EEC}"/>
              </a:ext>
            </a:extLst>
          </p:cNvPr>
          <p:cNvSpPr/>
          <p:nvPr/>
        </p:nvSpPr>
        <p:spPr>
          <a:xfrm>
            <a:off x="10351405" y="5784998"/>
            <a:ext cx="871389" cy="391886"/>
          </a:xfrm>
          <a:prstGeom prst="homePlate">
            <a:avLst/>
          </a:prstGeom>
          <a:solidFill>
            <a:schemeClr val="accent1">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(Final)</a:t>
            </a:r>
          </a:p>
        </p:txBody>
      </p:sp>
      <p:sp>
        <p:nvSpPr>
          <p:cNvPr id="41" name="Diamond 40">
            <a:extLst>
              <a:ext uri="{FF2B5EF4-FFF2-40B4-BE49-F238E27FC236}">
                <a16:creationId xmlns:a16="http://schemas.microsoft.com/office/drawing/2014/main" id="{C097FB92-94C7-7BDD-D513-A9CD483E486B}"/>
              </a:ext>
            </a:extLst>
          </p:cNvPr>
          <p:cNvSpPr/>
          <p:nvPr/>
        </p:nvSpPr>
        <p:spPr>
          <a:xfrm>
            <a:off x="9845219" y="5764298"/>
            <a:ext cx="506186" cy="412586"/>
          </a:xfrm>
          <a:prstGeom prst="diamond">
            <a:avLst/>
          </a:prstGeom>
          <a:noFill/>
          <a:ln w="12700">
            <a:solidFill>
              <a:schemeClr val="bg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432786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g169f8e41693_0_531"/>
          <p:cNvSpPr/>
          <p:nvPr/>
        </p:nvSpPr>
        <p:spPr>
          <a:xfrm>
            <a:off x="0" y="333720"/>
            <a:ext cx="12187800" cy="5376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930"/>
              <a:buFont typeface="Roboto Black"/>
              <a:buNone/>
              <a:tabLst/>
              <a:defRPr/>
            </a:pP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rPr>
              <a:t>GAIN</a:t>
            </a:r>
            <a:r>
              <a:rPr kumimoji="0" lang="en-US" sz="3200" b="1" i="0" u="none" strike="noStrike" kern="0" cap="none" spc="0" normalizeH="0" baseline="0" noProof="0" dirty="0">
                <a:ln>
                  <a:noFill/>
                </a:ln>
                <a:solidFill>
                  <a:srgbClr val="F69100"/>
                </a:solidFill>
                <a:effectLst/>
                <a:uLnTx/>
                <a:uFillTx/>
                <a:latin typeface="Arial Black"/>
                <a:ea typeface="Arial Black"/>
                <a:cs typeface="Arial Black"/>
                <a:sym typeface="Arial Black"/>
              </a:rPr>
              <a:t> Paper: One Year On</a:t>
            </a:r>
            <a:endParaRPr kumimoji="0" sz="2930" b="0" i="0" u="none" strike="noStrike" kern="0" cap="none" spc="0" normalizeH="0" baseline="0" noProof="0" dirty="0">
              <a:ln>
                <a:noFill/>
              </a:ln>
              <a:solidFill>
                <a:srgbClr val="222020"/>
              </a:solidFill>
              <a:effectLst/>
              <a:uLnTx/>
              <a:uFillTx/>
              <a:latin typeface="Calibri"/>
              <a:ea typeface="Calibri"/>
              <a:cs typeface="Calibri"/>
              <a:sym typeface="Calibri"/>
            </a:endParaRPr>
          </a:p>
        </p:txBody>
      </p:sp>
      <p:pic>
        <p:nvPicPr>
          <p:cNvPr id="1180" name="Google Shape;1180;g169f8e41693_0_531"/>
          <p:cNvPicPr preferRelativeResize="0"/>
          <p:nvPr/>
        </p:nvPicPr>
        <p:blipFill rotWithShape="1">
          <a:blip r:embed="rId3">
            <a:alphaModFix/>
          </a:blip>
          <a:srcRect l="68337" t="31695" r="437" b="8219"/>
          <a:stretch/>
        </p:blipFill>
        <p:spPr>
          <a:xfrm>
            <a:off x="8171375" y="1117825"/>
            <a:ext cx="3711899" cy="3273775"/>
          </a:xfrm>
          <a:prstGeom prst="rect">
            <a:avLst/>
          </a:prstGeom>
          <a:noFill/>
          <a:ln>
            <a:noFill/>
          </a:ln>
        </p:spPr>
      </p:pic>
      <p:sp>
        <p:nvSpPr>
          <p:cNvPr id="1181" name="Google Shape;1181;g169f8e41693_0_531"/>
          <p:cNvSpPr txBox="1"/>
          <p:nvPr/>
        </p:nvSpPr>
        <p:spPr>
          <a:xfrm>
            <a:off x="104175" y="1117825"/>
            <a:ext cx="8944200" cy="4947600"/>
          </a:xfrm>
          <a:prstGeom prst="rect">
            <a:avLst/>
          </a:prstGeom>
          <a:noFill/>
          <a:ln>
            <a:noFill/>
          </a:ln>
        </p:spPr>
        <p:txBody>
          <a:bodyPr spcFirstLastPara="1" wrap="square" lIns="91425" tIns="91425" rIns="91425" bIns="91425" anchor="t" anchorCtr="0">
            <a:spAutoFit/>
          </a:bodyPr>
          <a:lstStyle/>
          <a:p>
            <a:pPr marL="457200" marR="50800" lvl="0" indent="-342900" algn="l" defTabSz="914400" rtl="0" eaLnBrk="1" fontAlgn="auto" latinLnBrk="0" hangingPunct="1">
              <a:lnSpc>
                <a:spcPct val="157142"/>
              </a:lnSpc>
              <a:spcBef>
                <a:spcPts val="0"/>
              </a:spcBef>
              <a:spcAft>
                <a:spcPts val="0"/>
              </a:spcAft>
              <a:buClr>
                <a:srgbClr val="222020"/>
              </a:buClr>
              <a:buSzPts val="1800"/>
              <a:buFont typeface="Calibri"/>
              <a:buChar char="●"/>
              <a:tabLst/>
              <a:defRPr/>
            </a:pPr>
            <a:r>
              <a:rPr kumimoji="0" lang="en-US" sz="1800" b="1" i="0" u="none" strike="noStrike" kern="0" cap="none" spc="0" normalizeH="0" baseline="0" noProof="0" dirty="0">
                <a:ln>
                  <a:noFill/>
                </a:ln>
                <a:solidFill>
                  <a:srgbClr val="222020"/>
                </a:solidFill>
                <a:effectLst/>
                <a:uLnTx/>
                <a:uFillTx/>
                <a:latin typeface="Calibri"/>
                <a:ea typeface="Calibri"/>
                <a:cs typeface="Calibri"/>
                <a:sym typeface="Calibri"/>
              </a:rPr>
              <a:t>Learning has continued since Sept 2021 and the market continues to shift</a:t>
            </a:r>
            <a:endParaRPr kumimoji="0" sz="1800" b="1" i="0"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Relevant regulatory movements, e.g. continued evolution of eIDAS 2.0</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Developments in gov-issued ID, e.g. ISO 18013-5 (mobile drivers’ licenses)</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W3C recommendation on Decentralized Identifiers (DIDs)</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Technical development &amp; broader use of VCs - including GLEIF’s vLEI pilots using KERI</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800" b="1" i="0" u="none" strike="noStrike" kern="0" cap="none" spc="0" normalizeH="0" baseline="0" noProof="0" dirty="0">
                <a:ln>
                  <a:noFill/>
                </a:ln>
                <a:solidFill>
                  <a:srgbClr val="222020"/>
                </a:solidFill>
                <a:effectLst/>
                <a:uLnTx/>
                <a:uFillTx/>
                <a:latin typeface="Calibri"/>
                <a:ea typeface="Calibri"/>
                <a:cs typeface="Calibri"/>
                <a:sym typeface="Calibri"/>
              </a:rPr>
              <a:t>Two GAIN-specific working groups have refined the approach</a:t>
            </a:r>
            <a:endParaRPr kumimoji="0" sz="1800" b="1" i="0"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42900" algn="l" defTabSz="914400" rtl="0" eaLnBrk="1" fontAlgn="auto" latinLnBrk="0" hangingPunct="1">
              <a:lnSpc>
                <a:spcPct val="157142"/>
              </a:lnSpc>
              <a:spcBef>
                <a:spcPts val="0"/>
              </a:spcBef>
              <a:spcAft>
                <a:spcPts val="0"/>
              </a:spcAft>
              <a:buClr>
                <a:srgbClr val="222020"/>
              </a:buClr>
              <a:buSzPts val="18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OIDF’s GAIN Community group (Technical POC) focused on Network-of-Network protocols</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OIX GAIN Working group focused on framework-framework interop</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457200" marR="50800" lvl="0" indent="-342900" algn="l" defTabSz="914400" rtl="0" eaLnBrk="1" fontAlgn="auto" latinLnBrk="0" hangingPunct="1">
              <a:lnSpc>
                <a:spcPct val="157142"/>
              </a:lnSpc>
              <a:spcBef>
                <a:spcPts val="0"/>
              </a:spcBef>
              <a:spcAft>
                <a:spcPts val="0"/>
              </a:spcAft>
              <a:buClr>
                <a:srgbClr val="222020"/>
              </a:buClr>
              <a:buSzPts val="1800"/>
              <a:buFont typeface="Calibri"/>
              <a:buChar char="●"/>
              <a:tabLst/>
              <a:defRPr/>
            </a:pPr>
            <a:r>
              <a:rPr kumimoji="0" lang="en-US" sz="1800" b="1" i="0" u="none" strike="noStrike" kern="0" cap="none" spc="0" normalizeH="0" baseline="0" noProof="0" dirty="0">
                <a:ln>
                  <a:noFill/>
                </a:ln>
                <a:solidFill>
                  <a:srgbClr val="222020"/>
                </a:solidFill>
                <a:effectLst/>
                <a:uLnTx/>
                <a:uFillTx/>
                <a:latin typeface="Calibri"/>
                <a:ea typeface="Calibri"/>
                <a:cs typeface="Calibri"/>
                <a:sym typeface="Calibri"/>
              </a:rPr>
              <a:t>We are drafting a paper that includes the current thinking of those people and orgs now progressing the GAIN vision</a:t>
            </a:r>
            <a:endParaRPr kumimoji="0" sz="1800" b="1" i="0"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Targeting a broader audience for interoperability (though still encouraging FI participation)</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The current thinking &amp; recommendations of the OIX and OIDF working groups</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a:p>
            <a:pPr marL="914400" marR="50800" lvl="1" indent="-317500" algn="l" defTabSz="914400" rtl="0" eaLnBrk="1" fontAlgn="auto" latinLnBrk="0" hangingPunct="1">
              <a:lnSpc>
                <a:spcPct val="157142"/>
              </a:lnSpc>
              <a:spcBef>
                <a:spcPts val="0"/>
              </a:spcBef>
              <a:spcAft>
                <a:spcPts val="0"/>
              </a:spcAft>
              <a:buClr>
                <a:srgbClr val="222020"/>
              </a:buClr>
              <a:buSzPts val="1400"/>
              <a:buFont typeface="Calibri"/>
              <a:buChar char="○"/>
              <a:tabLst/>
              <a:defRPr/>
            </a:pPr>
            <a:r>
              <a:rPr kumimoji="0" lang="en-US" sz="1400" b="0" i="1" u="none" strike="noStrike" kern="0" cap="none" spc="0" normalizeH="0" baseline="0" noProof="0" dirty="0">
                <a:ln>
                  <a:noFill/>
                </a:ln>
                <a:solidFill>
                  <a:srgbClr val="222020"/>
                </a:solidFill>
                <a:effectLst/>
                <a:uLnTx/>
                <a:uFillTx/>
                <a:latin typeface="Calibri"/>
                <a:ea typeface="Calibri"/>
                <a:cs typeface="Calibri"/>
                <a:sym typeface="Calibri"/>
              </a:rPr>
              <a:t>Defining GAIN as it relates to verifiable credentials and SSI</a:t>
            </a:r>
            <a:endParaRPr kumimoji="0" sz="1400" b="0" i="1" u="none" strike="noStrike" kern="0" cap="none" spc="0" normalizeH="0" baseline="0" noProof="0" dirty="0">
              <a:ln>
                <a:noFill/>
              </a:ln>
              <a:solidFill>
                <a:srgbClr val="222020"/>
              </a:solidFill>
              <a:effectLst/>
              <a:uLnTx/>
              <a:uFillTx/>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4156978"/>
            <a:ext cx="10363200" cy="1140236"/>
          </a:xfrm>
        </p:spPr>
        <p:txBody>
          <a:bodyPr/>
          <a:lstStyle/>
          <a:p>
            <a:r>
              <a:rPr lang="en-CA" i="0" dirty="0">
                <a:effectLst/>
              </a:rPr>
              <a:t>Torsten Lodderstedt | CTO | yes.com</a:t>
            </a:r>
          </a:p>
          <a:p>
            <a:r>
              <a:rPr lang="en-CA" dirty="0"/>
              <a:t>Juliana Cafik | Principal Standards Architect | Microsoft</a:t>
            </a:r>
            <a:endParaRPr lang="en-CA" i="0" dirty="0">
              <a:effectLst/>
            </a:endParaRPr>
          </a:p>
          <a:p>
            <a:endParaRPr lang="en-US" dirty="0"/>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931549"/>
            <a:ext cx="11577674" cy="847059"/>
          </a:xfrm>
        </p:spPr>
        <p:txBody>
          <a:bodyPr/>
          <a:lstStyle/>
          <a:p>
            <a:r>
              <a:rPr lang="en-US" dirty="0"/>
              <a:t> </a:t>
            </a:r>
          </a:p>
        </p:txBody>
      </p:sp>
      <p:sp>
        <p:nvSpPr>
          <p:cNvPr id="2" name="Rectangle 1">
            <a:extLst>
              <a:ext uri="{FF2B5EF4-FFF2-40B4-BE49-F238E27FC236}">
                <a16:creationId xmlns:a16="http://schemas.microsoft.com/office/drawing/2014/main" id="{75FAB212-5BBD-DE75-3EB2-1136CB801014}"/>
              </a:ext>
            </a:extLst>
          </p:cNvPr>
          <p:cNvSpPr>
            <a:spLocks noChangeArrowheads="1"/>
          </p:cNvSpPr>
          <p:nvPr/>
        </p:nvSpPr>
        <p:spPr bwMode="auto">
          <a:xfrm>
            <a:off x="3063583" y="1669665"/>
            <a:ext cx="734617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222020"/>
                </a:solidFill>
                <a:effectLst/>
                <a:uLnTx/>
                <a:uFillTx/>
                <a:latin typeface="+mj-lt"/>
                <a:ea typeface="+mn-ea"/>
              </a:rPr>
              <a:t>  </a:t>
            </a:r>
            <a:r>
              <a:rPr kumimoji="0" lang="en-US" altLang="en-US" sz="5200" b="0" i="0" u="none" strike="noStrike" kern="1200" cap="none" spc="0" normalizeH="0" baseline="0" noProof="0" dirty="0">
                <a:ln>
                  <a:noFill/>
                </a:ln>
                <a:solidFill>
                  <a:srgbClr val="222020"/>
                </a:solidFill>
                <a:effectLst/>
                <a:uLnTx/>
                <a:uFillTx/>
                <a:latin typeface="+mj-lt"/>
                <a:ea typeface="+mn-ea"/>
              </a:rPr>
              <a:t>     </a:t>
            </a:r>
            <a:br>
              <a:rPr kumimoji="0" lang="en-US" altLang="en-US" sz="1800" b="0" i="0" u="none" strike="noStrike" kern="1200" cap="none" spc="0" normalizeH="0" baseline="0" noProof="0" dirty="0">
                <a:ln>
                  <a:noFill/>
                </a:ln>
                <a:solidFill>
                  <a:srgbClr val="222020"/>
                </a:solidFill>
                <a:effectLst/>
                <a:uLnTx/>
                <a:uFillTx/>
                <a:latin typeface="+mj-lt"/>
                <a:ea typeface="+mn-ea"/>
              </a:rPr>
            </a:br>
            <a:endParaRPr kumimoji="0" lang="en-US" altLang="en-US" sz="1800" b="0" i="0" u="none" strike="noStrike" kern="1200" cap="none" spc="0" normalizeH="0" baseline="0" noProof="0" dirty="0">
              <a:ln>
                <a:noFill/>
              </a:ln>
              <a:solidFill>
                <a:srgbClr val="222020"/>
              </a:solidFill>
              <a:effectLst/>
              <a:uLnTx/>
              <a:uFillTx/>
              <a:latin typeface="+mj-lt"/>
              <a:ea typeface="+mn-ea"/>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5200"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Open Wallet Foundation</a:t>
            </a:r>
            <a:endParaRPr kumimoji="0" lang="en-US" altLang="en-US" sz="400" b="0" i="0" u="none" strike="noStrike" kern="1200" cap="none" spc="0" normalizeH="0" baseline="0" noProof="0" dirty="0">
              <a:ln>
                <a:noFill/>
              </a:ln>
              <a:solidFill>
                <a:srgbClr val="222020"/>
              </a:solidFill>
              <a:effectLst/>
              <a:uLnTx/>
              <a:uFillTx/>
              <a:latin typeface="+mj-lt"/>
              <a:ea typeface="+mn-ea"/>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dirty="0">
                <a:ln>
                  <a:noFill/>
                </a:ln>
                <a:solidFill>
                  <a:srgbClr val="222020"/>
                </a:solidFill>
                <a:effectLst/>
                <a:uLnTx/>
                <a:uFillTx/>
                <a:latin typeface="+mj-lt"/>
                <a:ea typeface="+mn-ea"/>
              </a:rPr>
            </a:br>
            <a:r>
              <a:rPr kumimoji="0" lang="en-US" altLang="en-US" sz="1800" b="0" i="0" u="none" strike="noStrike" kern="1200" cap="none" spc="0" normalizeH="0" baseline="0" noProof="0" dirty="0">
                <a:ln>
                  <a:noFill/>
                </a:ln>
                <a:solidFill>
                  <a:srgbClr val="222020"/>
                </a:solidFill>
                <a:effectLst/>
                <a:uLnTx/>
                <a:uFillTx/>
                <a:latin typeface="+mj-lt"/>
                <a:ea typeface="+mn-ea"/>
              </a:rPr>
              <a:t> </a:t>
            </a:r>
          </a:p>
        </p:txBody>
      </p:sp>
      <p:pic>
        <p:nvPicPr>
          <p:cNvPr id="1026" name="Picture 2" descr="Image">
            <a:extLst>
              <a:ext uri="{FF2B5EF4-FFF2-40B4-BE49-F238E27FC236}">
                <a16:creationId xmlns:a16="http://schemas.microsoft.com/office/drawing/2014/main" id="{87CFDD98-BB6C-1BE6-681A-4A4190C4D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968" y="2821329"/>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Open Wallet Foundation</a:t>
            </a:r>
            <a:endParaRPr dirty="0"/>
          </a:p>
        </p:txBody>
      </p:sp>
      <p:sp>
        <p:nvSpPr>
          <p:cNvPr id="395" name="Google Shape;395;p49"/>
          <p:cNvSpPr txBox="1">
            <a:spLocks noGrp="1"/>
          </p:cNvSpPr>
          <p:nvPr>
            <p:ph type="body" idx="1"/>
          </p:nvPr>
        </p:nvSpPr>
        <p:spPr>
          <a:xfrm>
            <a:off x="386307" y="1589577"/>
            <a:ext cx="11628800" cy="5458000"/>
          </a:xfrm>
          <a:prstGeom prst="rect">
            <a:avLst/>
          </a:prstGeom>
        </p:spPr>
        <p:txBody>
          <a:bodyPr spcFirstLastPara="1" wrap="square" lIns="88380" tIns="43158" rIns="88380" bIns="43158" anchor="t" anchorCtr="0">
            <a:noAutofit/>
          </a:bodyPr>
          <a:lstStyle/>
          <a:p>
            <a:pPr rtl="0" fontAlgn="base">
              <a:spcBef>
                <a:spcPts val="0"/>
              </a:spcBef>
              <a:spcAft>
                <a:spcPts val="0"/>
              </a:spcAft>
              <a:buFont typeface="Wingdings" panose="05000000000000000000" pitchFamily="2" charset="2"/>
              <a:buChar char="§"/>
            </a:pPr>
            <a:r>
              <a:rPr lang="en-US" sz="1800" b="0" i="0" u="none" strike="noStrike" dirty="0">
                <a:solidFill>
                  <a:srgbClr val="000000"/>
                </a:solidFill>
                <a:effectLst/>
                <a:latin typeface="+mn-lt"/>
              </a:rPr>
              <a:t>Introduction to the OWF;</a:t>
            </a:r>
          </a:p>
          <a:p>
            <a:pPr rtl="0" fontAlgn="base">
              <a:spcBef>
                <a:spcPts val="1000"/>
              </a:spcBef>
              <a:spcAft>
                <a:spcPts val="0"/>
              </a:spcAft>
              <a:buFont typeface="Wingdings" panose="05000000000000000000" pitchFamily="2" charset="2"/>
              <a:buChar char="§"/>
            </a:pPr>
            <a:r>
              <a:rPr lang="en-US" sz="1800" b="0" i="0" u="none" strike="noStrike" dirty="0">
                <a:solidFill>
                  <a:srgbClr val="000000"/>
                </a:solidFill>
                <a:effectLst/>
                <a:latin typeface="+mn-lt"/>
              </a:rPr>
              <a:t>OWF Umbrella Project Structure;</a:t>
            </a:r>
          </a:p>
          <a:p>
            <a:pPr rtl="0" fontAlgn="base">
              <a:spcBef>
                <a:spcPts val="1000"/>
              </a:spcBef>
              <a:spcAft>
                <a:spcPts val="0"/>
              </a:spcAft>
              <a:buFont typeface="Wingdings" panose="05000000000000000000" pitchFamily="2" charset="2"/>
              <a:buChar char="§"/>
            </a:pPr>
            <a:r>
              <a:rPr lang="en-US" sz="1800" dirty="0">
                <a:solidFill>
                  <a:srgbClr val="000000"/>
                </a:solidFill>
                <a:latin typeface="+mn-lt"/>
              </a:rPr>
              <a:t>Proposed Requirements;</a:t>
            </a:r>
          </a:p>
          <a:p>
            <a:pPr rtl="0" fontAlgn="base">
              <a:spcBef>
                <a:spcPts val="1000"/>
              </a:spcBef>
              <a:spcAft>
                <a:spcPts val="0"/>
              </a:spcAft>
              <a:buFont typeface="Wingdings" panose="05000000000000000000" pitchFamily="2" charset="2"/>
              <a:buChar char="§"/>
            </a:pPr>
            <a:r>
              <a:rPr lang="en-US" sz="1800" b="0" i="0" u="none" strike="noStrike" dirty="0">
                <a:solidFill>
                  <a:srgbClr val="000000"/>
                </a:solidFill>
                <a:effectLst/>
                <a:latin typeface="+mn-lt"/>
              </a:rPr>
              <a:t>Shared Code Across Platforms;</a:t>
            </a:r>
          </a:p>
          <a:p>
            <a:pPr rtl="0" fontAlgn="base">
              <a:spcBef>
                <a:spcPts val="1000"/>
              </a:spcBef>
              <a:spcAft>
                <a:spcPts val="0"/>
              </a:spcAft>
              <a:buFont typeface="Wingdings" panose="05000000000000000000" pitchFamily="2" charset="2"/>
              <a:buChar char="§"/>
            </a:pPr>
            <a:r>
              <a:rPr lang="en-US" sz="1800" b="0" i="0" u="none" strike="noStrike" dirty="0">
                <a:solidFill>
                  <a:srgbClr val="000000"/>
                </a:solidFill>
                <a:effectLst/>
                <a:latin typeface="+mn-lt"/>
              </a:rPr>
              <a:t>OWF Project Lifecycle;</a:t>
            </a:r>
          </a:p>
          <a:p>
            <a:pPr rtl="0" fontAlgn="base">
              <a:spcBef>
                <a:spcPts val="1000"/>
              </a:spcBef>
              <a:spcAft>
                <a:spcPts val="0"/>
              </a:spcAft>
              <a:buFont typeface="Wingdings" panose="05000000000000000000" pitchFamily="2" charset="2"/>
              <a:buChar char="§"/>
            </a:pPr>
            <a:r>
              <a:rPr lang="en-US" sz="1800" b="0" i="0" u="none" strike="noStrike" dirty="0">
                <a:solidFill>
                  <a:srgbClr val="000000"/>
                </a:solidFill>
                <a:effectLst/>
                <a:latin typeface="+mn-lt"/>
              </a:rPr>
              <a:t>Foundations for Interoperability;</a:t>
            </a:r>
          </a:p>
          <a:p>
            <a:pPr rtl="0" fontAlgn="base">
              <a:spcBef>
                <a:spcPts val="1000"/>
              </a:spcBef>
              <a:spcAft>
                <a:spcPts val="0"/>
              </a:spcAft>
              <a:buFont typeface="Wingdings" panose="05000000000000000000" pitchFamily="2" charset="2"/>
              <a:buChar char="§"/>
            </a:pPr>
            <a:r>
              <a:rPr lang="en-US" sz="1800" b="0" i="0" u="none" strike="noStrike" dirty="0">
                <a:solidFill>
                  <a:srgbClr val="000000"/>
                </a:solidFill>
                <a:effectLst/>
                <a:latin typeface="+mn-lt"/>
              </a:rPr>
              <a:t>Associate Members;</a:t>
            </a:r>
          </a:p>
          <a:p>
            <a:pPr rtl="0" fontAlgn="base">
              <a:spcBef>
                <a:spcPts val="1000"/>
              </a:spcBef>
              <a:spcAft>
                <a:spcPts val="0"/>
              </a:spcAft>
              <a:buFont typeface="Wingdings" panose="05000000000000000000" pitchFamily="2" charset="2"/>
              <a:buChar char="§"/>
            </a:pPr>
            <a:r>
              <a:rPr lang="en-US" sz="1800" b="0" i="0" u="none" strike="noStrike" dirty="0">
                <a:solidFill>
                  <a:srgbClr val="000000"/>
                </a:solidFill>
                <a:effectLst/>
                <a:latin typeface="+mn-lt"/>
              </a:rPr>
              <a:t>Points of Discussion</a:t>
            </a:r>
          </a:p>
          <a:p>
            <a:pPr marL="152365" indent="0" algn="ctr" rtl="0">
              <a:spcBef>
                <a:spcPts val="0"/>
              </a:spcBef>
              <a:spcAft>
                <a:spcPts val="0"/>
              </a:spcAft>
              <a:buNone/>
            </a:pPr>
            <a:br>
              <a:rPr lang="en-US" sz="2000" b="0" dirty="0">
                <a:effectLst/>
                <a:latin typeface="+mn-lt"/>
              </a:rPr>
            </a:br>
            <a:endParaRPr sz="32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42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Introduction to the OWF</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marL="152365" indent="0" algn="ctr" rtl="0">
              <a:spcBef>
                <a:spcPts val="0"/>
              </a:spcBef>
              <a:spcAft>
                <a:spcPts val="0"/>
              </a:spcAft>
              <a:buNone/>
            </a:pPr>
            <a:br>
              <a:rPr lang="en-US" sz="2000" b="0" dirty="0">
                <a:effectLst/>
                <a:latin typeface="+mn-lt"/>
              </a:rPr>
            </a:br>
            <a:br>
              <a:rPr lang="en-US" sz="2000" b="0" dirty="0">
                <a:effectLst/>
                <a:latin typeface="+mn-lt"/>
              </a:rPr>
            </a:br>
            <a:br>
              <a:rPr lang="en-US" sz="2000" b="0" dirty="0">
                <a:effectLst/>
                <a:latin typeface="+mn-lt"/>
              </a:rPr>
            </a:br>
            <a:r>
              <a:rPr lang="en-US" sz="1800" b="0" i="0" u="none" strike="noStrike" dirty="0">
                <a:solidFill>
                  <a:srgbClr val="000000"/>
                </a:solidFill>
                <a:effectLst/>
                <a:latin typeface="+mn-lt"/>
              </a:rPr>
              <a:t>The purpose of the Open Wallet Foundation is to support various open source, open data and/or other projects relating to, or supporting the development of, interoperable digital wallets, including infrastructure and support initiatives.</a:t>
            </a:r>
          </a:p>
          <a:p>
            <a:pPr marL="152365" indent="0" algn="ctr" rtl="0">
              <a:spcBef>
                <a:spcPts val="0"/>
              </a:spcBef>
              <a:spcAft>
                <a:spcPts val="0"/>
              </a:spcAft>
              <a:buNone/>
            </a:pPr>
            <a:endParaRPr lang="en-US" sz="1800" dirty="0">
              <a:solidFill>
                <a:srgbClr val="000000"/>
              </a:solidFill>
              <a:latin typeface="+mn-lt"/>
            </a:endParaRPr>
          </a:p>
          <a:p>
            <a:pPr marL="152365" indent="0" algn="ctr" rtl="0">
              <a:spcBef>
                <a:spcPts val="0"/>
              </a:spcBef>
              <a:spcAft>
                <a:spcPts val="0"/>
              </a:spcAft>
              <a:buNone/>
            </a:pPr>
            <a:r>
              <a:rPr lang="en-CA" sz="1800" dirty="0">
                <a:solidFill>
                  <a:srgbClr val="000000"/>
                </a:solidFill>
                <a:latin typeface="+mn-lt"/>
              </a:rPr>
              <a:t>The concept behind the OWF is to create an open-source community that works together to blend different skill sets to build fundamental, standards-based technologies for multipurpose wallets.</a:t>
            </a:r>
          </a:p>
          <a:p>
            <a:pPr marL="152365" indent="0" algn="ctr" rtl="0">
              <a:spcBef>
                <a:spcPts val="0"/>
              </a:spcBef>
              <a:spcAft>
                <a:spcPts val="0"/>
              </a:spcAft>
              <a:buNone/>
            </a:pPr>
            <a:endParaRPr lang="en-CA" sz="1800" dirty="0">
              <a:solidFill>
                <a:srgbClr val="000000"/>
              </a:solidFill>
              <a:latin typeface="+mn-lt"/>
            </a:endParaRPr>
          </a:p>
          <a:p>
            <a:pPr marL="152365" indent="0" algn="ctr" rtl="0">
              <a:spcBef>
                <a:spcPts val="0"/>
              </a:spcBef>
              <a:spcAft>
                <a:spcPts val="0"/>
              </a:spcAft>
              <a:buNone/>
            </a:pPr>
            <a:r>
              <a:rPr lang="en-CA" sz="1800" dirty="0">
                <a:solidFill>
                  <a:srgbClr val="000000"/>
                </a:solidFill>
                <a:latin typeface="+mn-lt"/>
              </a:rPr>
              <a:t>Currently there are over 300 entities expressing interest in joining.</a:t>
            </a:r>
          </a:p>
          <a:p>
            <a:pPr marL="152365" indent="0" algn="ctr" rtl="0">
              <a:spcBef>
                <a:spcPts val="0"/>
              </a:spcBef>
              <a:spcAft>
                <a:spcPts val="0"/>
              </a:spcAft>
              <a:buNone/>
            </a:pPr>
            <a:endParaRPr lang="en-US" sz="1800" dirty="0">
              <a:solidFill>
                <a:srgbClr val="000000"/>
              </a:solidFill>
              <a:latin typeface="+mn-lt"/>
            </a:endParaRPr>
          </a:p>
          <a:p>
            <a:pPr algn="ctr" rtl="0">
              <a:spcBef>
                <a:spcPts val="0"/>
              </a:spcBef>
              <a:spcAft>
                <a:spcPts val="0"/>
              </a:spcAft>
            </a:pPr>
            <a:endParaRPr lang="en-US" sz="1400" b="0" dirty="0">
              <a:effectLst/>
              <a:latin typeface="+mn-lt"/>
            </a:endParaRPr>
          </a:p>
          <a:p>
            <a:pPr marL="152365" indent="0">
              <a:buNone/>
            </a:pPr>
            <a:br>
              <a:rPr lang="en-US" sz="2000" b="0" dirty="0">
                <a:effectLst/>
                <a:latin typeface="+mn-lt"/>
              </a:rPr>
            </a:br>
            <a:br>
              <a:rPr lang="en-US" sz="2000" b="0" dirty="0">
                <a:effectLst/>
                <a:latin typeface="+mn-lt"/>
              </a:rPr>
            </a:br>
            <a:endParaRPr sz="32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599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Umbrella Project Structure</a:t>
            </a:r>
            <a:endParaRPr dirty="0"/>
          </a:p>
        </p:txBody>
      </p:sp>
      <p:sp>
        <p:nvSpPr>
          <p:cNvPr id="395" name="Google Shape;395;p49"/>
          <p:cNvSpPr txBox="1">
            <a:spLocks noGrp="1"/>
          </p:cNvSpPr>
          <p:nvPr>
            <p:ph type="body" idx="1"/>
          </p:nvPr>
        </p:nvSpPr>
        <p:spPr>
          <a:xfrm>
            <a:off x="386307" y="1175929"/>
            <a:ext cx="11628800" cy="5458000"/>
          </a:xfrm>
          <a:prstGeom prst="rect">
            <a:avLst/>
          </a:prstGeom>
        </p:spPr>
        <p:txBody>
          <a:bodyPr spcFirstLastPara="1" wrap="square" lIns="88380" tIns="43158" rIns="88380" bIns="43158" anchor="t" anchorCtr="0">
            <a:noAutofit/>
          </a:bodyPr>
          <a:lstStyle/>
          <a:p>
            <a:pPr fontAlgn="base">
              <a:spcBef>
                <a:spcPts val="0"/>
              </a:spcBef>
            </a:pPr>
            <a:r>
              <a:rPr lang="en-US" sz="1800" b="1" i="1" u="sng" strike="noStrike" dirty="0">
                <a:solidFill>
                  <a:srgbClr val="000000"/>
                </a:solidFill>
                <a:effectLst/>
                <a:latin typeface="+mn-lt"/>
              </a:rPr>
              <a:t>Do</a:t>
            </a:r>
            <a:r>
              <a:rPr lang="en-US" sz="1800" b="0" i="0" u="none" strike="noStrike" dirty="0">
                <a:solidFill>
                  <a:srgbClr val="000000"/>
                </a:solidFill>
                <a:effectLst/>
                <a:latin typeface="+mn-lt"/>
              </a:rPr>
              <a:t>-ocracy: Fundamental proposal for the OWF to </a:t>
            </a:r>
            <a:r>
              <a:rPr lang="en-US" sz="1800" b="1" i="1" u="sng" strike="noStrike" dirty="0">
                <a:solidFill>
                  <a:srgbClr val="000000"/>
                </a:solidFill>
                <a:effectLst/>
                <a:latin typeface="+mn-lt"/>
              </a:rPr>
              <a:t>do</a:t>
            </a:r>
            <a:r>
              <a:rPr lang="en-US" sz="1800" b="0" i="0" u="none" strike="noStrike" dirty="0">
                <a:solidFill>
                  <a:srgbClr val="000000"/>
                </a:solidFill>
                <a:effectLst/>
                <a:latin typeface="+mn-lt"/>
              </a:rPr>
              <a:t> the projects that members are willing to contribute the resources necessary to complete a project;</a:t>
            </a:r>
          </a:p>
          <a:p>
            <a:pPr fontAlgn="base">
              <a:spcBef>
                <a:spcPts val="0"/>
              </a:spcBef>
            </a:pPr>
            <a:r>
              <a:rPr lang="en-US" sz="1800" b="0" i="0" u="none" strike="noStrike" dirty="0">
                <a:solidFill>
                  <a:srgbClr val="000000"/>
                </a:solidFill>
                <a:effectLst/>
                <a:latin typeface="+mn-lt"/>
              </a:rPr>
              <a:t>Self-Organization: members self-organize “Code Projects” and associated working groups (where necessary) to propose a Code Project;</a:t>
            </a:r>
          </a:p>
          <a:p>
            <a:pPr fontAlgn="base">
              <a:spcBef>
                <a:spcPts val="0"/>
              </a:spcBef>
            </a:pPr>
            <a:r>
              <a:rPr lang="en-US" sz="1800" b="0" i="0" u="none" strike="noStrike" dirty="0">
                <a:solidFill>
                  <a:srgbClr val="000000"/>
                </a:solidFill>
                <a:effectLst/>
                <a:latin typeface="+mn-lt"/>
              </a:rPr>
              <a:t>Members have expressed interest already to contribute resources for these initial building blocks/credential types (based on the EUDI wallet as reference point) - </a:t>
            </a:r>
            <a:r>
              <a:rPr lang="en-US" sz="1800" b="0" i="0" u="sng" strike="noStrike" dirty="0">
                <a:solidFill>
                  <a:srgbClr val="000000"/>
                </a:solidFill>
                <a:effectLst/>
                <a:latin typeface="+mn-lt"/>
                <a:hlinkClick r:id="rId3"/>
              </a:rPr>
              <a:t>OWF Use Case Interest - Google Sheets</a:t>
            </a:r>
            <a:r>
              <a:rPr lang="en-US" sz="1800" b="0" i="0" u="none" strike="noStrike" dirty="0">
                <a:solidFill>
                  <a:srgbClr val="000000"/>
                </a:solidFill>
                <a:effectLst/>
                <a:latin typeface="+mn-lt"/>
              </a:rPr>
              <a:t>: </a:t>
            </a:r>
          </a:p>
          <a:p>
            <a:pPr marL="1676125" lvl="2" fontAlgn="base">
              <a:spcBef>
                <a:spcPts val="0"/>
              </a:spcBef>
              <a:buFont typeface="+mj-lt"/>
              <a:buAutoNum type="arabicPeriod"/>
            </a:pPr>
            <a:r>
              <a:rPr lang="en-US" sz="1800" b="0" i="0" u="none" strike="noStrike" dirty="0">
                <a:solidFill>
                  <a:srgbClr val="222222"/>
                </a:solidFill>
                <a:effectLst/>
                <a:latin typeface="+mn-lt"/>
              </a:rPr>
              <a:t>Payment Tokenisation (</a:t>
            </a:r>
            <a:r>
              <a:rPr lang="en-US" sz="1800" b="0" i="0" u="sng" strike="noStrike" dirty="0">
                <a:solidFill>
                  <a:srgbClr val="1155CC"/>
                </a:solidFill>
                <a:effectLst/>
                <a:latin typeface="+mn-lt"/>
                <a:hlinkClick r:id="rId4"/>
              </a:rPr>
              <a:t>EMV Payment Tokenisation Specification</a:t>
            </a:r>
            <a:r>
              <a:rPr lang="en-US" sz="1800" b="0" i="0" u="none" strike="noStrike" dirty="0">
                <a:solidFill>
                  <a:srgbClr val="222222"/>
                </a:solidFill>
                <a:effectLst/>
                <a:latin typeface="+mn-lt"/>
              </a:rPr>
              <a:t>)</a:t>
            </a:r>
            <a:endParaRPr lang="en-US" sz="1800" b="0" i="0" u="none" strike="noStrike" dirty="0">
              <a:solidFill>
                <a:srgbClr val="000000"/>
              </a:solidFill>
              <a:effectLst/>
              <a:latin typeface="+mn-lt"/>
            </a:endParaRPr>
          </a:p>
          <a:p>
            <a:pPr marL="1676125" lvl="2" fontAlgn="base">
              <a:spcBef>
                <a:spcPts val="0"/>
              </a:spcBef>
              <a:buFont typeface="+mj-lt"/>
              <a:buAutoNum type="arabicPeriod"/>
            </a:pPr>
            <a:r>
              <a:rPr lang="en-US" sz="1800" b="0" i="0" u="none" strike="noStrike" dirty="0">
                <a:solidFill>
                  <a:srgbClr val="000000"/>
                </a:solidFill>
                <a:effectLst/>
                <a:latin typeface="+mn-lt"/>
              </a:rPr>
              <a:t>ISO mDL (</a:t>
            </a:r>
            <a:r>
              <a:rPr lang="en-US" sz="1800" b="0" i="0" u="sng" strike="noStrike" dirty="0">
                <a:solidFill>
                  <a:srgbClr val="1155CC"/>
                </a:solidFill>
                <a:effectLst/>
                <a:latin typeface="+mn-lt"/>
                <a:hlinkClick r:id="rId5"/>
              </a:rPr>
              <a:t>ISO/IEC 18013-5:2021 - Mobile Driving Licence (mDL)</a:t>
            </a:r>
            <a:r>
              <a:rPr lang="en-US" sz="1800" b="0" i="0" u="none" strike="noStrike" dirty="0">
                <a:solidFill>
                  <a:srgbClr val="222222"/>
                </a:solidFill>
                <a:effectLst/>
                <a:latin typeface="+mn-lt"/>
              </a:rPr>
              <a:t>)</a:t>
            </a:r>
            <a:endParaRPr lang="en-US" sz="1800" b="0" i="0" u="none" strike="noStrike" dirty="0">
              <a:solidFill>
                <a:srgbClr val="000000"/>
              </a:solidFill>
              <a:effectLst/>
              <a:latin typeface="+mn-lt"/>
            </a:endParaRPr>
          </a:p>
          <a:p>
            <a:pPr marL="1676125" lvl="2" fontAlgn="base">
              <a:spcBef>
                <a:spcPts val="0"/>
              </a:spcBef>
              <a:buFont typeface="+mj-lt"/>
              <a:buAutoNum type="arabicPeriod"/>
            </a:pPr>
            <a:r>
              <a:rPr lang="en-US" sz="1800" b="0" i="0" u="none" strike="noStrike" dirty="0">
                <a:solidFill>
                  <a:srgbClr val="000000"/>
                </a:solidFill>
                <a:effectLst/>
                <a:latin typeface="+mn-lt"/>
              </a:rPr>
              <a:t>W3C Verifiable Credentials (</a:t>
            </a:r>
            <a:r>
              <a:rPr lang="en-US" sz="1800" b="0" i="0" u="sng" strike="noStrike" dirty="0">
                <a:solidFill>
                  <a:srgbClr val="1155CC"/>
                </a:solidFill>
                <a:effectLst/>
                <a:latin typeface="+mn-lt"/>
                <a:hlinkClick r:id="rId6"/>
              </a:rPr>
              <a:t>W3C Verifiable Credentials Data Model v1.1</a:t>
            </a:r>
            <a:r>
              <a:rPr lang="en-US" sz="1800" b="0" i="0" u="sng" strike="noStrike" dirty="0">
                <a:solidFill>
                  <a:srgbClr val="1155CC"/>
                </a:solidFill>
                <a:effectLst/>
                <a:latin typeface="+mn-lt"/>
              </a:rPr>
              <a:t>)</a:t>
            </a:r>
            <a:endParaRPr lang="en-US" sz="1800" b="0" i="0" u="none" strike="noStrike" dirty="0">
              <a:solidFill>
                <a:srgbClr val="000000"/>
              </a:solidFill>
              <a:effectLst/>
              <a:latin typeface="+mn-lt"/>
            </a:endParaRPr>
          </a:p>
          <a:p>
            <a:pPr marL="1676125" lvl="2" fontAlgn="base">
              <a:spcBef>
                <a:spcPts val="0"/>
              </a:spcBef>
              <a:buFont typeface="+mj-lt"/>
              <a:buAutoNum type="arabicPeriod"/>
            </a:pPr>
            <a:r>
              <a:rPr lang="en-US" sz="1800" b="0" i="0" u="none" strike="noStrike" dirty="0">
                <a:solidFill>
                  <a:srgbClr val="000000"/>
                </a:solidFill>
                <a:effectLst/>
                <a:latin typeface="+mn-lt"/>
              </a:rPr>
              <a:t>Anonymous Credentials (</a:t>
            </a:r>
            <a:r>
              <a:rPr lang="en-US" sz="1800" b="0" i="0" u="sng" strike="noStrike" dirty="0">
                <a:solidFill>
                  <a:srgbClr val="1155CC"/>
                </a:solidFill>
                <a:effectLst/>
                <a:latin typeface="+mn-lt"/>
                <a:hlinkClick r:id="rId7"/>
              </a:rPr>
              <a:t>AnonCreds Specification v1.0 Draft</a:t>
            </a:r>
            <a:r>
              <a:rPr lang="en-US" sz="1800" b="0" i="0" u="none" strike="noStrike" dirty="0">
                <a:solidFill>
                  <a:srgbClr val="222222"/>
                </a:solidFill>
                <a:effectLst/>
                <a:latin typeface="+mn-lt"/>
              </a:rPr>
              <a:t>)</a:t>
            </a:r>
            <a:endParaRPr lang="en-US" sz="1800" b="0" i="0" u="none" strike="noStrike" dirty="0">
              <a:solidFill>
                <a:srgbClr val="000000"/>
              </a:solidFill>
              <a:effectLst/>
              <a:latin typeface="+mn-lt"/>
            </a:endParaRPr>
          </a:p>
          <a:p>
            <a:pPr fontAlgn="base">
              <a:spcBef>
                <a:spcPts val="0"/>
              </a:spcBef>
            </a:pPr>
            <a:r>
              <a:rPr lang="en-US" sz="1800" b="0" i="0" u="none" strike="noStrike" dirty="0">
                <a:solidFill>
                  <a:srgbClr val="000000"/>
                </a:solidFill>
                <a:effectLst/>
                <a:latin typeface="+mn-lt"/>
              </a:rPr>
              <a:t>Code Project proposals will be required to follow (to be agreed) principles/requirements (e.g. security, privacy, interoperability), detail the requirements, the standards on which they are based, and what functions they plan to share with other projects</a:t>
            </a:r>
          </a:p>
          <a:p>
            <a:pPr fontAlgn="base">
              <a:spcBef>
                <a:spcPts val="0"/>
              </a:spcBef>
            </a:pPr>
            <a:r>
              <a:rPr lang="en-US" sz="1800" b="0" i="0" u="none" strike="noStrike" dirty="0">
                <a:solidFill>
                  <a:srgbClr val="000000"/>
                </a:solidFill>
                <a:effectLst/>
                <a:latin typeface="+mn-lt"/>
              </a:rPr>
              <a:t>Code Projects will go through a defined lifecycle.</a:t>
            </a:r>
          </a:p>
          <a:p>
            <a:pPr marL="152365" indent="0" algn="ctr" rtl="0">
              <a:spcBef>
                <a:spcPts val="0"/>
              </a:spcBef>
              <a:spcAft>
                <a:spcPts val="0"/>
              </a:spcAft>
              <a:buNone/>
            </a:pPr>
            <a:br>
              <a:rPr lang="en-US" sz="2000" b="0" dirty="0">
                <a:effectLst/>
                <a:latin typeface="+mn-lt"/>
              </a:rPr>
            </a:br>
            <a:endParaRPr sz="32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356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Proposed Requirements</a:t>
            </a:r>
            <a:endParaRPr dirty="0"/>
          </a:p>
        </p:txBody>
      </p:sp>
      <p:sp>
        <p:nvSpPr>
          <p:cNvPr id="395" name="Google Shape;395;p49"/>
          <p:cNvSpPr txBox="1">
            <a:spLocks noGrp="1"/>
          </p:cNvSpPr>
          <p:nvPr>
            <p:ph type="body" idx="1"/>
          </p:nvPr>
        </p:nvSpPr>
        <p:spPr>
          <a:xfrm>
            <a:off x="386307" y="1175929"/>
            <a:ext cx="11628800" cy="5458000"/>
          </a:xfrm>
          <a:prstGeom prst="rect">
            <a:avLst/>
          </a:prstGeom>
        </p:spPr>
        <p:txBody>
          <a:bodyPr spcFirstLastPara="1" wrap="square" lIns="88380" tIns="43158" rIns="88380" bIns="43158" anchor="t" anchorCtr="0">
            <a:noAutofit/>
          </a:bodyPr>
          <a:lstStyle/>
          <a:p>
            <a:pPr marL="457200" rtl="0">
              <a:spcBef>
                <a:spcPts val="0"/>
              </a:spcBef>
              <a:spcAft>
                <a:spcPts val="0"/>
              </a:spcAft>
            </a:pPr>
            <a:r>
              <a:rPr lang="en-US" sz="1800" b="0" i="0" u="none" strike="noStrike" dirty="0">
                <a:solidFill>
                  <a:srgbClr val="000000"/>
                </a:solidFill>
                <a:effectLst/>
                <a:latin typeface="+mn-lt"/>
              </a:rPr>
              <a:t>REQ 1: Provision building blocks for multi-purpose wallets. Note: The current building blocks represent multiple purposes;</a:t>
            </a:r>
          </a:p>
          <a:p>
            <a:pPr marL="457200" rtl="0">
              <a:spcBef>
                <a:spcPts val="0"/>
              </a:spcBef>
              <a:spcAft>
                <a:spcPts val="0"/>
              </a:spcAft>
            </a:pPr>
            <a:endParaRPr lang="en-US" sz="2000" b="0" dirty="0">
              <a:effectLst/>
              <a:latin typeface="+mn-lt"/>
            </a:endParaRPr>
          </a:p>
          <a:p>
            <a:pPr marL="457200" rtl="0">
              <a:spcBef>
                <a:spcPts val="0"/>
              </a:spcBef>
              <a:spcAft>
                <a:spcPts val="0"/>
              </a:spcAft>
            </a:pPr>
            <a:r>
              <a:rPr lang="en-US" sz="1800" b="0" i="0" u="none" strike="noStrike" dirty="0">
                <a:solidFill>
                  <a:srgbClr val="000000"/>
                </a:solidFill>
                <a:effectLst/>
                <a:latin typeface="+mn-lt"/>
              </a:rPr>
              <a:t>REQ 2: Enable access those building blocks with a single login and through a consistent UX;</a:t>
            </a:r>
          </a:p>
          <a:p>
            <a:pPr marL="457200" rtl="0">
              <a:spcBef>
                <a:spcPts val="0"/>
              </a:spcBef>
              <a:spcAft>
                <a:spcPts val="0"/>
              </a:spcAft>
            </a:pPr>
            <a:endParaRPr lang="en-US" sz="2000" b="0" dirty="0">
              <a:effectLst/>
              <a:latin typeface="+mn-lt"/>
            </a:endParaRPr>
          </a:p>
          <a:p>
            <a:pPr marL="457200" rtl="0">
              <a:spcBef>
                <a:spcPts val="0"/>
              </a:spcBef>
              <a:spcAft>
                <a:spcPts val="0"/>
              </a:spcAft>
            </a:pPr>
            <a:r>
              <a:rPr lang="en-US" sz="1800" b="0" i="0" u="none" strike="noStrike" dirty="0">
                <a:solidFill>
                  <a:srgbClr val="000000"/>
                </a:solidFill>
                <a:effectLst/>
                <a:latin typeface="+mn-lt"/>
              </a:rPr>
              <a:t>REQ 3: Present different credentials from different building blocks in the course of the same transaction; </a:t>
            </a:r>
          </a:p>
          <a:p>
            <a:pPr marL="457200" rtl="0">
              <a:spcBef>
                <a:spcPts val="0"/>
              </a:spcBef>
              <a:spcAft>
                <a:spcPts val="0"/>
              </a:spcAft>
            </a:pPr>
            <a:endParaRPr lang="en-US" sz="2000" b="0" dirty="0">
              <a:effectLst/>
              <a:latin typeface="+mn-lt"/>
            </a:endParaRPr>
          </a:p>
          <a:p>
            <a:pPr marL="457200" rtl="0">
              <a:spcBef>
                <a:spcPts val="0"/>
              </a:spcBef>
              <a:spcAft>
                <a:spcPts val="0"/>
              </a:spcAft>
            </a:pPr>
            <a:r>
              <a:rPr lang="en-US" sz="1800" b="0" i="0" u="none" strike="noStrike" dirty="0">
                <a:solidFill>
                  <a:srgbClr val="000000"/>
                </a:solidFill>
                <a:effectLst/>
                <a:latin typeface="+mn-lt"/>
              </a:rPr>
              <a:t>Assumption: REQ 1-3  lead to the following shared functions (common core): </a:t>
            </a:r>
            <a:endParaRPr lang="en-US" sz="2000" b="0" dirty="0">
              <a:effectLst/>
              <a:latin typeface="+mn-lt"/>
            </a:endParaRPr>
          </a:p>
          <a:p>
            <a:pPr marL="1066765" lvl="1" indent="0">
              <a:spcBef>
                <a:spcPts val="0"/>
              </a:spcBef>
              <a:buNone/>
            </a:pPr>
            <a:r>
              <a:rPr lang="en-US" sz="1800" b="0" i="0" u="none" strike="noStrike" dirty="0">
                <a:solidFill>
                  <a:srgbClr val="000000"/>
                </a:solidFill>
                <a:effectLst/>
                <a:latin typeface="+mn-lt"/>
              </a:rPr>
              <a:t>- shared key management allowing to unlock the keys with for all credentials for a single login</a:t>
            </a:r>
            <a:endParaRPr lang="en-US" sz="1800" b="0" dirty="0">
              <a:effectLst/>
              <a:latin typeface="+mn-lt"/>
            </a:endParaRPr>
          </a:p>
          <a:p>
            <a:pPr marL="1066765" lvl="1" indent="0">
              <a:spcBef>
                <a:spcPts val="0"/>
              </a:spcBef>
              <a:buNone/>
            </a:pPr>
            <a:r>
              <a:rPr lang="en-US" sz="1800" b="0" i="0" u="none" strike="noStrike" dirty="0">
                <a:solidFill>
                  <a:srgbClr val="000000"/>
                </a:solidFill>
                <a:effectLst/>
                <a:latin typeface="+mn-lt"/>
              </a:rPr>
              <a:t>- shared credential management allowing to unlock/decrypt the credentials with a single login</a:t>
            </a:r>
            <a:endParaRPr lang="en-US" sz="1800" b="0" dirty="0">
              <a:effectLst/>
              <a:latin typeface="+mn-lt"/>
            </a:endParaRPr>
          </a:p>
          <a:p>
            <a:pPr marL="1066765" lvl="1" indent="0">
              <a:spcBef>
                <a:spcPts val="0"/>
              </a:spcBef>
              <a:buNone/>
            </a:pPr>
            <a:r>
              <a:rPr lang="en-US" sz="1800" b="0" i="0" u="none" strike="noStrike" dirty="0">
                <a:solidFill>
                  <a:srgbClr val="000000"/>
                </a:solidFill>
                <a:effectLst/>
                <a:latin typeface="+mn-lt"/>
              </a:rPr>
              <a:t>- shared protocol building blocks utilizing available credential building blocks to present credentials</a:t>
            </a:r>
            <a:endParaRPr lang="en-US" sz="1800" b="0" dirty="0">
              <a:effectLst/>
              <a:latin typeface="+mn-lt"/>
            </a:endParaRPr>
          </a:p>
          <a:p>
            <a:pPr marL="152365" indent="0">
              <a:buNone/>
            </a:pPr>
            <a:br>
              <a:rPr lang="en-US" sz="2000" dirty="0">
                <a:latin typeface="+mn-lt"/>
              </a:rPr>
            </a:br>
            <a:endParaRPr sz="32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76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Shared Code Across Platforms?</a:t>
            </a:r>
            <a:endParaRPr dirty="0"/>
          </a:p>
        </p:txBody>
      </p:sp>
      <p:sp>
        <p:nvSpPr>
          <p:cNvPr id="395" name="Google Shape;395;p49"/>
          <p:cNvSpPr txBox="1">
            <a:spLocks noGrp="1"/>
          </p:cNvSpPr>
          <p:nvPr>
            <p:ph type="body" idx="1"/>
          </p:nvPr>
        </p:nvSpPr>
        <p:spPr>
          <a:xfrm>
            <a:off x="386307" y="1175929"/>
            <a:ext cx="11628800" cy="5458000"/>
          </a:xfrm>
          <a:prstGeom prst="rect">
            <a:avLst/>
          </a:prstGeom>
        </p:spPr>
        <p:txBody>
          <a:bodyPr spcFirstLastPara="1" wrap="square" lIns="88380" tIns="43158" rIns="88380" bIns="43158" anchor="t" anchorCtr="0">
            <a:noAutofit/>
          </a:bodyPr>
          <a:lstStyle/>
          <a:p>
            <a:pPr>
              <a:spcBef>
                <a:spcPts val="0"/>
              </a:spcBef>
            </a:pPr>
            <a:r>
              <a:rPr lang="en-US" sz="1800" b="0" i="0" u="none" strike="noStrike" dirty="0">
                <a:solidFill>
                  <a:srgbClr val="000000"/>
                </a:solidFill>
                <a:effectLst/>
                <a:latin typeface="+mn-lt"/>
              </a:rPr>
              <a:t>Do the proposed requirements necessitate that shared building blocks are shared across platforms (like iOS or Android or Cloud)?</a:t>
            </a:r>
            <a:endParaRPr lang="en-US" sz="2000" b="0" dirty="0">
              <a:effectLst/>
              <a:latin typeface="+mn-lt"/>
            </a:endParaRPr>
          </a:p>
          <a:p>
            <a:pPr>
              <a:spcBef>
                <a:spcPts val="0"/>
              </a:spcBef>
            </a:pPr>
            <a:r>
              <a:rPr lang="en-US" sz="1800" b="0" i="0" u="none" strike="noStrike" dirty="0">
                <a:solidFill>
                  <a:srgbClr val="000000"/>
                </a:solidFill>
                <a:effectLst/>
                <a:latin typeface="+mn-lt"/>
              </a:rPr>
              <a:t>Assumption: sharing required in wallet on a certain platform, not across platforms, as a certain user’s wallet will run on a certain platform and not several of them; </a:t>
            </a:r>
          </a:p>
          <a:p>
            <a:pPr>
              <a:spcBef>
                <a:spcPts val="0"/>
              </a:spcBef>
            </a:pPr>
            <a:endParaRPr lang="en-US" sz="1800" dirty="0">
              <a:solidFill>
                <a:srgbClr val="000000"/>
              </a:solidFill>
              <a:latin typeface="+mn-lt"/>
            </a:endParaRPr>
          </a:p>
          <a:p>
            <a:pPr>
              <a:spcBef>
                <a:spcPts val="0"/>
              </a:spcBef>
            </a:pPr>
            <a:endParaRPr lang="en-US" sz="1800" dirty="0">
              <a:solidFill>
                <a:srgbClr val="000000"/>
              </a:solidFill>
              <a:latin typeface="+mn-lt"/>
            </a:endParaRPr>
          </a:p>
          <a:p>
            <a:pPr>
              <a:spcBef>
                <a:spcPts val="0"/>
              </a:spcBef>
            </a:pPr>
            <a:endParaRPr lang="en-US" sz="1800" dirty="0">
              <a:solidFill>
                <a:srgbClr val="000000"/>
              </a:solidFill>
              <a:latin typeface="+mn-lt"/>
            </a:endParaRPr>
          </a:p>
          <a:p>
            <a:pPr>
              <a:spcBef>
                <a:spcPts val="0"/>
              </a:spcBef>
            </a:pPr>
            <a:endParaRPr lang="en-US" sz="1800" dirty="0">
              <a:solidFill>
                <a:srgbClr val="000000"/>
              </a:solidFill>
              <a:latin typeface="+mn-lt"/>
            </a:endParaRPr>
          </a:p>
          <a:p>
            <a:pPr>
              <a:spcBef>
                <a:spcPts val="0"/>
              </a:spcBef>
            </a:pPr>
            <a:endParaRPr lang="en-US" sz="1800" dirty="0">
              <a:solidFill>
                <a:srgbClr val="000000"/>
              </a:solidFill>
              <a:latin typeface="+mn-lt"/>
            </a:endParaRPr>
          </a:p>
          <a:p>
            <a:pPr>
              <a:spcBef>
                <a:spcPts val="0"/>
              </a:spcBef>
            </a:pPr>
            <a:endParaRPr lang="en-US" sz="1800" dirty="0">
              <a:solidFill>
                <a:srgbClr val="000000"/>
              </a:solidFill>
              <a:latin typeface="+mn-lt"/>
            </a:endParaRPr>
          </a:p>
          <a:p>
            <a:pPr>
              <a:spcBef>
                <a:spcPts val="0"/>
              </a:spcBef>
            </a:pPr>
            <a:endParaRPr lang="en-US" sz="1800" dirty="0">
              <a:solidFill>
                <a:srgbClr val="000000"/>
              </a:solidFill>
              <a:latin typeface="+mn-lt"/>
            </a:endParaRPr>
          </a:p>
          <a:p>
            <a:pPr marL="152365" indent="0">
              <a:spcBef>
                <a:spcPts val="0"/>
              </a:spcBef>
              <a:buNone/>
            </a:pPr>
            <a:endParaRPr lang="en-US" sz="1800" dirty="0">
              <a:solidFill>
                <a:srgbClr val="000000"/>
              </a:solidFill>
              <a:latin typeface="+mn-lt"/>
            </a:endParaRPr>
          </a:p>
          <a:p>
            <a:pPr>
              <a:spcBef>
                <a:spcPts val="0"/>
              </a:spcBef>
            </a:pPr>
            <a:r>
              <a:rPr lang="en-US" sz="1800" dirty="0">
                <a:solidFill>
                  <a:srgbClr val="000000"/>
                </a:solidFill>
                <a:latin typeface="+mn-lt"/>
              </a:rPr>
              <a:t>Decisions will be dependent on source code contributions;</a:t>
            </a:r>
          </a:p>
          <a:p>
            <a:pPr>
              <a:spcBef>
                <a:spcPts val="0"/>
              </a:spcBef>
            </a:pPr>
            <a:r>
              <a:rPr lang="en-US" sz="1800" dirty="0">
                <a:solidFill>
                  <a:srgbClr val="000000"/>
                </a:solidFill>
                <a:latin typeface="+mn-lt"/>
              </a:rPr>
              <a:t>The OWF provides an opportunity to join forces and share cost to make building wallets with a competitive user experience and access to platform services more affordable.</a:t>
            </a:r>
          </a:p>
          <a:p>
            <a:pPr>
              <a:spcBef>
                <a:spcPts val="0"/>
              </a:spcBef>
            </a:pPr>
            <a:endParaRPr lang="en-US" sz="2000" b="0" dirty="0">
              <a:effectLst/>
              <a:latin typeface="+mn-lt"/>
            </a:endParaRPr>
          </a:p>
          <a:p>
            <a:pPr marL="152365" indent="0" rtl="0" fontAlgn="base">
              <a:spcBef>
                <a:spcPts val="1000"/>
              </a:spcBef>
              <a:spcAft>
                <a:spcPts val="0"/>
              </a:spcAft>
              <a:buNone/>
            </a:pPr>
            <a:r>
              <a:rPr lang="en-US" sz="2000" dirty="0">
                <a:latin typeface="+mn-lt"/>
              </a:rPr>
              <a:t>	</a:t>
            </a:r>
            <a:br>
              <a:rPr lang="en-US" sz="2000" dirty="0">
                <a:latin typeface="+mn-lt"/>
              </a:rPr>
            </a:br>
            <a:endParaRPr lang="en-US" sz="32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02D3A7F-5119-7985-A338-F3D2E579D37E}"/>
              </a:ext>
            </a:extLst>
          </p:cNvPr>
          <p:cNvSpPr/>
          <p:nvPr/>
        </p:nvSpPr>
        <p:spPr>
          <a:xfrm>
            <a:off x="1319761" y="2585545"/>
            <a:ext cx="4250382" cy="21378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222020"/>
                </a:solidFill>
                <a:effectLst/>
                <a:uLnTx/>
                <a:uFillTx/>
                <a:latin typeface="Arial"/>
                <a:ea typeface="+mn-ea"/>
                <a:cs typeface="+mn-cs"/>
              </a:rPr>
              <a:t>Shared Code</a:t>
            </a:r>
          </a:p>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srgbClr val="222020"/>
              </a:solidFill>
              <a:effectLst/>
              <a:uLnTx/>
              <a:uFillTx/>
              <a:latin typeface="Arial"/>
              <a:ea typeface="+mn-ea"/>
              <a:cs typeface="+mn-cs"/>
            </a:endParaRP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 Cost efficient</a:t>
            </a:r>
          </a:p>
          <a:p>
            <a:pPr marL="285750" marR="0" lvl="0" indent="-285750" algn="ctr"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New programming language?</a:t>
            </a:r>
          </a:p>
          <a:p>
            <a:pPr marL="285750" marR="0" lvl="0" indent="-285750" algn="ctr"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Stability?</a:t>
            </a:r>
          </a:p>
          <a:p>
            <a:pPr marL="285750" marR="0" lvl="0" indent="-285750" algn="ctr"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Platform abstractions required?</a:t>
            </a:r>
          </a:p>
          <a:p>
            <a:pPr marL="285750" marR="0" lvl="0" indent="-285750" algn="ctr" defTabSz="91421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Potential upfront investment</a:t>
            </a:r>
          </a:p>
        </p:txBody>
      </p:sp>
      <p:sp>
        <p:nvSpPr>
          <p:cNvPr id="4" name="Rectangle 3">
            <a:extLst>
              <a:ext uri="{FF2B5EF4-FFF2-40B4-BE49-F238E27FC236}">
                <a16:creationId xmlns:a16="http://schemas.microsoft.com/office/drawing/2014/main" id="{1C797D0A-919A-B160-F468-0C4D77EAD75D}"/>
              </a:ext>
            </a:extLst>
          </p:cNvPr>
          <p:cNvSpPr/>
          <p:nvPr/>
        </p:nvSpPr>
        <p:spPr>
          <a:xfrm>
            <a:off x="6320525" y="2585545"/>
            <a:ext cx="4472153" cy="21378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222020"/>
                </a:solidFill>
                <a:effectLst/>
                <a:uLnTx/>
                <a:uFillTx/>
                <a:latin typeface="Arial"/>
                <a:ea typeface="+mn-ea"/>
                <a:cs typeface="+mn-cs"/>
              </a:rPr>
              <a:t>Platform Native Code</a:t>
            </a:r>
          </a:p>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srgbClr val="222020"/>
              </a:solidFill>
              <a:effectLst/>
              <a:uLnTx/>
              <a:uFillTx/>
              <a:latin typeface="Arial"/>
              <a:ea typeface="+mn-ea"/>
              <a:cs typeface="+mn-cs"/>
            </a:endParaRP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 Use of platform native programming languages (e.g. Swift / iOS &amp; Kotlin / Android)</a:t>
            </a:r>
          </a:p>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srgbClr val="222020"/>
              </a:solidFill>
              <a:effectLst/>
              <a:uLnTx/>
              <a:uFillTx/>
              <a:latin typeface="Arial"/>
              <a:ea typeface="+mn-ea"/>
              <a:cs typeface="+mn-cs"/>
            </a:endParaRP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 Use of platform capabilities </a:t>
            </a:r>
          </a:p>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222020"/>
                </a:solidFill>
                <a:effectLst/>
                <a:uLnTx/>
                <a:uFillTx/>
                <a:latin typeface="Arial"/>
                <a:ea typeface="+mn-ea"/>
                <a:cs typeface="+mn-cs"/>
              </a:rPr>
              <a:t>(e.g secure enclave, key chain &amp; NFC)</a:t>
            </a:r>
          </a:p>
        </p:txBody>
      </p:sp>
      <p:sp>
        <p:nvSpPr>
          <p:cNvPr id="5" name="TextBox 4">
            <a:extLst>
              <a:ext uri="{FF2B5EF4-FFF2-40B4-BE49-F238E27FC236}">
                <a16:creationId xmlns:a16="http://schemas.microsoft.com/office/drawing/2014/main" id="{588F9449-E6A2-00D2-7934-C79B634E479C}"/>
              </a:ext>
            </a:extLst>
          </p:cNvPr>
          <p:cNvSpPr txBox="1"/>
          <p:nvPr/>
        </p:nvSpPr>
        <p:spPr>
          <a:xfrm>
            <a:off x="5038659" y="3525170"/>
            <a:ext cx="184731" cy="369332"/>
          </a:xfrm>
          <a:prstGeom prst="rect">
            <a:avLst/>
          </a:prstGeom>
          <a:noFill/>
        </p:spPr>
        <p:txBody>
          <a:bodyPr wrap="non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222020"/>
              </a:solidFill>
              <a:effectLst/>
              <a:uLnTx/>
              <a:uFillTx/>
              <a:latin typeface="Arial"/>
              <a:ea typeface="+mn-ea"/>
              <a:cs typeface="+mn-cs"/>
            </a:endParaRPr>
          </a:p>
        </p:txBody>
      </p:sp>
    </p:spTree>
    <p:extLst>
      <p:ext uri="{BB962C8B-B14F-4D97-AF65-F5344CB8AC3E}">
        <p14:creationId xmlns:p14="http://schemas.microsoft.com/office/powerpoint/2010/main" val="726584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Umbrella Project Lifecycle</a:t>
            </a:r>
            <a:endParaRPr dirty="0"/>
          </a:p>
        </p:txBody>
      </p:sp>
      <p:sp>
        <p:nvSpPr>
          <p:cNvPr id="395" name="Google Shape;395;p49"/>
          <p:cNvSpPr txBox="1">
            <a:spLocks noGrp="1"/>
          </p:cNvSpPr>
          <p:nvPr>
            <p:ph type="body" idx="1"/>
          </p:nvPr>
        </p:nvSpPr>
        <p:spPr>
          <a:xfrm>
            <a:off x="4565692" y="1406283"/>
            <a:ext cx="6690887" cy="5248130"/>
          </a:xfrm>
          <a:prstGeom prst="rect">
            <a:avLst/>
          </a:prstGeom>
        </p:spPr>
        <p:txBody>
          <a:bodyPr spcFirstLastPara="1" wrap="square" lIns="88380" tIns="43158" rIns="88380" bIns="43158" anchor="t" anchorCtr="0">
            <a:noAutofit/>
          </a:bodyPr>
          <a:lstStyle/>
          <a:p>
            <a:pPr fontAlgn="base">
              <a:spcBef>
                <a:spcPts val="0"/>
              </a:spcBef>
            </a:pPr>
            <a:r>
              <a:rPr lang="en-US" sz="1800" b="0" i="0" u="none" strike="noStrike" dirty="0">
                <a:solidFill>
                  <a:srgbClr val="000000"/>
                </a:solidFill>
                <a:effectLst/>
                <a:latin typeface="+mn-lt"/>
              </a:rPr>
              <a:t>LF umbrella projects by definition are collaborations among multiple individual projects, some of them have developed processes (and in some cases tools) to facilitate this. For example, the </a:t>
            </a:r>
            <a:r>
              <a:rPr lang="en-US" sz="1800" b="0" i="0" u="sng" strike="noStrike" dirty="0">
                <a:solidFill>
                  <a:srgbClr val="1155CC"/>
                </a:solidFill>
                <a:effectLst/>
                <a:latin typeface="+mn-lt"/>
                <a:hlinkClick r:id="rId3"/>
              </a:rPr>
              <a:t>Hyperledger Foundation’s Project Lifecycle</a:t>
            </a:r>
            <a:r>
              <a:rPr lang="en-US" sz="1800" b="0" i="0" u="none" strike="noStrike" dirty="0">
                <a:solidFill>
                  <a:srgbClr val="000000"/>
                </a:solidFill>
                <a:effectLst/>
                <a:latin typeface="+mn-lt"/>
              </a:rPr>
              <a:t> process defines six stages in the completely lifecycle of a project as summarized in the diagram;</a:t>
            </a:r>
          </a:p>
          <a:p>
            <a:pPr fontAlgn="base">
              <a:spcBef>
                <a:spcPts val="0"/>
              </a:spcBef>
            </a:pPr>
            <a:endParaRPr lang="en-US" sz="1800" b="0" i="0" u="none" strike="noStrike" dirty="0">
              <a:solidFill>
                <a:srgbClr val="000000"/>
              </a:solidFill>
              <a:effectLst/>
              <a:latin typeface="+mn-lt"/>
            </a:endParaRPr>
          </a:p>
          <a:p>
            <a:pPr fontAlgn="base">
              <a:spcBef>
                <a:spcPts val="0"/>
              </a:spcBef>
            </a:pPr>
            <a:r>
              <a:rPr lang="en-US" sz="1800" b="0" i="0" u="none" strike="noStrike" dirty="0">
                <a:solidFill>
                  <a:srgbClr val="000000"/>
                </a:solidFill>
                <a:effectLst/>
                <a:latin typeface="+mn-lt"/>
              </a:rPr>
              <a:t>It is proposed that a similar six-stage process for OWF projects be defined, and in particular that we establish the combination of maturity, interoperability, security, privacy, and other requirements that a component project must meet to “graduate” and become part of the Open Wallet distribution.</a:t>
            </a:r>
          </a:p>
          <a:p>
            <a:pPr marL="152365" indent="0">
              <a:buNone/>
            </a:pPr>
            <a:endParaRPr sz="32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4DAD0E4-8B3B-DF3A-8EAD-65D06AF84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290" y="1406283"/>
            <a:ext cx="2371139" cy="427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998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Foundations for Interoperability</a:t>
            </a:r>
            <a:endParaRPr dirty="0"/>
          </a:p>
        </p:txBody>
      </p:sp>
      <p:sp>
        <p:nvSpPr>
          <p:cNvPr id="395" name="Google Shape;395;p49"/>
          <p:cNvSpPr txBox="1">
            <a:spLocks noGrp="1"/>
          </p:cNvSpPr>
          <p:nvPr>
            <p:ph type="body" idx="1"/>
          </p:nvPr>
        </p:nvSpPr>
        <p:spPr>
          <a:xfrm>
            <a:off x="386307" y="1175929"/>
            <a:ext cx="11628800" cy="5458000"/>
          </a:xfrm>
          <a:prstGeom prst="rect">
            <a:avLst/>
          </a:prstGeom>
        </p:spPr>
        <p:txBody>
          <a:bodyPr spcFirstLastPara="1" wrap="square" lIns="88380" tIns="43158" rIns="88380" bIns="43158" anchor="t" anchorCtr="0">
            <a:noAutofit/>
          </a:bodyPr>
          <a:lstStyle/>
          <a:p>
            <a:pPr rtl="0">
              <a:spcBef>
                <a:spcPts val="0"/>
              </a:spcBef>
              <a:spcAft>
                <a:spcPts val="0"/>
              </a:spcAft>
            </a:pPr>
            <a:r>
              <a:rPr lang="en-US" sz="1800" b="0" i="0" u="none" strike="noStrike" dirty="0">
                <a:solidFill>
                  <a:srgbClr val="000000"/>
                </a:solidFill>
                <a:effectLst/>
                <a:latin typeface="+mn-lt"/>
              </a:rPr>
              <a:t>To support different member-proposed standard credential types the OWF must develop a </a:t>
            </a:r>
            <a:r>
              <a:rPr lang="en-US" sz="1800" b="1" i="0" u="none" strike="noStrike" dirty="0">
                <a:solidFill>
                  <a:srgbClr val="000000"/>
                </a:solidFill>
                <a:effectLst/>
                <a:latin typeface="+mn-lt"/>
              </a:rPr>
              <a:t>common core</a:t>
            </a:r>
            <a:r>
              <a:rPr lang="en-US" sz="1800" b="0" i="0" u="none" strike="noStrike" dirty="0">
                <a:solidFill>
                  <a:srgbClr val="000000"/>
                </a:solidFill>
                <a:effectLst/>
                <a:latin typeface="+mn-lt"/>
              </a:rPr>
              <a:t> that lays the foundation for interoperability and inclusivity</a:t>
            </a:r>
            <a:r>
              <a:rPr lang="en-US" sz="1800" dirty="0">
                <a:solidFill>
                  <a:srgbClr val="000000"/>
                </a:solidFill>
                <a:latin typeface="+mn-lt"/>
              </a:rPr>
              <a:t>;</a:t>
            </a:r>
            <a:r>
              <a:rPr lang="en-US" sz="1800" b="0" i="0" u="none" strike="noStrike" dirty="0">
                <a:solidFill>
                  <a:srgbClr val="000000"/>
                </a:solidFill>
                <a:effectLst/>
                <a:latin typeface="+mn-lt"/>
              </a:rPr>
              <a:t> </a:t>
            </a:r>
          </a:p>
          <a:p>
            <a:pPr rtl="0">
              <a:spcBef>
                <a:spcPts val="0"/>
              </a:spcBef>
              <a:spcAft>
                <a:spcPts val="0"/>
              </a:spcAft>
            </a:pPr>
            <a:endParaRPr lang="en-US" sz="2000" b="0" dirty="0">
              <a:effectLst/>
              <a:latin typeface="+mn-lt"/>
            </a:endParaRPr>
          </a:p>
          <a:p>
            <a:pPr rtl="0">
              <a:spcBef>
                <a:spcPts val="0"/>
              </a:spcBef>
              <a:spcAft>
                <a:spcPts val="0"/>
              </a:spcAft>
            </a:pPr>
            <a:r>
              <a:rPr lang="en-US" sz="1800" b="0" i="0" u="none" strike="noStrike" dirty="0">
                <a:solidFill>
                  <a:srgbClr val="000000"/>
                </a:solidFill>
                <a:effectLst/>
                <a:latin typeface="+mn-lt"/>
              </a:rPr>
              <a:t>To achieve </a:t>
            </a:r>
            <a:r>
              <a:rPr lang="en-US" sz="1800" b="0" i="0" u="sng" strike="noStrike" dirty="0">
                <a:solidFill>
                  <a:srgbClr val="1155CC"/>
                </a:solidFill>
                <a:effectLst/>
                <a:latin typeface="+mn-lt"/>
                <a:hlinkClick r:id="rId3"/>
              </a:rPr>
              <a:t>whole product</a:t>
            </a:r>
            <a:r>
              <a:rPr lang="en-US" sz="1800" b="0" i="0" u="none" strike="noStrike" dirty="0">
                <a:solidFill>
                  <a:srgbClr val="000000"/>
                </a:solidFill>
                <a:effectLst/>
                <a:latin typeface="+mn-lt"/>
              </a:rPr>
              <a:t> interoperability — the level required for OWF-based wallets to be accepted by governments and regulatory regimes around the world is high and will require the common core to solve for interop at four different layers:</a:t>
            </a:r>
          </a:p>
          <a:p>
            <a:pPr rtl="0">
              <a:spcBef>
                <a:spcPts val="0"/>
              </a:spcBef>
              <a:spcAft>
                <a:spcPts val="0"/>
              </a:spcAft>
            </a:pPr>
            <a:endParaRPr lang="en-US" sz="2000" b="0" dirty="0">
              <a:effectLst/>
              <a:latin typeface="+mn-lt"/>
            </a:endParaRPr>
          </a:p>
          <a:p>
            <a:pPr marL="939663" lvl="1" fontAlgn="base">
              <a:spcBef>
                <a:spcPts val="1000"/>
              </a:spcBef>
              <a:buFont typeface="+mj-lt"/>
              <a:buAutoNum type="arabicPeriod"/>
            </a:pPr>
            <a:r>
              <a:rPr lang="en-US" sz="1600" b="1" i="0" u="none" strike="noStrike" dirty="0">
                <a:solidFill>
                  <a:srgbClr val="000000"/>
                </a:solidFill>
                <a:effectLst/>
                <a:latin typeface="+mn-lt"/>
              </a:rPr>
              <a:t>Legal</a:t>
            </a:r>
            <a:r>
              <a:rPr lang="en-US" sz="1600" b="0" i="0" u="none" strike="noStrike" dirty="0">
                <a:solidFill>
                  <a:srgbClr val="000000"/>
                </a:solidFill>
                <a:effectLst/>
                <a:latin typeface="+mn-lt"/>
              </a:rPr>
              <a:t>: Governance for the interoperability of credentials, systems and the management of identity and access rights across multiple applications and services to meet regulatory and security requirements;</a:t>
            </a:r>
            <a:endParaRPr lang="en-US" sz="1600" b="1" i="0" u="none" strike="noStrike" dirty="0">
              <a:solidFill>
                <a:srgbClr val="000000"/>
              </a:solidFill>
              <a:effectLst/>
              <a:latin typeface="+mn-lt"/>
            </a:endParaRPr>
          </a:p>
          <a:p>
            <a:pPr marL="939663" lvl="1" fontAlgn="base">
              <a:spcBef>
                <a:spcPts val="1000"/>
              </a:spcBef>
              <a:buFont typeface="+mj-lt"/>
              <a:buAutoNum type="arabicPeriod"/>
            </a:pPr>
            <a:r>
              <a:rPr lang="en-US" sz="1600" b="1" i="0" u="none" strike="noStrike" dirty="0">
                <a:solidFill>
                  <a:srgbClr val="000000"/>
                </a:solidFill>
                <a:effectLst/>
                <a:latin typeface="+mn-lt"/>
              </a:rPr>
              <a:t>Business</a:t>
            </a:r>
            <a:r>
              <a:rPr lang="en-US" sz="1600" b="0" i="0" u="none" strike="noStrike" dirty="0">
                <a:solidFill>
                  <a:srgbClr val="000000"/>
                </a:solidFill>
                <a:effectLst/>
                <a:latin typeface="+mn-lt"/>
              </a:rPr>
              <a:t>: Alignment of business processes, responsibilities and expectations to achieve commonly agreed and mutually beneficial goals;</a:t>
            </a:r>
            <a:endParaRPr lang="en-US" sz="1600" b="1" i="0" u="none" strike="noStrike" dirty="0">
              <a:solidFill>
                <a:srgbClr val="000000"/>
              </a:solidFill>
              <a:effectLst/>
              <a:latin typeface="+mn-lt"/>
            </a:endParaRPr>
          </a:p>
          <a:p>
            <a:pPr marL="939663" lvl="1" fontAlgn="base">
              <a:spcBef>
                <a:spcPts val="1000"/>
              </a:spcBef>
              <a:buFont typeface="+mj-lt"/>
              <a:buAutoNum type="arabicPeriod"/>
            </a:pPr>
            <a:r>
              <a:rPr lang="en-US" sz="1600" b="1" i="0" u="none" strike="noStrike" dirty="0">
                <a:solidFill>
                  <a:srgbClr val="000000"/>
                </a:solidFill>
                <a:effectLst/>
                <a:latin typeface="+mn-lt"/>
              </a:rPr>
              <a:t>Semantic and syntactic</a:t>
            </a:r>
            <a:r>
              <a:rPr lang="en-US" sz="1600" b="0" i="0" u="none" strike="noStrike" dirty="0">
                <a:solidFill>
                  <a:srgbClr val="000000"/>
                </a:solidFill>
                <a:effectLst/>
                <a:latin typeface="+mn-lt"/>
              </a:rPr>
              <a:t>: The ability of two or more systems to exchange data even if the interface and programming languages are different;</a:t>
            </a:r>
            <a:endParaRPr lang="en-US" sz="1600" b="1" dirty="0">
              <a:solidFill>
                <a:srgbClr val="000000"/>
              </a:solidFill>
              <a:latin typeface="+mn-lt"/>
            </a:endParaRPr>
          </a:p>
          <a:p>
            <a:pPr marL="939663" lvl="1" fontAlgn="base">
              <a:spcBef>
                <a:spcPts val="1000"/>
              </a:spcBef>
              <a:buFont typeface="+mj-lt"/>
              <a:buAutoNum type="arabicPeriod"/>
            </a:pPr>
            <a:r>
              <a:rPr lang="en-US" sz="1600" b="1" i="0" u="none" strike="noStrike" dirty="0">
                <a:solidFill>
                  <a:srgbClr val="000000"/>
                </a:solidFill>
                <a:effectLst/>
                <a:latin typeface="+mn-lt"/>
              </a:rPr>
              <a:t>Protocol / Technical</a:t>
            </a:r>
            <a:r>
              <a:rPr lang="en-US" sz="1600" b="0" i="0" u="none" strike="noStrike" dirty="0">
                <a:solidFill>
                  <a:srgbClr val="000000"/>
                </a:solidFill>
                <a:effectLst/>
                <a:latin typeface="+mn-lt"/>
              </a:rPr>
              <a:t>: The ability of different systems devices, applications or products to connect and communicate in a coordinated way without effort from the end user.</a:t>
            </a:r>
            <a:endParaRPr sz="1600" dirty="0">
              <a:latin typeface="+mn-lt"/>
            </a:endParaRPr>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34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Associate Members</a:t>
            </a:r>
            <a:endParaRPr dirty="0"/>
          </a:p>
        </p:txBody>
      </p:sp>
      <p:sp>
        <p:nvSpPr>
          <p:cNvPr id="395" name="Google Shape;395;p49"/>
          <p:cNvSpPr txBox="1">
            <a:spLocks noGrp="1"/>
          </p:cNvSpPr>
          <p:nvPr>
            <p:ph type="body" idx="1"/>
          </p:nvPr>
        </p:nvSpPr>
        <p:spPr>
          <a:xfrm>
            <a:off x="386307" y="1175929"/>
            <a:ext cx="11628800" cy="5458000"/>
          </a:xfrm>
          <a:prstGeom prst="rect">
            <a:avLst/>
          </a:prstGeom>
        </p:spPr>
        <p:txBody>
          <a:bodyPr spcFirstLastPara="1" wrap="square" lIns="88380" tIns="43158" rIns="88380" bIns="43158" anchor="t" anchorCtr="0">
            <a:noAutofit/>
          </a:bodyPr>
          <a:lstStyle/>
          <a:p>
            <a:pPr fontAlgn="base">
              <a:spcBef>
                <a:spcPts val="0"/>
              </a:spcBef>
            </a:pPr>
            <a:r>
              <a:rPr lang="en-US" sz="1800" b="0" i="0" u="none" strike="noStrike" dirty="0">
                <a:solidFill>
                  <a:srgbClr val="000000"/>
                </a:solidFill>
                <a:effectLst/>
                <a:latin typeface="Arial" panose="020B0604020202020204" pitchFamily="34" charset="0"/>
              </a:rPr>
              <a:t>The experience and expertise of Non-Profit organizations can help guide the Open Wallet Foundation and can increase the opportunities for industry and Governments;</a:t>
            </a:r>
            <a:endParaRPr lang="en-US" sz="1800" b="0" i="0" u="none" strike="noStrike" dirty="0">
              <a:solidFill>
                <a:srgbClr val="000000"/>
              </a:solidFill>
              <a:effectLst/>
              <a:latin typeface="Calibri" panose="020F0502020204030204" pitchFamily="34" charset="0"/>
            </a:endParaRPr>
          </a:p>
          <a:p>
            <a:pPr fontAlgn="base">
              <a:spcBef>
                <a:spcPts val="1000"/>
              </a:spcBef>
            </a:pPr>
            <a:r>
              <a:rPr lang="en-US" sz="1800" b="0" i="0" u="none" strike="noStrike" dirty="0">
                <a:solidFill>
                  <a:srgbClr val="000000"/>
                </a:solidFill>
                <a:effectLst/>
                <a:latin typeface="Arial" panose="020B0604020202020204" pitchFamily="34" charset="0"/>
              </a:rPr>
              <a:t>As Associate Members, they can participate in many areas including, but not limited to:</a:t>
            </a:r>
            <a:endParaRPr lang="en-US" sz="1800" b="0" i="0" u="none" strike="noStrike" dirty="0">
              <a:solidFill>
                <a:srgbClr val="000000"/>
              </a:solidFill>
              <a:effectLst/>
              <a:latin typeface="Calibri" panose="020F0502020204030204" pitchFamily="34" charset="0"/>
            </a:endParaRPr>
          </a:p>
          <a:p>
            <a:pPr marL="1352412" lvl="2" indent="-285750" fontAlgn="base">
              <a:spcBef>
                <a:spcPts val="1000"/>
              </a:spcBef>
              <a:buFont typeface="+mj-lt"/>
              <a:buAutoNum type="arabicPeriod"/>
            </a:pPr>
            <a:r>
              <a:rPr lang="en-US" sz="1600" b="0" i="0" u="none" strike="noStrike" dirty="0">
                <a:solidFill>
                  <a:srgbClr val="000000"/>
                </a:solidFill>
                <a:effectLst/>
                <a:latin typeface="Arial" panose="020B0604020202020204" pitchFamily="34" charset="0"/>
              </a:rPr>
              <a:t>Trust Framework Awareness, Education and Adoption;</a:t>
            </a:r>
            <a:endParaRPr lang="en-US" sz="1600" b="0" i="0" u="none" strike="noStrike" dirty="0">
              <a:solidFill>
                <a:srgbClr val="000000"/>
              </a:solidFill>
              <a:effectLst/>
              <a:latin typeface="Calibri" panose="020F0502020204030204" pitchFamily="34" charset="0"/>
            </a:endParaRPr>
          </a:p>
          <a:p>
            <a:pPr marL="1352412" lvl="2" indent="-285750" fontAlgn="base">
              <a:spcBef>
                <a:spcPts val="1000"/>
              </a:spcBef>
              <a:buFont typeface="+mj-lt"/>
              <a:buAutoNum type="arabicPeriod"/>
            </a:pPr>
            <a:r>
              <a:rPr lang="en-US" sz="1600" b="0" i="0" u="none" strike="noStrike" dirty="0">
                <a:solidFill>
                  <a:srgbClr val="000000"/>
                </a:solidFill>
                <a:effectLst/>
                <a:latin typeface="Arial" panose="020B0604020202020204" pitchFamily="34" charset="0"/>
              </a:rPr>
              <a:t>International Alignment and Cross Sector Interoperability;</a:t>
            </a:r>
            <a:endParaRPr lang="en-US" sz="1600" b="0" i="0" u="none" strike="noStrike" dirty="0">
              <a:solidFill>
                <a:srgbClr val="000000"/>
              </a:solidFill>
              <a:effectLst/>
              <a:latin typeface="Calibri" panose="020F0502020204030204" pitchFamily="34" charset="0"/>
            </a:endParaRPr>
          </a:p>
          <a:p>
            <a:pPr marL="1352412" lvl="2" indent="-285750" fontAlgn="base">
              <a:spcBef>
                <a:spcPts val="1000"/>
              </a:spcBef>
              <a:buFont typeface="+mj-lt"/>
              <a:buAutoNum type="arabicPeriod"/>
            </a:pPr>
            <a:r>
              <a:rPr lang="en-US" sz="1600" b="0" i="0" u="none" strike="noStrike" dirty="0">
                <a:solidFill>
                  <a:srgbClr val="000000"/>
                </a:solidFill>
                <a:effectLst/>
                <a:latin typeface="Arial" panose="020B0604020202020204" pitchFamily="34" charset="0"/>
              </a:rPr>
              <a:t>Legal and Regulatory Compliance;</a:t>
            </a:r>
            <a:endParaRPr lang="en-US" sz="1600" b="0" i="0" u="none" strike="noStrike" dirty="0">
              <a:solidFill>
                <a:srgbClr val="000000"/>
              </a:solidFill>
              <a:effectLst/>
              <a:latin typeface="Calibri" panose="020F0502020204030204" pitchFamily="34" charset="0"/>
            </a:endParaRPr>
          </a:p>
          <a:p>
            <a:pPr marL="1352412" lvl="2" indent="-285750" fontAlgn="base">
              <a:spcBef>
                <a:spcPts val="1000"/>
              </a:spcBef>
              <a:buFont typeface="+mj-lt"/>
              <a:buAutoNum type="arabicPeriod"/>
            </a:pPr>
            <a:r>
              <a:rPr lang="en-US" sz="1600" b="0" i="0" u="none" strike="noStrike" dirty="0">
                <a:solidFill>
                  <a:srgbClr val="000000"/>
                </a:solidFill>
                <a:effectLst/>
                <a:latin typeface="Arial" panose="020B0604020202020204" pitchFamily="34" charset="0"/>
              </a:rPr>
              <a:t>Technical Standards Conformance.</a:t>
            </a:r>
            <a:endParaRPr lang="en-US" sz="1600" b="0" i="0" u="none" strike="noStrike" dirty="0">
              <a:solidFill>
                <a:srgbClr val="000000"/>
              </a:solidFill>
              <a:effectLst/>
              <a:latin typeface="Calibri" panose="020F0502020204030204" pitchFamily="34" charset="0"/>
            </a:endParaRPr>
          </a:p>
          <a:p>
            <a:pPr rtl="0">
              <a:spcBef>
                <a:spcPts val="0"/>
              </a:spcBef>
              <a:spcAft>
                <a:spcPts val="0"/>
              </a:spcAft>
            </a:pPr>
            <a:endParaRPr sz="1600" dirty="0"/>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52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0233D-AD07-2A42-8A30-31533B1B4CA5}"/>
              </a:ext>
            </a:extLst>
          </p:cNvPr>
          <p:cNvSpPr>
            <a:spLocks noGrp="1"/>
          </p:cNvSpPr>
          <p:nvPr>
            <p:ph type="title"/>
          </p:nvPr>
        </p:nvSpPr>
        <p:spPr/>
        <p:txBody>
          <a:bodyPr/>
          <a:lstStyle/>
          <a:p>
            <a:r>
              <a:rPr lang="en-US" dirty="0"/>
              <a:t>Agenda</a:t>
            </a:r>
          </a:p>
        </p:txBody>
      </p:sp>
      <p:graphicFrame>
        <p:nvGraphicFramePr>
          <p:cNvPr id="7" name="Table 6">
            <a:extLst>
              <a:ext uri="{FF2B5EF4-FFF2-40B4-BE49-F238E27FC236}">
                <a16:creationId xmlns:a16="http://schemas.microsoft.com/office/drawing/2014/main" id="{0CC966B7-C700-8643-69EB-B653CD99CEC4}"/>
              </a:ext>
            </a:extLst>
          </p:cNvPr>
          <p:cNvGraphicFramePr>
            <a:graphicFrameLocks noGrp="1"/>
          </p:cNvGraphicFramePr>
          <p:nvPr>
            <p:extLst>
              <p:ext uri="{D42A27DB-BD31-4B8C-83A1-F6EECF244321}">
                <p14:modId xmlns:p14="http://schemas.microsoft.com/office/powerpoint/2010/main" val="960624136"/>
              </p:ext>
            </p:extLst>
          </p:nvPr>
        </p:nvGraphicFramePr>
        <p:xfrm>
          <a:off x="838200" y="800548"/>
          <a:ext cx="10515599" cy="5339678"/>
        </p:xfrm>
        <a:graphic>
          <a:graphicData uri="http://schemas.openxmlformats.org/drawingml/2006/table">
            <a:tbl>
              <a:tblPr firstRow="1" firstCol="1" bandRow="1"/>
              <a:tblGrid>
                <a:gridCol w="1297911">
                  <a:extLst>
                    <a:ext uri="{9D8B030D-6E8A-4147-A177-3AD203B41FA5}">
                      <a16:colId xmlns:a16="http://schemas.microsoft.com/office/drawing/2014/main" val="3518273681"/>
                    </a:ext>
                  </a:extLst>
                </a:gridCol>
                <a:gridCol w="6292272">
                  <a:extLst>
                    <a:ext uri="{9D8B030D-6E8A-4147-A177-3AD203B41FA5}">
                      <a16:colId xmlns:a16="http://schemas.microsoft.com/office/drawing/2014/main" val="1642919731"/>
                    </a:ext>
                  </a:extLst>
                </a:gridCol>
                <a:gridCol w="2925416">
                  <a:extLst>
                    <a:ext uri="{9D8B030D-6E8A-4147-A177-3AD203B41FA5}">
                      <a16:colId xmlns:a16="http://schemas.microsoft.com/office/drawing/2014/main" val="3055857653"/>
                    </a:ext>
                  </a:extLst>
                </a:gridCol>
              </a:tblGrid>
              <a:tr h="174010">
                <a:tc>
                  <a:txBody>
                    <a:bodyPr/>
                    <a:lstStyle/>
                    <a:p>
                      <a:endParaRPr lang="en-US" sz="1200" dirty="0">
                        <a:effectLst/>
                        <a:latin typeface="Calibri" panose="020F0502020204030204" pitchFamily="34" charset="0"/>
                        <a:cs typeface="Times New Roman" panose="02020603050405020304" pitchFamily="18" charset="0"/>
                      </a:endParaRPr>
                    </a:p>
                  </a:txBody>
                  <a:tcPr marL="6978" marR="6978" marT="6978" marB="6978" anchor="ctr">
                    <a:lnL>
                      <a:noFill/>
                    </a:lnL>
                    <a:lnR>
                      <a:noFill/>
                    </a:lnR>
                    <a:lnT>
                      <a:noFill/>
                    </a:lnT>
                    <a:lnB w="12700" cap="flat" cmpd="sng" algn="ctr">
                      <a:solidFill>
                        <a:srgbClr val="EDEDED"/>
                      </a:solidFill>
                      <a:prstDash val="solid"/>
                      <a:round/>
                      <a:headEnd type="none" w="med" len="med"/>
                      <a:tailEnd type="none" w="med" len="med"/>
                    </a:lnB>
                    <a:solidFill>
                      <a:srgbClr val="FAFAFA"/>
                    </a:solidFill>
                  </a:tcPr>
                </a:tc>
                <a:tc gridSpan="2">
                  <a: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a:noFill/>
                    </a:lnL>
                    <a:lnR>
                      <a:noFill/>
                    </a:lnR>
                    <a:lnT>
                      <a:noFill/>
                    </a:lnT>
                    <a:lnB w="12700" cap="flat" cmpd="sng" algn="ctr">
                      <a:solidFill>
                        <a:srgbClr val="EDEDED"/>
                      </a:solidFill>
                      <a:prstDash val="solid"/>
                      <a:round/>
                      <a:headEnd type="none" w="med" len="med"/>
                      <a:tailEnd type="none" w="med" len="med"/>
                    </a:lnB>
                    <a:solidFill>
                      <a:srgbClr val="FAFAFA"/>
                    </a:solidFill>
                  </a:tcPr>
                </a:tc>
                <a:tc hMerge="1">
                  <a:txBody>
                    <a:bodyPr/>
                    <a:lstStyle/>
                    <a:p>
                      <a:endParaRPr lang="en-US"/>
                    </a:p>
                  </a:txBody>
                  <a:tcPr/>
                </a:tc>
                <a:extLst>
                  <a:ext uri="{0D108BD9-81ED-4DB2-BD59-A6C34878D82A}">
                    <a16:rowId xmlns:a16="http://schemas.microsoft.com/office/drawing/2014/main" val="1037734474"/>
                  </a:ext>
                </a:extLst>
              </a:tr>
              <a:tr h="254359">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 (PT)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PRESENTATION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PRESENTER(S)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2170369393"/>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12:30-12:35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Welcome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Gail Hodges – OIDF</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909242745"/>
                  </a:ext>
                </a:extLst>
              </a:tr>
              <a:tr h="412298">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12:35-1:00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OIDF Privacy Whitepaper Listening Session</a:t>
                      </a:r>
                      <a:r>
                        <a:rPr lang="en-US" sz="12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“Help Design a Scalable Future for Personal Privacy”</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Heather Flanagan – Spherical Cow Consulting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2577000870"/>
                  </a:ext>
                </a:extLst>
              </a:tr>
              <a:tr h="412298">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OIDF Government Whitepaper Listening Session</a:t>
                      </a:r>
                      <a:r>
                        <a:rPr lang="en-US" sz="12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“Citizen-Centric Identity Systems”</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Elizabeth Garber – Whitepaper Co-Author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842346310"/>
                  </a:ext>
                </a:extLst>
              </a:tr>
              <a:tr h="570238">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1:25-1:50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OIDF IoT Whitepaper Listening Session: </a:t>
                      </a:r>
                      <a:r>
                        <a:rPr lang="en-US" sz="12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“IoT &amp; Identity: First Thoughts on a Blueprint for How People and Things can Interoperate”</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Andre Priebe – iC Consult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1592088508"/>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1:50-2:00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endParaRPr lang="en-US" sz="1200" dirty="0">
                        <a:effectLst/>
                        <a:latin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615946"/>
                  </a:ext>
                </a:extLst>
              </a:tr>
              <a:tr h="412298">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2:00-2:25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Review of the Global Assured Identity Network (GAIN</a:t>
                      </a:r>
                      <a:r>
                        <a:rPr lang="en-US" sz="12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One Year On</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Elizabeth Garber – Co-Chair GAIN Proof of Concept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1555029829"/>
                  </a:ext>
                </a:extLst>
              </a:tr>
              <a:tr h="412298">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2:25-2:40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OpenWallet Foundation Listening Session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Juliana Cafik – Microsoft &amp; Dr. Torsten Lodderstedt – yes.com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436954656"/>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2:40-2:50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Connect WG Update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Michael Jones – Microsoft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2292436080"/>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2:50-3:00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FAPI WG Update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 Sakimura – OIDF</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010264697"/>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3:00-3:10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eKYC &amp; IDA WG Update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Dr. Torsten Lodderstedt – yes.com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569600170"/>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3:10-3:20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Shared Signals &amp; Events WG Update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 Cappalli – Microsoft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650969091"/>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3:20-3:30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MODRNA WG Update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Bjorn Hjelm – Verizon Wireless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8F8F8"/>
                    </a:solidFill>
                  </a:tcPr>
                </a:tc>
                <a:extLst>
                  <a:ext uri="{0D108BD9-81ED-4DB2-BD59-A6C34878D82A}">
                    <a16:rowId xmlns:a16="http://schemas.microsoft.com/office/drawing/2014/main" val="1693798361"/>
                  </a:ext>
                </a:extLst>
              </a:tr>
              <a:tr h="412298">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3:30-3:50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OpenID for Verifiable Credentials (OpenID4VC) Update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w="12700" cap="flat" cmpd="sng" algn="ctr">
                      <a:solidFill>
                        <a:srgbClr val="EDEDED"/>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Kristina Yasuda – Microsoft &amp; Dr. Torsten Lodderstedt – yes.com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90275359"/>
                  </a:ext>
                </a:extLst>
              </a:tr>
              <a:tr h="254359">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3:50-4:00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a:noFill/>
                    </a:lnB>
                    <a:solidFill>
                      <a:srgbClr val="F8F8F8"/>
                    </a:solidFill>
                  </a:tcPr>
                </a:tc>
                <a:tc>
                  <a:txBody>
                    <a:bodyPr/>
                    <a:lstStyle/>
                    <a:p>
                      <a:pPr marL="0" marR="0">
                        <a:spcBef>
                          <a:spcPts val="0"/>
                        </a:spcBef>
                        <a:spcAft>
                          <a:spcPts val="0"/>
                        </a:spcAft>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Wrap Up and Open Q&amp;A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69778" marT="41867" marB="41867" anchor="ctr">
                    <a:lnL>
                      <a:noFill/>
                    </a:lnL>
                    <a:lnR>
                      <a:noFill/>
                    </a:lnR>
                    <a:lnT w="12700" cap="flat" cmpd="sng" algn="ctr">
                      <a:solidFill>
                        <a:srgbClr val="EDEDED"/>
                      </a:solidFill>
                      <a:prstDash val="solid"/>
                      <a:round/>
                      <a:headEnd type="none" w="med" len="med"/>
                      <a:tailEnd type="none" w="med" len="med"/>
                    </a:lnT>
                    <a:lnB>
                      <a:noFill/>
                    </a:lnB>
                    <a:solidFill>
                      <a:srgbClr val="F8F8F8"/>
                    </a:solidFill>
                  </a:tcPr>
                </a:tc>
                <a:tc>
                  <a:txBody>
                    <a:bodyPr/>
                    <a:lstStyle/>
                    <a:p>
                      <a:endParaRPr lang="en-US" sz="1200" dirty="0">
                        <a:effectLst/>
                        <a:latin typeface="Calibri" panose="020F0502020204030204" pitchFamily="34" charset="0"/>
                        <a:cs typeface="Times New Roman" panose="02020603050405020304" pitchFamily="18" charset="0"/>
                      </a:endParaRPr>
                    </a:p>
                  </a:txBody>
                  <a:tcPr marL="6978" marR="6978" marT="6978" marB="6978" anchor="ctr">
                    <a:lnL>
                      <a:noFill/>
                    </a:lnL>
                    <a:lnR>
                      <a:noFill/>
                    </a:lnR>
                    <a:lnT>
                      <a:noFill/>
                    </a:lnT>
                    <a:lnB>
                      <a:noFill/>
                    </a:lnB>
                    <a:solidFill>
                      <a:srgbClr val="FAFAFA"/>
                    </a:solidFill>
                  </a:tcPr>
                </a:tc>
                <a:extLst>
                  <a:ext uri="{0D108BD9-81ED-4DB2-BD59-A6C34878D82A}">
                    <a16:rowId xmlns:a16="http://schemas.microsoft.com/office/drawing/2014/main" val="2582270274"/>
                  </a:ext>
                </a:extLst>
              </a:tr>
            </a:tbl>
          </a:graphicData>
        </a:graphic>
      </p:graphicFrame>
      <p:sp>
        <p:nvSpPr>
          <p:cNvPr id="4" name="Rounded Rectangle 3">
            <a:extLst>
              <a:ext uri="{FF2B5EF4-FFF2-40B4-BE49-F238E27FC236}">
                <a16:creationId xmlns:a16="http://schemas.microsoft.com/office/drawing/2014/main" id="{7E1B0135-587F-7041-1293-3587B2B2C26E}"/>
              </a:ext>
            </a:extLst>
          </p:cNvPr>
          <p:cNvSpPr/>
          <p:nvPr/>
        </p:nvSpPr>
        <p:spPr>
          <a:xfrm rot="16200000">
            <a:off x="-781433" y="2577519"/>
            <a:ext cx="2511845" cy="4194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Thought Leadership </a:t>
            </a:r>
          </a:p>
        </p:txBody>
      </p:sp>
      <p:sp>
        <p:nvSpPr>
          <p:cNvPr id="6" name="Rounded Rectangle 5">
            <a:extLst>
              <a:ext uri="{FF2B5EF4-FFF2-40B4-BE49-F238E27FC236}">
                <a16:creationId xmlns:a16="http://schemas.microsoft.com/office/drawing/2014/main" id="{91D67CAC-4BA0-19F3-8C3A-95C3662D96D4}"/>
              </a:ext>
            </a:extLst>
          </p:cNvPr>
          <p:cNvSpPr/>
          <p:nvPr/>
        </p:nvSpPr>
        <p:spPr>
          <a:xfrm rot="16200000">
            <a:off x="-379318" y="4775384"/>
            <a:ext cx="1707616" cy="4194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WG Status</a:t>
            </a:r>
          </a:p>
        </p:txBody>
      </p:sp>
    </p:spTree>
    <p:extLst>
      <p:ext uri="{BB962C8B-B14F-4D97-AF65-F5344CB8AC3E}">
        <p14:creationId xmlns:p14="http://schemas.microsoft.com/office/powerpoint/2010/main" val="362081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319761" y="155747"/>
            <a:ext cx="11628800" cy="952380"/>
          </a:xfrm>
          <a:prstGeom prst="rect">
            <a:avLst/>
          </a:prstGeom>
        </p:spPr>
        <p:txBody>
          <a:bodyPr spcFirstLastPara="1" wrap="square" lIns="0" tIns="0" rIns="0" bIns="43158" anchor="b" anchorCtr="0">
            <a:noAutofit/>
          </a:bodyPr>
          <a:lstStyle/>
          <a:p>
            <a:r>
              <a:rPr lang="en-CA" dirty="0"/>
              <a:t>Points of Discussion</a:t>
            </a:r>
            <a:endParaRPr dirty="0"/>
          </a:p>
        </p:txBody>
      </p:sp>
      <p:sp>
        <p:nvSpPr>
          <p:cNvPr id="395" name="Google Shape;395;p49"/>
          <p:cNvSpPr txBox="1">
            <a:spLocks noGrp="1"/>
          </p:cNvSpPr>
          <p:nvPr>
            <p:ph type="body" idx="1"/>
          </p:nvPr>
        </p:nvSpPr>
        <p:spPr>
          <a:xfrm>
            <a:off x="386307" y="1175929"/>
            <a:ext cx="11628800" cy="5458000"/>
          </a:xfrm>
          <a:prstGeom prst="rect">
            <a:avLst/>
          </a:prstGeom>
        </p:spPr>
        <p:txBody>
          <a:bodyPr spcFirstLastPara="1" wrap="square" lIns="88380" tIns="43158" rIns="88380" bIns="43158" anchor="t" anchorCtr="0">
            <a:noAutofit/>
          </a:bodyPr>
          <a:lstStyle/>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Primary objective of the OWF is to produce code, and it must be high-quality, secure, privacy-preserving and standards-based;</a:t>
            </a:r>
          </a:p>
          <a:p>
            <a:pPr rtl="0" fontAlgn="base">
              <a:spcBef>
                <a:spcPts val="0"/>
              </a:spcBef>
              <a:spcAft>
                <a:spcPts val="0"/>
              </a:spcAft>
              <a:buFont typeface="+mj-lt"/>
              <a:buAutoNum type="arabicPeriod"/>
            </a:pPr>
            <a:endParaRPr lang="en-US" sz="1800" b="0" i="0" u="none" strike="noStrike" dirty="0">
              <a:solidFill>
                <a:srgbClr val="000000"/>
              </a:solidFill>
              <a:effectLst/>
              <a:latin typeface="Calibri" panose="020F0502020204030204" pitchFamily="34" charset="0"/>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OWF is built on a group of interdisciplinary people who self-organize and collaborate to build code;</a:t>
            </a:r>
          </a:p>
          <a:p>
            <a:pPr rtl="0" fontAlgn="base">
              <a:spcBef>
                <a:spcPts val="0"/>
              </a:spcBef>
              <a:spcAft>
                <a:spcPts val="0"/>
              </a:spcAft>
              <a:buFont typeface="+mj-lt"/>
              <a:buAutoNum type="arabicPeriod"/>
            </a:pPr>
            <a:endParaRPr lang="en-US" sz="1800" b="0" i="0" u="none" strike="noStrike" dirty="0">
              <a:solidFill>
                <a:srgbClr val="000000"/>
              </a:solidFill>
              <a:effectLst/>
              <a:latin typeface="Calibri" panose="020F0502020204030204" pitchFamily="34" charset="0"/>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To move forward the OWF needs Code Projects with code contributions, resources, stated objectives and requirements.</a:t>
            </a: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endParaRPr sz="1600" dirty="0"/>
          </a:p>
        </p:txBody>
      </p:sp>
      <p:pic>
        <p:nvPicPr>
          <p:cNvPr id="2" name="Picture 2" descr="Image">
            <a:extLst>
              <a:ext uri="{FF2B5EF4-FFF2-40B4-BE49-F238E27FC236}">
                <a16:creationId xmlns:a16="http://schemas.microsoft.com/office/drawing/2014/main" id="{37F3A518-043D-D973-73FE-500CA2E6F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07" y="347254"/>
            <a:ext cx="8286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17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p:txBody>
          <a:bodyPr/>
          <a:lstStyle/>
          <a:p>
            <a:r>
              <a:rPr lang="en-US" dirty="0"/>
              <a:t>Michael B. Jones - Identity Standards Architect at Microsoft</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931549"/>
            <a:ext cx="11577674" cy="847059"/>
          </a:xfrm>
        </p:spPr>
        <p:txBody>
          <a:bodyPr/>
          <a:lstStyle/>
          <a:p>
            <a:r>
              <a:rPr lang="en-US" dirty="0"/>
              <a:t>OpenID Connect Working Group Update</a:t>
            </a:r>
          </a:p>
        </p:txBody>
      </p:sp>
    </p:spTree>
    <p:extLst>
      <p:ext uri="{BB962C8B-B14F-4D97-AF65-F5344CB8AC3E}">
        <p14:creationId xmlns:p14="http://schemas.microsoft.com/office/powerpoint/2010/main" val="112551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en-US" dirty="0"/>
              <a:t>Working Group Updates Since Last Workshop – May 2022</a:t>
            </a:r>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pPr>
            <a:r>
              <a:rPr lang="en-US" sz="3200" dirty="0"/>
              <a:t>The Logout specs are now Final</a:t>
            </a:r>
          </a:p>
          <a:p>
            <a:pPr lvl="1" indent="-507887">
              <a:lnSpc>
                <a:spcPct val="115000"/>
              </a:lnSpc>
              <a:spcBef>
                <a:spcPts val="0"/>
              </a:spcBef>
              <a:buClr>
                <a:srgbClr val="595959"/>
              </a:buClr>
              <a:buSzPts val="2400"/>
            </a:pPr>
            <a:r>
              <a:rPr lang="en-US" sz="2800" dirty="0">
                <a:hlinkClick r:id="rId3"/>
              </a:rPr>
              <a:t>https://openid.net/2022/09/12/the-openid-connect-logout-specifications-are-now-final-specifications/</a:t>
            </a:r>
            <a:endParaRPr lang="en-US" sz="2800" dirty="0"/>
          </a:p>
          <a:p>
            <a:pPr indent="-507887">
              <a:lnSpc>
                <a:spcPct val="115000"/>
              </a:lnSpc>
              <a:spcBef>
                <a:spcPts val="0"/>
              </a:spcBef>
              <a:buClr>
                <a:srgbClr val="595959"/>
              </a:buClr>
              <a:buSzPts val="2400"/>
            </a:pPr>
            <a:r>
              <a:rPr lang="en-US" sz="3200" dirty="0"/>
              <a:t>unmet_authentication_requirements becoming Final</a:t>
            </a:r>
          </a:p>
          <a:p>
            <a:pPr lvl="1" indent="-507887">
              <a:lnSpc>
                <a:spcPct val="115000"/>
              </a:lnSpc>
              <a:spcBef>
                <a:spcPts val="0"/>
              </a:spcBef>
              <a:buClr>
                <a:srgbClr val="595959"/>
              </a:buClr>
              <a:buSzPts val="2400"/>
            </a:pPr>
            <a:r>
              <a:rPr lang="en-US" sz="2800" dirty="0"/>
              <a:t>Vote now at </a:t>
            </a:r>
            <a:r>
              <a:rPr lang="en-US" sz="2800" dirty="0">
                <a:hlinkClick r:id="rId4"/>
              </a:rPr>
              <a:t>https://openid.net/foundation/members/polls/291</a:t>
            </a:r>
            <a:r>
              <a:rPr lang="en-US" sz="2800" dirty="0"/>
              <a:t>!</a:t>
            </a:r>
          </a:p>
          <a:p>
            <a:pPr indent="-507887">
              <a:lnSpc>
                <a:spcPct val="115000"/>
              </a:lnSpc>
              <a:spcBef>
                <a:spcPts val="0"/>
              </a:spcBef>
              <a:buClr>
                <a:srgbClr val="595959"/>
              </a:buClr>
              <a:buSzPts val="2400"/>
            </a:pPr>
            <a:r>
              <a:rPr lang="en-US" sz="3200" dirty="0"/>
              <a:t>prompt=create becoming Final</a:t>
            </a:r>
          </a:p>
          <a:p>
            <a:pPr lvl="1" indent="-507887">
              <a:lnSpc>
                <a:spcPct val="115000"/>
              </a:lnSpc>
              <a:spcBef>
                <a:spcPts val="0"/>
              </a:spcBef>
              <a:buClr>
                <a:srgbClr val="595959"/>
              </a:buClr>
              <a:buSzPts val="2400"/>
            </a:pPr>
            <a:r>
              <a:rPr lang="en-US" sz="2800" dirty="0"/>
              <a:t>Vote tomorrow at </a:t>
            </a:r>
            <a:r>
              <a:rPr lang="en-US" sz="2800" dirty="0">
                <a:hlinkClick r:id="rId5"/>
              </a:rPr>
              <a:t>https://openid.net/foundation/members/polls/296</a:t>
            </a:r>
            <a:endParaRPr lang="en-US" sz="2800" dirty="0"/>
          </a:p>
          <a:p>
            <a:pPr indent="-507887">
              <a:lnSpc>
                <a:spcPct val="115000"/>
              </a:lnSpc>
              <a:spcBef>
                <a:spcPts val="0"/>
              </a:spcBef>
              <a:buClr>
                <a:srgbClr val="595959"/>
              </a:buClr>
              <a:buSzPts val="2400"/>
            </a:pPr>
            <a:r>
              <a:rPr lang="en-US" sz="3200" dirty="0"/>
              <a:t>Native SSO for Mobile Apps becoming Implementer’s Draft</a:t>
            </a:r>
          </a:p>
          <a:p>
            <a:pPr lvl="1" indent="-507887">
              <a:lnSpc>
                <a:spcPct val="115000"/>
              </a:lnSpc>
              <a:spcBef>
                <a:spcPts val="0"/>
              </a:spcBef>
              <a:buClr>
                <a:srgbClr val="595959"/>
              </a:buClr>
              <a:buSzPts val="2400"/>
            </a:pPr>
            <a:r>
              <a:rPr lang="en-US" sz="2800" dirty="0"/>
              <a:t>Vote opens next week</a:t>
            </a:r>
          </a:p>
        </p:txBody>
      </p:sp>
    </p:spTree>
    <p:extLst>
      <p:ext uri="{BB962C8B-B14F-4D97-AF65-F5344CB8AC3E}">
        <p14:creationId xmlns:p14="http://schemas.microsoft.com/office/powerpoint/2010/main" val="4154964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en-US" dirty="0"/>
              <a:t>Working Group Updates Since Last Workshop – May 2022</a:t>
            </a:r>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pPr>
            <a:r>
              <a:rPr lang="en-US" sz="3200" dirty="0"/>
              <a:t>Continued progress on OpenID for Verifiable Credentials specs</a:t>
            </a:r>
          </a:p>
          <a:p>
            <a:pPr lvl="1" indent="-507887">
              <a:lnSpc>
                <a:spcPct val="115000"/>
              </a:lnSpc>
              <a:spcBef>
                <a:spcPts val="0"/>
              </a:spcBef>
              <a:buClr>
                <a:srgbClr val="595959"/>
              </a:buClr>
              <a:buSzPts val="2400"/>
            </a:pPr>
            <a:r>
              <a:rPr lang="en-US" sz="2800" dirty="0"/>
              <a:t>VC Issuance and Presentation specs now based on OAuth 2.0</a:t>
            </a:r>
          </a:p>
          <a:p>
            <a:pPr lvl="1" indent="-507887">
              <a:lnSpc>
                <a:spcPct val="115000"/>
              </a:lnSpc>
              <a:spcBef>
                <a:spcPts val="0"/>
              </a:spcBef>
              <a:buClr>
                <a:srgbClr val="595959"/>
              </a:buClr>
              <a:buSzPts val="2400"/>
            </a:pPr>
            <a:r>
              <a:rPr lang="en-US" sz="2800" dirty="0"/>
              <a:t>Working steadily towards Implementer’s Drafts</a:t>
            </a:r>
          </a:p>
          <a:p>
            <a:pPr indent="-507887">
              <a:lnSpc>
                <a:spcPct val="115000"/>
              </a:lnSpc>
              <a:spcBef>
                <a:spcPts val="0"/>
              </a:spcBef>
              <a:buClr>
                <a:srgbClr val="595959"/>
              </a:buClr>
              <a:buSzPts val="2400"/>
            </a:pPr>
            <a:r>
              <a:rPr lang="en-US" sz="3200" dirty="0"/>
              <a:t>We created a page dedicated to the OpenID4VC specs</a:t>
            </a:r>
          </a:p>
          <a:p>
            <a:pPr lvl="1" indent="-507887">
              <a:lnSpc>
                <a:spcPct val="115000"/>
              </a:lnSpc>
              <a:spcBef>
                <a:spcPts val="0"/>
              </a:spcBef>
              <a:buClr>
                <a:srgbClr val="595959"/>
              </a:buClr>
              <a:buSzPts val="2400"/>
            </a:pPr>
            <a:r>
              <a:rPr lang="en-US" dirty="0">
                <a:hlinkClick r:id="rId3"/>
              </a:rPr>
              <a:t>https://openid.net/openid4vc/</a:t>
            </a:r>
            <a:endParaRPr lang="en-US" dirty="0"/>
          </a:p>
          <a:p>
            <a:pPr indent="-507887">
              <a:lnSpc>
                <a:spcPct val="115000"/>
              </a:lnSpc>
              <a:spcBef>
                <a:spcPts val="0"/>
              </a:spcBef>
              <a:buClr>
                <a:srgbClr val="595959"/>
              </a:buClr>
              <a:buSzPts val="2400"/>
            </a:pPr>
            <a:r>
              <a:rPr lang="en-US" sz="3200" dirty="0"/>
              <a:t>Continued progress on OpenID Connect Federation spec</a:t>
            </a:r>
          </a:p>
          <a:p>
            <a:pPr lvl="1" indent="-507887">
              <a:lnSpc>
                <a:spcPct val="115000"/>
              </a:lnSpc>
              <a:spcBef>
                <a:spcPts val="0"/>
              </a:spcBef>
              <a:buClr>
                <a:srgbClr val="595959"/>
              </a:buClr>
              <a:buSzPts val="2400"/>
            </a:pPr>
            <a:r>
              <a:rPr lang="en-US" sz="2800" dirty="0"/>
              <a:t>In production deployment by Italian Government</a:t>
            </a:r>
          </a:p>
          <a:p>
            <a:pPr lvl="1" indent="-507887">
              <a:lnSpc>
                <a:spcPct val="115000"/>
              </a:lnSpc>
              <a:spcBef>
                <a:spcPts val="0"/>
              </a:spcBef>
              <a:buClr>
                <a:srgbClr val="595959"/>
              </a:buClr>
              <a:buSzPts val="2400"/>
            </a:pPr>
            <a:r>
              <a:rPr lang="en-US" sz="2800" dirty="0"/>
              <a:t>Another round of interop testing being planned</a:t>
            </a:r>
          </a:p>
          <a:p>
            <a:pPr lvl="1" indent="-507887">
              <a:lnSpc>
                <a:spcPct val="115000"/>
              </a:lnSpc>
              <a:spcBef>
                <a:spcPts val="0"/>
              </a:spcBef>
              <a:buClr>
                <a:srgbClr val="595959"/>
              </a:buClr>
              <a:buSzPts val="2400"/>
            </a:pPr>
            <a:r>
              <a:rPr lang="en-US" sz="2800" dirty="0"/>
              <a:t>We appreciate the great reviews that have come in</a:t>
            </a:r>
          </a:p>
          <a:p>
            <a:pPr lvl="1" indent="-507887">
              <a:lnSpc>
                <a:spcPct val="115000"/>
              </a:lnSpc>
              <a:spcBef>
                <a:spcPts val="0"/>
              </a:spcBef>
              <a:buClr>
                <a:srgbClr val="595959"/>
              </a:buClr>
              <a:buSzPts val="2400"/>
            </a:pPr>
            <a:r>
              <a:rPr lang="en-US" sz="2800" dirty="0"/>
              <a:t>Incrementally working towards Final status</a:t>
            </a:r>
          </a:p>
          <a:p>
            <a:pPr lvl="1" indent="-507887">
              <a:lnSpc>
                <a:spcPct val="115000"/>
              </a:lnSpc>
              <a:spcBef>
                <a:spcPts val="0"/>
              </a:spcBef>
              <a:buClr>
                <a:srgbClr val="595959"/>
              </a:buClr>
              <a:buSzPts val="2400"/>
            </a:pPr>
            <a:endParaRPr lang="en-US" dirty="0"/>
          </a:p>
        </p:txBody>
      </p:sp>
    </p:spTree>
    <p:extLst>
      <p:ext uri="{BB962C8B-B14F-4D97-AF65-F5344CB8AC3E}">
        <p14:creationId xmlns:p14="http://schemas.microsoft.com/office/powerpoint/2010/main" val="3665330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en-US" dirty="0"/>
              <a:t>Working Group Updates Since Last Workshop – May 2022</a:t>
            </a:r>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pPr>
            <a:r>
              <a:rPr lang="en-US" sz="3200" dirty="0"/>
              <a:t>Submitted ISO/IEC JTC 1 PAS Submitter Application</a:t>
            </a:r>
          </a:p>
          <a:p>
            <a:pPr lvl="1" indent="-507887">
              <a:lnSpc>
                <a:spcPct val="115000"/>
              </a:lnSpc>
              <a:spcBef>
                <a:spcPts val="0"/>
              </a:spcBef>
              <a:buClr>
                <a:srgbClr val="595959"/>
              </a:buClr>
              <a:buSzPts val="2400"/>
            </a:pPr>
            <a:r>
              <a:rPr lang="en-US" sz="2800" dirty="0"/>
              <a:t>Will create ISO equivalents of Final OpenID Connect specs</a:t>
            </a:r>
          </a:p>
          <a:p>
            <a:pPr lvl="1" indent="-507887">
              <a:lnSpc>
                <a:spcPct val="115000"/>
              </a:lnSpc>
              <a:spcBef>
                <a:spcPts val="0"/>
              </a:spcBef>
              <a:buClr>
                <a:srgbClr val="595959"/>
              </a:buClr>
              <a:buSzPts val="2400"/>
            </a:pPr>
            <a:r>
              <a:rPr lang="en-US" sz="2800" dirty="0"/>
              <a:t>Will enable governments to use OpenID Connect in procurements</a:t>
            </a:r>
          </a:p>
          <a:p>
            <a:pPr indent="-507887">
              <a:lnSpc>
                <a:spcPct val="115000"/>
              </a:lnSpc>
              <a:spcBef>
                <a:spcPts val="0"/>
              </a:spcBef>
              <a:buClr>
                <a:srgbClr val="595959"/>
              </a:buClr>
              <a:buSzPts val="2400"/>
            </a:pPr>
            <a:r>
              <a:rPr lang="en-US" sz="3200" dirty="0"/>
              <a:t>Continued progress on Errata updates</a:t>
            </a:r>
          </a:p>
          <a:p>
            <a:pPr lvl="1" indent="-507887">
              <a:lnSpc>
                <a:spcPct val="115000"/>
              </a:lnSpc>
              <a:spcBef>
                <a:spcPts val="0"/>
              </a:spcBef>
              <a:buClr>
                <a:srgbClr val="595959"/>
              </a:buClr>
              <a:buSzPts val="2400"/>
            </a:pPr>
            <a:r>
              <a:rPr lang="en-US" sz="2800" dirty="0"/>
              <a:t>Addressed 10 errata issues in the last few weeks</a:t>
            </a:r>
          </a:p>
          <a:p>
            <a:pPr lvl="1" indent="-507887">
              <a:lnSpc>
                <a:spcPct val="115000"/>
              </a:lnSpc>
              <a:spcBef>
                <a:spcPts val="0"/>
              </a:spcBef>
              <a:buClr>
                <a:srgbClr val="595959"/>
              </a:buClr>
              <a:buSzPts val="2400"/>
            </a:pPr>
            <a:r>
              <a:rPr lang="en-US" sz="2800" dirty="0"/>
              <a:t>Another 22 to go</a:t>
            </a:r>
          </a:p>
          <a:p>
            <a:pPr lvl="1" indent="-507887">
              <a:lnSpc>
                <a:spcPct val="115000"/>
              </a:lnSpc>
              <a:spcBef>
                <a:spcPts val="0"/>
              </a:spcBef>
              <a:buClr>
                <a:srgbClr val="595959"/>
              </a:buClr>
              <a:buSzPts val="2400"/>
            </a:pPr>
            <a:r>
              <a:rPr lang="en-US" sz="2800" dirty="0"/>
              <a:t>Errata updates need to be completed as input to PAS submission</a:t>
            </a:r>
          </a:p>
          <a:p>
            <a:pPr lvl="1" indent="-507887">
              <a:lnSpc>
                <a:spcPct val="115000"/>
              </a:lnSpc>
              <a:spcBef>
                <a:spcPts val="0"/>
              </a:spcBef>
              <a:buClr>
                <a:srgbClr val="595959"/>
              </a:buClr>
              <a:buSzPts val="2400"/>
            </a:pPr>
            <a:endParaRPr lang="en-US" dirty="0"/>
          </a:p>
        </p:txBody>
      </p:sp>
    </p:spTree>
    <p:extLst>
      <p:ext uri="{BB962C8B-B14F-4D97-AF65-F5344CB8AC3E}">
        <p14:creationId xmlns:p14="http://schemas.microsoft.com/office/powerpoint/2010/main" val="2901477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en-US" dirty="0"/>
              <a:t>Possible Topics at IIW This Week</a:t>
            </a:r>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US" sz="3200" dirty="0"/>
              <a:t>Automatic Registration</a:t>
            </a:r>
          </a:p>
          <a:p>
            <a:pPr lvl="1" indent="-507887">
              <a:lnSpc>
                <a:spcPct val="115000"/>
              </a:lnSpc>
              <a:spcBef>
                <a:spcPts val="0"/>
              </a:spcBef>
              <a:buClr>
                <a:srgbClr val="595959"/>
              </a:buClr>
              <a:buSzPts val="2400"/>
            </a:pPr>
            <a:r>
              <a:rPr lang="en-US" sz="2800" dirty="0"/>
              <a:t>The ability for a client to dynamically provide information about itself to the AS/OP, rather than performing pre-registration</a:t>
            </a:r>
          </a:p>
          <a:p>
            <a:pPr lvl="1" indent="-507887">
              <a:lnSpc>
                <a:spcPct val="115000"/>
              </a:lnSpc>
              <a:spcBef>
                <a:spcPts val="0"/>
              </a:spcBef>
              <a:buClr>
                <a:srgbClr val="595959"/>
              </a:buClr>
              <a:buSzPts val="2400"/>
            </a:pPr>
            <a:r>
              <a:rPr lang="en-US" sz="2800" dirty="0"/>
              <a:t>OAuth WG attendees were receptive to idea at IETF last week</a:t>
            </a:r>
          </a:p>
          <a:p>
            <a:pPr indent="-507887">
              <a:lnSpc>
                <a:spcPct val="115000"/>
              </a:lnSpc>
              <a:spcBef>
                <a:spcPts val="0"/>
              </a:spcBef>
              <a:buClr>
                <a:srgbClr val="595959"/>
              </a:buClr>
              <a:buSzPts val="2400"/>
            </a:pPr>
            <a:r>
              <a:rPr lang="en-US" sz="3200" dirty="0"/>
              <a:t>Working OpenID4VC PRs and Issues</a:t>
            </a:r>
          </a:p>
          <a:p>
            <a:pPr lvl="1" indent="-507887">
              <a:lnSpc>
                <a:spcPct val="115000"/>
              </a:lnSpc>
              <a:spcBef>
                <a:spcPts val="0"/>
              </a:spcBef>
              <a:buClr>
                <a:srgbClr val="595959"/>
              </a:buClr>
              <a:buSzPts val="2400"/>
            </a:pPr>
            <a:r>
              <a:rPr lang="en-US" sz="2800" dirty="0"/>
              <a:t>Possibly decide which are critical to reach Implementer’s Drafts</a:t>
            </a:r>
          </a:p>
          <a:p>
            <a:pPr indent="-507887">
              <a:lnSpc>
                <a:spcPct val="115000"/>
              </a:lnSpc>
              <a:spcBef>
                <a:spcPts val="0"/>
              </a:spcBef>
              <a:buClr>
                <a:srgbClr val="595959"/>
              </a:buClr>
              <a:buSzPts val="2400"/>
            </a:pPr>
            <a:r>
              <a:rPr lang="en-US" sz="3200" dirty="0"/>
              <a:t>Working OpenID Federation PRs and Issues</a:t>
            </a:r>
          </a:p>
          <a:p>
            <a:pPr lvl="1" indent="-507887">
              <a:lnSpc>
                <a:spcPct val="115000"/>
              </a:lnSpc>
              <a:spcBef>
                <a:spcPts val="0"/>
              </a:spcBef>
              <a:buClr>
                <a:srgbClr val="595959"/>
              </a:buClr>
              <a:buSzPts val="2400"/>
            </a:pPr>
            <a:r>
              <a:rPr lang="en-US" sz="2800" dirty="0"/>
              <a:t>Currently 2 PRs and 11 open issues</a:t>
            </a:r>
            <a:endParaRPr sz="2800" dirty="0"/>
          </a:p>
        </p:txBody>
      </p:sp>
    </p:spTree>
    <p:extLst>
      <p:ext uri="{BB962C8B-B14F-4D97-AF65-F5344CB8AC3E}">
        <p14:creationId xmlns:p14="http://schemas.microsoft.com/office/powerpoint/2010/main" val="2419511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en-US" dirty="0"/>
              <a:t>Next Calls</a:t>
            </a:r>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US" sz="3200" dirty="0"/>
              <a:t>Today’s Connect WG call cancelled in favor of this workshop</a:t>
            </a:r>
          </a:p>
          <a:p>
            <a:pPr indent="-507887">
              <a:lnSpc>
                <a:spcPct val="115000"/>
              </a:lnSpc>
              <a:spcBef>
                <a:spcPts val="0"/>
              </a:spcBef>
              <a:buClr>
                <a:srgbClr val="595959"/>
              </a:buClr>
              <a:buSzPts val="2400"/>
              <a:buChar char="●"/>
            </a:pPr>
            <a:r>
              <a:rPr lang="en-US" sz="3200" dirty="0"/>
              <a:t>Do we want to hold Thursday’s calls?</a:t>
            </a:r>
          </a:p>
          <a:p>
            <a:pPr lvl="1" indent="-507887">
              <a:lnSpc>
                <a:spcPct val="115000"/>
              </a:lnSpc>
              <a:spcBef>
                <a:spcPts val="0"/>
              </a:spcBef>
              <a:buClr>
                <a:srgbClr val="595959"/>
              </a:buClr>
              <a:buSzPts val="2400"/>
            </a:pPr>
            <a:r>
              <a:rPr lang="en-US" dirty="0"/>
              <a:t>7am European-friendly OpenID Connect WG call</a:t>
            </a:r>
          </a:p>
          <a:p>
            <a:pPr lvl="1" indent="-507887">
              <a:lnSpc>
                <a:spcPct val="115000"/>
              </a:lnSpc>
              <a:spcBef>
                <a:spcPts val="0"/>
              </a:spcBef>
              <a:buClr>
                <a:srgbClr val="595959"/>
              </a:buClr>
              <a:buSzPts val="2400"/>
            </a:pPr>
            <a:r>
              <a:rPr lang="en-US" dirty="0"/>
              <a:t>8am SIOP Special Topic call</a:t>
            </a:r>
            <a:endParaRPr dirty="0"/>
          </a:p>
        </p:txBody>
      </p:sp>
    </p:spTree>
    <p:extLst>
      <p:ext uri="{BB962C8B-B14F-4D97-AF65-F5344CB8AC3E}">
        <p14:creationId xmlns:p14="http://schemas.microsoft.com/office/powerpoint/2010/main" val="1927665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3778606"/>
            <a:ext cx="10363200" cy="1037234"/>
          </a:xfrm>
        </p:spPr>
        <p:txBody>
          <a:bodyPr/>
          <a:lstStyle/>
          <a:p>
            <a:r>
              <a:rPr lang="en-US" dirty="0"/>
              <a:t>Nat Sakimura, Co-chair, FAPI WG</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931549"/>
            <a:ext cx="11577674" cy="847059"/>
          </a:xfrm>
        </p:spPr>
        <p:txBody>
          <a:bodyPr/>
          <a:lstStyle/>
          <a:p>
            <a:r>
              <a:rPr lang="en-US" dirty="0"/>
              <a:t>FAPI Working Group Update</a:t>
            </a:r>
          </a:p>
        </p:txBody>
      </p:sp>
    </p:spTree>
    <p:extLst>
      <p:ext uri="{BB962C8B-B14F-4D97-AF65-F5344CB8AC3E}">
        <p14:creationId xmlns:p14="http://schemas.microsoft.com/office/powerpoint/2010/main" val="150101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Updates Since Last Workshop – May 2022</a:t>
            </a:r>
            <a:endParaRPr dirty="0"/>
          </a:p>
        </p:txBody>
      </p:sp>
      <p:sp>
        <p:nvSpPr>
          <p:cNvPr id="395" name="Google Shape;395;p49"/>
          <p:cNvSpPr txBox="1">
            <a:spLocks noGrp="1"/>
          </p:cNvSpPr>
          <p:nvPr>
            <p:ph type="body" idx="1"/>
          </p:nvPr>
        </p:nvSpPr>
        <p:spPr>
          <a:xfrm>
            <a:off x="281528" y="860414"/>
            <a:ext cx="11628800" cy="4900305"/>
          </a:xfrm>
          <a:prstGeom prst="rect">
            <a:avLst/>
          </a:prstGeom>
        </p:spPr>
        <p:txBody>
          <a:bodyPr spcFirstLastPara="1" wrap="square" lIns="88380" tIns="43158" rIns="88380" bIns="43158" anchor="t" anchorCtr="0">
            <a:noAutofit/>
          </a:bodyPr>
          <a:lstStyle/>
          <a:p>
            <a:pPr marL="101576" indent="0">
              <a:lnSpc>
                <a:spcPct val="115000"/>
              </a:lnSpc>
              <a:spcBef>
                <a:spcPts val="0"/>
              </a:spcBef>
              <a:buClr>
                <a:srgbClr val="595959"/>
              </a:buClr>
              <a:buSzPts val="2400"/>
              <a:buNone/>
            </a:pPr>
            <a:r>
              <a:rPr lang="en-US" altLang="ja-JP" sz="2000" b="0" dirty="0">
                <a:solidFill>
                  <a:schemeClr val="tx1"/>
                </a:solidFill>
              </a:rPr>
              <a:t>Since May, the WG has been preoccupied with finishing the formal security analysis and applying the learning from it to the specs. It is NOW COMPLETE as of the last week. </a:t>
            </a:r>
          </a:p>
        </p:txBody>
      </p:sp>
      <p:sp>
        <p:nvSpPr>
          <p:cNvPr id="2" name="Google Shape;478;p23">
            <a:extLst>
              <a:ext uri="{FF2B5EF4-FFF2-40B4-BE49-F238E27FC236}">
                <a16:creationId xmlns:a16="http://schemas.microsoft.com/office/drawing/2014/main" id="{DEADC70E-291E-E6DA-0592-D755E883EBAD}"/>
              </a:ext>
            </a:extLst>
          </p:cNvPr>
          <p:cNvSpPr txBox="1"/>
          <p:nvPr/>
        </p:nvSpPr>
        <p:spPr>
          <a:xfrm>
            <a:off x="363913" y="1777460"/>
            <a:ext cx="6732000" cy="4247276"/>
          </a:xfrm>
          <a:prstGeom prst="rect">
            <a:avLst/>
          </a:prstGeom>
          <a:noFill/>
          <a:ln>
            <a:noFill/>
          </a:ln>
        </p:spPr>
        <p:txBody>
          <a:bodyPr spcFirstLastPara="1" wrap="square" lIns="91425" tIns="45700" rIns="91425" bIns="45700" anchor="t" anchorCtr="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222020"/>
                </a:solidFill>
                <a:effectLst/>
                <a:uLnTx/>
                <a:uFillTx/>
                <a:latin typeface="Arial"/>
                <a:ea typeface="Arial"/>
                <a:cs typeface="Arial"/>
                <a:sym typeface="Arial"/>
              </a:rPr>
              <a:t>FAPI 2.0 Status on Formal security verification</a:t>
            </a:r>
            <a:endParaRPr kumimoji="0" sz="1800" b="1" i="0" u="sng"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Arial"/>
              <a:cs typeface="Arial"/>
              <a:sym typeface="Arial"/>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Work Package (1) – Imminent Publication</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285750" marR="0" lvl="0" indent="-285750" algn="l" defTabSz="914218" rtl="0" eaLnBrk="1" fontAlgn="auto" latinLnBrk="0" hangingPunct="1">
              <a:lnSpc>
                <a:spcPct val="100000"/>
              </a:lnSpc>
              <a:spcBef>
                <a:spcPts val="0"/>
              </a:spcBef>
              <a:spcAft>
                <a:spcPts val="0"/>
              </a:spcAft>
              <a:buClr>
                <a:srgbClr val="222020"/>
              </a:buClr>
              <a:buSzPts val="1800"/>
              <a:buFont typeface="Arial"/>
              <a:buChar char="•"/>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FAPI 2.0 Security Profile  &amp; Attacker Model</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285750" marR="0" lvl="0" indent="-285750" algn="l" defTabSz="914218" rtl="0" eaLnBrk="1" fontAlgn="auto" latinLnBrk="0" hangingPunct="1">
              <a:lnSpc>
                <a:spcPct val="100000"/>
              </a:lnSpc>
              <a:spcBef>
                <a:spcPts val="0"/>
              </a:spcBef>
              <a:spcAft>
                <a:spcPts val="0"/>
              </a:spcAft>
              <a:buClr>
                <a:srgbClr val="222020"/>
              </a:buClr>
              <a:buSzPts val="1800"/>
              <a:buFont typeface="Arial"/>
              <a:buChar char="•"/>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Co-funded by Australian Data Standards Body (DS</a:t>
            </a:r>
            <a:r>
              <a:rPr kumimoji="0" lang="en-US" sz="1800" b="0" i="0" u="none" strike="noStrike" kern="1200" cap="none" spc="0" normalizeH="0" baseline="0" noProof="0" dirty="0">
                <a:ln>
                  <a:noFill/>
                </a:ln>
                <a:solidFill>
                  <a:srgbClr val="222020"/>
                </a:solidFill>
                <a:effectLst/>
                <a:uLnTx/>
                <a:uFillTx/>
                <a:latin typeface="Arial"/>
                <a:ea typeface="+mn-ea"/>
                <a:cs typeface="+mn-cs"/>
              </a:rPr>
              <a:t>B)</a:t>
            </a: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 &amp; OIDF</a:t>
            </a:r>
          </a:p>
          <a:p>
            <a:pPr marL="285750" marR="0" lvl="0" indent="-285750" algn="l" defTabSz="914218" rtl="0" eaLnBrk="1" fontAlgn="auto" latinLnBrk="0" hangingPunct="1">
              <a:lnSpc>
                <a:spcPct val="100000"/>
              </a:lnSpc>
              <a:spcBef>
                <a:spcPts val="0"/>
              </a:spcBef>
              <a:spcAft>
                <a:spcPts val="0"/>
              </a:spcAft>
              <a:buClr>
                <a:srgbClr val="222020"/>
              </a:buClr>
              <a:buSzPts val="1800"/>
              <a:buFont typeface="Arial"/>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Arial"/>
                <a:sym typeface="Arial"/>
              </a:rPr>
              <a:t>Performed by U. Stuttgart</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Arial"/>
              <a:cs typeface="Arial"/>
              <a:sym typeface="Arial"/>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222020"/>
                </a:solidFill>
                <a:effectLst/>
                <a:uLnTx/>
                <a:uFillTx/>
                <a:latin typeface="Arial"/>
                <a:ea typeface="+mn-ea"/>
                <a:cs typeface="+mn-cs"/>
              </a:rPr>
              <a:t>Brazil: Re-certification started</a:t>
            </a: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910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222020"/>
                </a:solidFill>
                <a:effectLst/>
                <a:uLnTx/>
                <a:uFillTx/>
                <a:latin typeface="Arial"/>
                <a:ea typeface="+mn-ea"/>
                <a:cs typeface="+mn-cs"/>
              </a:rPr>
              <a:t>SAMA: Adoption of FAPI 1 with transition plans to FAPI 2</a:t>
            </a: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222020"/>
                </a:solidFill>
                <a:effectLst/>
                <a:uLnTx/>
                <a:uFillTx/>
                <a:latin typeface="Arial"/>
                <a:ea typeface="+mn-ea"/>
                <a:cs typeface="+mn-cs"/>
              </a:rPr>
              <a:t>Japan: Minna Bank announced the availability of FAPI API to MoneyForward</a:t>
            </a: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910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69100"/>
              </a:solidFill>
              <a:effectLst/>
              <a:uLnTx/>
              <a:uFillTx/>
              <a:latin typeface="Arial"/>
              <a:ea typeface="+mn-ea"/>
              <a:cs typeface="+mn-cs"/>
            </a:endParaRPr>
          </a:p>
        </p:txBody>
      </p:sp>
      <p:sp>
        <p:nvSpPr>
          <p:cNvPr id="3" name="正方形/長方形 2">
            <a:extLst>
              <a:ext uri="{FF2B5EF4-FFF2-40B4-BE49-F238E27FC236}">
                <a16:creationId xmlns:a16="http://schemas.microsoft.com/office/drawing/2014/main" id="{C7B7C663-3786-CB20-5600-DC4DB131387C}"/>
              </a:ext>
            </a:extLst>
          </p:cNvPr>
          <p:cNvSpPr/>
          <p:nvPr/>
        </p:nvSpPr>
        <p:spPr>
          <a:xfrm>
            <a:off x="281528" y="2280862"/>
            <a:ext cx="6814385" cy="13459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4" name="右矢印 3">
            <a:extLst>
              <a:ext uri="{FF2B5EF4-FFF2-40B4-BE49-F238E27FC236}">
                <a16:creationId xmlns:a16="http://schemas.microsoft.com/office/drawing/2014/main" id="{D360CD0B-BA89-2A31-5C2C-027F23CABBC3}"/>
              </a:ext>
            </a:extLst>
          </p:cNvPr>
          <p:cNvSpPr/>
          <p:nvPr/>
        </p:nvSpPr>
        <p:spPr>
          <a:xfrm>
            <a:off x="7178298" y="2645595"/>
            <a:ext cx="431515" cy="6164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5" name="テキスト ボックス 4">
            <a:extLst>
              <a:ext uri="{FF2B5EF4-FFF2-40B4-BE49-F238E27FC236}">
                <a16:creationId xmlns:a16="http://schemas.microsoft.com/office/drawing/2014/main" id="{08656364-75E0-9E00-746E-D8F62A742CCE}"/>
              </a:ext>
            </a:extLst>
          </p:cNvPr>
          <p:cNvSpPr txBox="1"/>
          <p:nvPr/>
        </p:nvSpPr>
        <p:spPr>
          <a:xfrm>
            <a:off x="7692198" y="2353655"/>
            <a:ext cx="3863084" cy="1200329"/>
          </a:xfrm>
          <a:prstGeom prst="rect">
            <a:avLst/>
          </a:prstGeom>
          <a:noFill/>
          <a:ln>
            <a:solidFill>
              <a:schemeClr val="accent1"/>
            </a:solidFill>
          </a:ln>
        </p:spPr>
        <p:txBody>
          <a:bodyPr wrap="square" rtlCol="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222020"/>
                </a:solidFill>
                <a:effectLst/>
                <a:uLnTx/>
                <a:uFillTx/>
                <a:latin typeface="Arial"/>
                <a:ea typeface="+mn-ea"/>
                <a:cs typeface="+mn-cs"/>
              </a:rPr>
              <a:t>Pertinent issues fixed and was sent to the 2</a:t>
            </a:r>
            <a:r>
              <a:rPr kumimoji="1" lang="en-US" altLang="ja-JP" sz="1800" b="0" i="0" u="none" strike="noStrike" kern="1200" cap="none" spc="0" normalizeH="0" baseline="30000" noProof="0" dirty="0">
                <a:ln>
                  <a:noFill/>
                </a:ln>
                <a:solidFill>
                  <a:srgbClr val="222020"/>
                </a:solidFill>
                <a:effectLst/>
                <a:uLnTx/>
                <a:uFillTx/>
                <a:latin typeface="Arial"/>
                <a:ea typeface="+mn-ea"/>
                <a:cs typeface="+mn-cs"/>
              </a:rPr>
              <a:t>nd</a:t>
            </a:r>
            <a:r>
              <a:rPr kumimoji="1" lang="en-US" altLang="ja-JP" sz="1800" b="0" i="0" u="none" strike="noStrike" kern="1200" cap="none" spc="0" normalizeH="0" baseline="0" noProof="0" dirty="0">
                <a:ln>
                  <a:noFill/>
                </a:ln>
                <a:solidFill>
                  <a:srgbClr val="222020"/>
                </a:solidFill>
                <a:effectLst/>
                <a:uLnTx/>
                <a:uFillTx/>
                <a:latin typeface="Arial"/>
                <a:ea typeface="+mn-ea"/>
                <a:cs typeface="+mn-cs"/>
              </a:rPr>
              <a:t> Implementer’s draft. </a:t>
            </a:r>
          </a:p>
          <a:p>
            <a:pPr marL="0" marR="0" lvl="0" indent="0" algn="l" defTabSz="914218"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222020"/>
                </a:solidFill>
                <a:effectLst/>
                <a:uLnTx/>
                <a:uFillTx/>
                <a:latin typeface="Arial"/>
                <a:ea typeface="+mn-ea"/>
                <a:cs typeface="+mn-cs"/>
              </a:rPr>
              <a:t>Expected to be final in 2023 spring. </a:t>
            </a:r>
            <a:endParaRPr kumimoji="1" lang="ja-JP" altLang="en-US" sz="1800" b="0" i="0" u="none" strike="noStrike" kern="1200" cap="none" spc="0" normalizeH="0" baseline="0" noProof="0">
              <a:ln>
                <a:noFill/>
              </a:ln>
              <a:solidFill>
                <a:srgbClr val="222020"/>
              </a:solidFill>
              <a:effectLst/>
              <a:uLnTx/>
              <a:uFillTx/>
              <a:latin typeface="Arial"/>
              <a:ea typeface="+mn-ea"/>
              <a:cs typeface="+mn-cs"/>
            </a:endParaRPr>
          </a:p>
        </p:txBody>
      </p:sp>
    </p:spTree>
    <p:extLst>
      <p:ext uri="{BB962C8B-B14F-4D97-AF65-F5344CB8AC3E}">
        <p14:creationId xmlns:p14="http://schemas.microsoft.com/office/powerpoint/2010/main" val="1775006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Issues to be Addressed</a:t>
            </a:r>
            <a:endParaRPr dirty="0"/>
          </a:p>
        </p:txBody>
      </p:sp>
      <p:sp>
        <p:nvSpPr>
          <p:cNvPr id="395" name="Google Shape;395;p49"/>
          <p:cNvSpPr txBox="1">
            <a:spLocks noGrp="1"/>
          </p:cNvSpPr>
          <p:nvPr>
            <p:ph type="body" idx="1"/>
          </p:nvPr>
        </p:nvSpPr>
        <p:spPr>
          <a:xfrm>
            <a:off x="7325474" y="1000125"/>
            <a:ext cx="4584854"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US" sz="2000" dirty="0"/>
              <a:t>FAPI 2 SP: Certification: 7</a:t>
            </a:r>
          </a:p>
          <a:p>
            <a:pPr indent="-507887">
              <a:lnSpc>
                <a:spcPct val="115000"/>
              </a:lnSpc>
              <a:spcBef>
                <a:spcPts val="0"/>
              </a:spcBef>
              <a:buClr>
                <a:srgbClr val="595959"/>
              </a:buClr>
              <a:buSzPts val="2400"/>
              <a:buChar char="●"/>
            </a:pPr>
            <a:r>
              <a:rPr lang="en-US" sz="2000" dirty="0"/>
              <a:t>Grant Management: 5</a:t>
            </a:r>
          </a:p>
          <a:p>
            <a:pPr indent="-507887">
              <a:lnSpc>
                <a:spcPct val="115000"/>
              </a:lnSpc>
              <a:spcBef>
                <a:spcPts val="0"/>
              </a:spcBef>
              <a:buClr>
                <a:srgbClr val="595959"/>
              </a:buClr>
              <a:buSzPts val="2400"/>
              <a:buChar char="●"/>
            </a:pPr>
            <a:r>
              <a:rPr lang="en-US" sz="2000" dirty="0"/>
              <a:t>Implementation &amp; Deployment Advice: 13</a:t>
            </a:r>
          </a:p>
          <a:p>
            <a:pPr indent="-507887">
              <a:lnSpc>
                <a:spcPct val="115000"/>
              </a:lnSpc>
              <a:spcBef>
                <a:spcPts val="0"/>
              </a:spcBef>
              <a:buClr>
                <a:srgbClr val="595959"/>
              </a:buClr>
              <a:buSzPts val="2400"/>
              <a:buChar char="●"/>
            </a:pPr>
            <a:r>
              <a:rPr lang="en-US" sz="2000" dirty="0"/>
              <a:t>FAPI – CIBA: 6</a:t>
            </a:r>
          </a:p>
          <a:p>
            <a:pPr indent="-507887">
              <a:lnSpc>
                <a:spcPct val="115000"/>
              </a:lnSpc>
              <a:spcBef>
                <a:spcPts val="0"/>
              </a:spcBef>
              <a:buClr>
                <a:srgbClr val="595959"/>
              </a:buClr>
              <a:buSzPts val="2400"/>
              <a:buChar char="●"/>
            </a:pPr>
            <a:r>
              <a:rPr lang="en-US" sz="2000" dirty="0"/>
              <a:t>HTTP Signing: 2</a:t>
            </a:r>
          </a:p>
          <a:p>
            <a:pPr indent="-507887">
              <a:lnSpc>
                <a:spcPct val="115000"/>
              </a:lnSpc>
              <a:spcBef>
                <a:spcPts val="0"/>
              </a:spcBef>
              <a:buClr>
                <a:srgbClr val="595959"/>
              </a:buClr>
              <a:buSzPts val="2400"/>
              <a:buChar char="●"/>
            </a:pPr>
            <a:r>
              <a:rPr lang="en-US" sz="2000" dirty="0"/>
              <a:t>Errata for FAPI 1</a:t>
            </a:r>
          </a:p>
          <a:p>
            <a:pPr lvl="1" indent="-507887">
              <a:lnSpc>
                <a:spcPct val="115000"/>
              </a:lnSpc>
              <a:spcBef>
                <a:spcPts val="0"/>
              </a:spcBef>
              <a:buClr>
                <a:srgbClr val="595959"/>
              </a:buClr>
              <a:buSzPts val="2400"/>
            </a:pPr>
            <a:r>
              <a:rPr lang="en-US" altLang="ja-JP" sz="1600" dirty="0"/>
              <a:t>FAPI 1 AP: 11</a:t>
            </a:r>
          </a:p>
          <a:p>
            <a:pPr lvl="1" indent="-507887">
              <a:lnSpc>
                <a:spcPct val="115000"/>
              </a:lnSpc>
              <a:spcBef>
                <a:spcPts val="0"/>
              </a:spcBef>
              <a:buClr>
                <a:srgbClr val="595959"/>
              </a:buClr>
              <a:buSzPts val="2400"/>
            </a:pPr>
            <a:r>
              <a:rPr lang="en-US" sz="1600" dirty="0"/>
              <a:t>FAPI 1 BL: 4</a:t>
            </a:r>
          </a:p>
          <a:p>
            <a:pPr indent="-507887">
              <a:lnSpc>
                <a:spcPct val="115000"/>
              </a:lnSpc>
              <a:spcBef>
                <a:spcPts val="0"/>
              </a:spcBef>
              <a:buClr>
                <a:srgbClr val="595959"/>
              </a:buClr>
              <a:buSzPts val="2400"/>
            </a:pPr>
            <a:r>
              <a:rPr lang="en-US" sz="2000" dirty="0"/>
              <a:t>Others: 14</a:t>
            </a:r>
          </a:p>
          <a:p>
            <a:pPr indent="-507887">
              <a:lnSpc>
                <a:spcPct val="115000"/>
              </a:lnSpc>
              <a:spcBef>
                <a:spcPts val="0"/>
              </a:spcBef>
              <a:buClr>
                <a:srgbClr val="595959"/>
              </a:buClr>
              <a:buSzPts val="2400"/>
            </a:pPr>
            <a:endParaRPr lang="en-US" sz="2000" dirty="0"/>
          </a:p>
          <a:p>
            <a:pPr indent="-507887">
              <a:lnSpc>
                <a:spcPct val="115000"/>
              </a:lnSpc>
              <a:spcBef>
                <a:spcPts val="0"/>
              </a:spcBef>
              <a:buClr>
                <a:srgbClr val="595959"/>
              </a:buClr>
              <a:buSzPts val="2400"/>
              <a:buChar char="●"/>
            </a:pPr>
            <a:endParaRPr sz="2000" dirty="0"/>
          </a:p>
        </p:txBody>
      </p:sp>
      <p:sp>
        <p:nvSpPr>
          <p:cNvPr id="2" name="Google Shape;478;p23">
            <a:extLst>
              <a:ext uri="{FF2B5EF4-FFF2-40B4-BE49-F238E27FC236}">
                <a16:creationId xmlns:a16="http://schemas.microsoft.com/office/drawing/2014/main" id="{8C0F6B1E-8E17-A607-4016-02E8FD208566}"/>
              </a:ext>
            </a:extLst>
          </p:cNvPr>
          <p:cNvSpPr txBox="1"/>
          <p:nvPr/>
        </p:nvSpPr>
        <p:spPr>
          <a:xfrm>
            <a:off x="281528" y="1000125"/>
            <a:ext cx="6732000" cy="2585283"/>
          </a:xfrm>
          <a:prstGeom prst="rect">
            <a:avLst/>
          </a:prstGeom>
          <a:noFill/>
          <a:ln>
            <a:noFill/>
          </a:ln>
        </p:spPr>
        <p:txBody>
          <a:bodyPr spcFirstLastPara="1" wrap="square" lIns="91425" tIns="45700" rIns="91425" bIns="45700" anchor="t" anchorCtr="0">
            <a:sp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Work Package (2) – Imminent Contract </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285750" marR="0" lvl="0" indent="-285750" algn="l" defTabSz="914218" rtl="0" eaLnBrk="1" fontAlgn="auto" latinLnBrk="0" hangingPunct="1">
              <a:lnSpc>
                <a:spcPct val="100000"/>
              </a:lnSpc>
              <a:spcBef>
                <a:spcPts val="0"/>
              </a:spcBef>
              <a:spcAft>
                <a:spcPts val="0"/>
              </a:spcAft>
              <a:buClr>
                <a:srgbClr val="222020"/>
              </a:buClr>
              <a:buSzPts val="1800"/>
              <a:buFont typeface="Arial"/>
              <a:buChar char="•"/>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FAPI 2.0 Message Signing, FAPI –Client Initiated Backchannel Authentication, Dynamic Client Registration</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285750" marR="0" lvl="0" indent="-285750" algn="l" defTabSz="914218" rtl="0" eaLnBrk="1" fontAlgn="auto" latinLnBrk="0" hangingPunct="1">
              <a:lnSpc>
                <a:spcPct val="100000"/>
              </a:lnSpc>
              <a:spcBef>
                <a:spcPts val="0"/>
              </a:spcBef>
              <a:spcAft>
                <a:spcPts val="0"/>
              </a:spcAft>
              <a:buClr>
                <a:srgbClr val="222020"/>
              </a:buClr>
              <a:buSzPts val="1800"/>
              <a:buFont typeface="Arial"/>
              <a:buChar char="•"/>
              <a:tabLst/>
              <a:defRPr/>
            </a:pPr>
            <a:r>
              <a:rPr kumimoji="0" lang="en-US" sz="1800" b="0" i="0" u="none" strike="noStrike" kern="1200" cap="none" spc="0" normalizeH="0" baseline="0" noProof="0" dirty="0">
                <a:ln>
                  <a:noFill/>
                </a:ln>
                <a:solidFill>
                  <a:srgbClr val="222020"/>
                </a:solidFill>
                <a:effectLst/>
                <a:uLnTx/>
                <a:uFillTx/>
                <a:latin typeface="Arial"/>
                <a:ea typeface="+mn-ea"/>
                <a:cs typeface="+mn-cs"/>
              </a:rPr>
              <a:t>To be funded</a:t>
            </a: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 by Australian </a:t>
            </a:r>
            <a:r>
              <a:rPr kumimoji="0" lang="en-US" sz="1800" b="0" i="0" u="none" strike="noStrike" kern="1200" cap="none" spc="0" normalizeH="0" baseline="0" noProof="0" dirty="0">
                <a:ln>
                  <a:noFill/>
                </a:ln>
                <a:solidFill>
                  <a:srgbClr val="222020"/>
                </a:solidFill>
                <a:effectLst/>
                <a:uLnTx/>
                <a:uFillTx/>
                <a:latin typeface="Arial"/>
                <a:ea typeface="+mn-ea"/>
                <a:cs typeface="+mn-cs"/>
              </a:rPr>
              <a:t>DSB</a:t>
            </a: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 </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Arial"/>
              <a:cs typeface="Arial"/>
              <a:sym typeface="Arial"/>
            </a:endParaRPr>
          </a:p>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Work Package (3) </a:t>
            </a:r>
            <a:endParaRPr kumimoji="0" sz="1800" b="0" i="0" u="none" strike="noStrike" kern="1200" cap="none" spc="0" normalizeH="0" baseline="0" noProof="0" dirty="0">
              <a:ln>
                <a:noFill/>
              </a:ln>
              <a:solidFill>
                <a:srgbClr val="222020"/>
              </a:solidFill>
              <a:effectLst/>
              <a:uLnTx/>
              <a:uFillTx/>
              <a:latin typeface="Arial"/>
              <a:ea typeface="+mn-ea"/>
              <a:cs typeface="+mn-cs"/>
            </a:endParaRPr>
          </a:p>
          <a:p>
            <a:pPr marL="285750" marR="0" lvl="0" indent="-285750" algn="l" defTabSz="914218" rtl="0" eaLnBrk="1" fontAlgn="auto" latinLnBrk="0" hangingPunct="1">
              <a:lnSpc>
                <a:spcPct val="100000"/>
              </a:lnSpc>
              <a:spcBef>
                <a:spcPts val="0"/>
              </a:spcBef>
              <a:spcAft>
                <a:spcPts val="0"/>
              </a:spcAft>
              <a:buClr>
                <a:srgbClr val="222020"/>
              </a:buClr>
              <a:buSzPts val="1800"/>
              <a:buFont typeface="Arial"/>
              <a:buChar char="•"/>
              <a:tabLst/>
              <a:defRPr/>
            </a:pPr>
            <a:r>
              <a:rPr kumimoji="0" lang="en-US" sz="1800" b="0" i="0" u="none" strike="noStrike" kern="1200" cap="none" spc="0" normalizeH="0" baseline="0" noProof="0" dirty="0">
                <a:ln>
                  <a:noFill/>
                </a:ln>
                <a:solidFill>
                  <a:srgbClr val="222020"/>
                </a:solidFill>
                <a:effectLst/>
                <a:uLnTx/>
                <a:uFillTx/>
                <a:latin typeface="Arial"/>
                <a:ea typeface="Arial"/>
                <a:cs typeface="Arial"/>
                <a:sym typeface="Arial"/>
              </a:rPr>
              <a:t>FAPI Grant Management, </a:t>
            </a:r>
            <a:r>
              <a:rPr kumimoji="0" lang="en-US" sz="1800" b="0" i="0" u="none" strike="noStrike" kern="1200" cap="none" spc="0" normalizeH="0" baseline="0" noProof="0" dirty="0">
                <a:ln>
                  <a:noFill/>
                </a:ln>
                <a:solidFill>
                  <a:srgbClr val="FFFFFF">
                    <a:lumMod val="75000"/>
                  </a:srgbClr>
                </a:solidFill>
                <a:effectLst/>
                <a:uLnTx/>
                <a:uFillTx/>
                <a:latin typeface="Arial"/>
                <a:ea typeface="Arial"/>
                <a:cs typeface="Arial"/>
                <a:sym typeface="Arial"/>
              </a:rPr>
              <a:t>Security Event Token, S</a:t>
            </a:r>
            <a:r>
              <a:rPr kumimoji="0" lang="en-US" sz="1800" b="0" i="0" u="none" strike="noStrike" kern="1200" cap="none" spc="0" normalizeH="0" baseline="0" noProof="0" dirty="0">
                <a:ln>
                  <a:noFill/>
                </a:ln>
                <a:solidFill>
                  <a:srgbClr val="FFFFFF">
                    <a:lumMod val="75000"/>
                  </a:srgbClr>
                </a:solidFill>
                <a:effectLst/>
                <a:uLnTx/>
                <a:uFillTx/>
                <a:latin typeface="Arial"/>
                <a:ea typeface="+mn-ea"/>
                <a:cs typeface="+mn-cs"/>
              </a:rPr>
              <a:t>SE</a:t>
            </a:r>
            <a:r>
              <a:rPr kumimoji="0" lang="en-US" sz="1800" b="0" i="0" u="none" strike="noStrike" kern="1200" cap="none" spc="0" normalizeH="0" baseline="0" noProof="0" dirty="0">
                <a:ln>
                  <a:noFill/>
                </a:ln>
                <a:solidFill>
                  <a:srgbClr val="FFFFFF">
                    <a:lumMod val="75000"/>
                  </a:srgbClr>
                </a:solidFill>
                <a:effectLst/>
                <a:uLnTx/>
                <a:uFillTx/>
                <a:latin typeface="Arial"/>
                <a:ea typeface="Arial"/>
                <a:cs typeface="Arial"/>
                <a:sym typeface="Arial"/>
              </a:rPr>
              <a:t>, OIDC for Identity Assurance</a:t>
            </a:r>
            <a:endParaRPr kumimoji="0" sz="1800" b="0" i="0" u="none" strike="noStrike" kern="1200" cap="none" spc="0" normalizeH="0" baseline="0" noProof="0" dirty="0">
              <a:ln>
                <a:noFill/>
              </a:ln>
              <a:solidFill>
                <a:srgbClr val="FFFFFF">
                  <a:lumMod val="75000"/>
                </a:srgbClr>
              </a:solidFill>
              <a:effectLst/>
              <a:uLnTx/>
              <a:uFillTx/>
              <a:latin typeface="Arial"/>
              <a:ea typeface="+mn-ea"/>
              <a:cs typeface="+mn-cs"/>
            </a:endParaRPr>
          </a:p>
          <a:p>
            <a:pPr marL="285750" marR="0" lvl="0" indent="-285750" algn="l" defTabSz="914218" rtl="0" eaLnBrk="1" fontAlgn="auto" latinLnBrk="0" hangingPunct="1">
              <a:lnSpc>
                <a:spcPct val="100000"/>
              </a:lnSpc>
              <a:spcBef>
                <a:spcPts val="0"/>
              </a:spcBef>
              <a:spcAft>
                <a:spcPts val="0"/>
              </a:spcAft>
              <a:buClr>
                <a:srgbClr val="F69100"/>
              </a:buClr>
              <a:buSzPts val="1800"/>
              <a:buFont typeface="Arial"/>
              <a:buChar char="•"/>
              <a:tabLst/>
              <a:defRPr/>
            </a:pPr>
            <a:r>
              <a:rPr kumimoji="0" lang="en-US" sz="1800" b="0" i="0" u="none" strike="noStrike" kern="1200" cap="none" spc="0" normalizeH="0" baseline="0" noProof="0" dirty="0">
                <a:ln>
                  <a:noFill/>
                </a:ln>
                <a:solidFill>
                  <a:srgbClr val="F69100"/>
                </a:solidFill>
                <a:effectLst/>
                <a:uLnTx/>
                <a:uFillTx/>
                <a:latin typeface="Arial"/>
                <a:ea typeface="Arial"/>
                <a:cs typeface="Arial"/>
                <a:sym typeface="Arial"/>
              </a:rPr>
              <a:t>Co-funding welcome</a:t>
            </a:r>
            <a:endParaRPr kumimoji="0" sz="1800" b="0" i="0" u="none" strike="noStrike" kern="1200" cap="none" spc="0" normalizeH="0" baseline="0" noProof="0" dirty="0">
              <a:ln>
                <a:noFill/>
              </a:ln>
              <a:solidFill>
                <a:srgbClr val="F69100"/>
              </a:solidFill>
              <a:effectLst/>
              <a:uLnTx/>
              <a:uFillTx/>
              <a:latin typeface="Arial"/>
              <a:ea typeface="+mn-ea"/>
              <a:cs typeface="+mn-cs"/>
            </a:endParaRPr>
          </a:p>
        </p:txBody>
      </p:sp>
    </p:spTree>
    <p:extLst>
      <p:ext uri="{BB962C8B-B14F-4D97-AF65-F5344CB8AC3E}">
        <p14:creationId xmlns:p14="http://schemas.microsoft.com/office/powerpoint/2010/main" val="208378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5067079"/>
            <a:ext cx="10363200" cy="502450"/>
          </a:xfrm>
        </p:spPr>
        <p:txBody>
          <a:bodyPr/>
          <a:lstStyle/>
          <a:p>
            <a:pPr marL="0" lvl="0" indent="0" algn="ctr" rtl="0">
              <a:lnSpc>
                <a:spcPct val="110000"/>
              </a:lnSpc>
              <a:spcBef>
                <a:spcPts val="0"/>
              </a:spcBef>
              <a:spcAft>
                <a:spcPts val="0"/>
              </a:spcAft>
              <a:buClr>
                <a:schemeClr val="dk2"/>
              </a:buClr>
              <a:buSzPts val="1800"/>
              <a:buNone/>
            </a:pPr>
            <a:r>
              <a:rPr lang="en-US" dirty="0"/>
              <a:t>Heather Flanagan, Spherical Cow Consulting</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07163" y="2581941"/>
            <a:ext cx="11577674" cy="847059"/>
          </a:xfrm>
        </p:spPr>
        <p:txBody>
          <a:bodyPr/>
          <a:lstStyle/>
          <a:p>
            <a:r>
              <a:rPr lang="en-US" sz="4400" dirty="0"/>
              <a:t>OIDF Privacy Whitepaper Listening Session: “Help Design a Scalable Future for Personal Privacy”</a:t>
            </a:r>
            <a:endParaRPr lang="en-US" dirty="0"/>
          </a:p>
        </p:txBody>
      </p:sp>
    </p:spTree>
    <p:extLst>
      <p:ext uri="{BB962C8B-B14F-4D97-AF65-F5344CB8AC3E}">
        <p14:creationId xmlns:p14="http://schemas.microsoft.com/office/powerpoint/2010/main" val="403748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g15b92912326_0_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55469" y="1"/>
            <a:ext cx="7099397" cy="3993400"/>
          </a:xfrm>
          <a:prstGeom prst="rect">
            <a:avLst/>
          </a:prstGeom>
          <a:noFill/>
          <a:ln>
            <a:noFill/>
          </a:ln>
        </p:spPr>
      </p:pic>
      <p:sp>
        <p:nvSpPr>
          <p:cNvPr id="526" name="Google Shape;526;g15b92912326_0_26"/>
          <p:cNvSpPr txBox="1">
            <a:spLocks noGrp="1"/>
          </p:cNvSpPr>
          <p:nvPr>
            <p:ph type="title"/>
          </p:nvPr>
        </p:nvSpPr>
        <p:spPr>
          <a:xfrm>
            <a:off x="236900" y="46633"/>
            <a:ext cx="11360700" cy="763500"/>
          </a:xfrm>
          <a:prstGeom prst="rect">
            <a:avLst/>
          </a:prstGeom>
          <a:noFill/>
          <a:ln>
            <a:noFill/>
          </a:ln>
        </p:spPr>
        <p:txBody>
          <a:bodyPr spcFirstLastPara="1" wrap="square" lIns="121850" tIns="121850" rIns="121850" bIns="121850" anchor="t" anchorCtr="0">
            <a:noAutofit/>
          </a:bodyPr>
          <a:lstStyle/>
          <a:p>
            <a:pPr marL="0" lvl="0" indent="0" algn="l" rtl="0">
              <a:lnSpc>
                <a:spcPct val="110000"/>
              </a:lnSpc>
              <a:spcBef>
                <a:spcPts val="0"/>
              </a:spcBef>
              <a:spcAft>
                <a:spcPts val="0"/>
              </a:spcAft>
              <a:buClr>
                <a:schemeClr val="accent1"/>
              </a:buClr>
              <a:buSzPts val="2800"/>
              <a:buFont typeface="Arial"/>
              <a:buNone/>
            </a:pPr>
            <a:r>
              <a:rPr lang="en-US" dirty="0"/>
              <a:t>New shiny tools in FAPI 2</a:t>
            </a:r>
            <a:endParaRPr dirty="0"/>
          </a:p>
        </p:txBody>
      </p:sp>
      <p:graphicFrame>
        <p:nvGraphicFramePr>
          <p:cNvPr id="527" name="Google Shape;527;g15b92912326_0_26"/>
          <p:cNvGraphicFramePr/>
          <p:nvPr/>
        </p:nvGraphicFramePr>
        <p:xfrm>
          <a:off x="326200" y="865396"/>
          <a:ext cx="8328275" cy="5192500"/>
        </p:xfrm>
        <a:graphic>
          <a:graphicData uri="http://schemas.openxmlformats.org/drawingml/2006/table">
            <a:tbl>
              <a:tblPr>
                <a:noFill/>
              </a:tblPr>
              <a:tblGrid>
                <a:gridCol w="7863550">
                  <a:extLst>
                    <a:ext uri="{9D8B030D-6E8A-4147-A177-3AD203B41FA5}">
                      <a16:colId xmlns:a16="http://schemas.microsoft.com/office/drawing/2014/main" val="20000"/>
                    </a:ext>
                  </a:extLst>
                </a:gridCol>
                <a:gridCol w="464725">
                  <a:extLst>
                    <a:ext uri="{9D8B030D-6E8A-4147-A177-3AD203B41FA5}">
                      <a16:colId xmlns:a16="http://schemas.microsoft.com/office/drawing/2014/main" val="20001"/>
                    </a:ext>
                  </a:extLst>
                </a:gridCol>
              </a:tblGrid>
              <a:tr h="2229475">
                <a:tc>
                  <a:txBody>
                    <a:bodyPr/>
                    <a:lstStyle/>
                    <a:p>
                      <a:pPr marL="0" marR="0" lvl="0" indent="0" algn="l" rtl="0">
                        <a:spcBef>
                          <a:spcPts val="0"/>
                        </a:spcBef>
                        <a:spcAft>
                          <a:spcPts val="0"/>
                        </a:spcAft>
                        <a:buClr>
                          <a:schemeClr val="dk1"/>
                        </a:buClr>
                        <a:buSzPts val="1100"/>
                        <a:buFont typeface="Arial"/>
                        <a:buNone/>
                      </a:pPr>
                      <a:r>
                        <a:rPr lang="en-US" sz="1800" b="1" u="none" strike="noStrike" cap="none" dirty="0">
                          <a:solidFill>
                            <a:schemeClr val="accent1"/>
                          </a:solidFill>
                        </a:rPr>
                        <a:t>Pushed Authorization Requests (PAR)</a:t>
                      </a:r>
                      <a:endParaRPr sz="1800" b="1" u="none" strike="noStrike" cap="none" dirty="0">
                        <a:solidFill>
                          <a:schemeClr val="accent1"/>
                        </a:solidFill>
                      </a:endParaRPr>
                    </a:p>
                    <a:p>
                      <a:pPr marL="0" marR="0" lvl="0" indent="0" algn="l" rtl="0">
                        <a:spcBef>
                          <a:spcPts val="0"/>
                        </a:spcBef>
                        <a:spcAft>
                          <a:spcPts val="0"/>
                        </a:spcAft>
                        <a:buClr>
                          <a:schemeClr val="dk1"/>
                        </a:buClr>
                        <a:buSzPts val="1100"/>
                        <a:buFont typeface="Arial"/>
                        <a:buNone/>
                      </a:pPr>
                      <a:r>
                        <a:rPr lang="en-US" sz="1800" dirty="0"/>
                        <a:t>R</a:t>
                      </a:r>
                      <a:r>
                        <a:rPr lang="en-US" sz="1800" u="none" strike="noStrike" cap="none" dirty="0"/>
                        <a:t>eplace bespoke solutions like external resources with references in scope/claims, custom authorization request parameters, … </a:t>
                      </a:r>
                      <a:endParaRPr sz="1800" u="none" strike="noStrike" cap="none" dirty="0"/>
                    </a:p>
                    <a:p>
                      <a:pPr marL="0" marR="0" lvl="0" indent="0" algn="l" rtl="0">
                        <a:spcBef>
                          <a:spcPts val="0"/>
                        </a:spcBef>
                        <a:spcAft>
                          <a:spcPts val="0"/>
                        </a:spcAft>
                        <a:buClr>
                          <a:schemeClr val="dk1"/>
                        </a:buClr>
                        <a:buSzPts val="1100"/>
                        <a:buFont typeface="Arial"/>
                        <a:buNone/>
                      </a:pPr>
                      <a:r>
                        <a:rPr lang="en-US" sz="1800" u="none" strike="noStrike" cap="none" dirty="0"/>
                        <a:t>→ </a:t>
                      </a:r>
                      <a:r>
                        <a:rPr lang="en-US" sz="1800" u="none" strike="noStrike" cap="none" dirty="0">
                          <a:solidFill>
                            <a:schemeClr val="dk1"/>
                          </a:solidFill>
                        </a:rPr>
                        <a:t>Simplified development through vendor support (expected)</a:t>
                      </a:r>
                      <a:endParaRPr sz="1800" u="none" strike="noStrike" cap="none" dirty="0">
                        <a:solidFill>
                          <a:schemeClr val="dk1"/>
                        </a:solidFill>
                      </a:endParaRPr>
                    </a:p>
                    <a:p>
                      <a:pPr marL="0" marR="0" lvl="0" indent="0" algn="l" rtl="0">
                        <a:spcBef>
                          <a:spcPts val="0"/>
                        </a:spcBef>
                        <a:spcAft>
                          <a:spcPts val="0"/>
                        </a:spcAft>
                        <a:buClr>
                          <a:schemeClr val="dk1"/>
                        </a:buClr>
                        <a:buSzPts val="1800"/>
                        <a:buFont typeface="Arial"/>
                        <a:buNone/>
                      </a:pPr>
                      <a:r>
                        <a:rPr lang="en-US" sz="1800" u="none" strike="noStrike" cap="none" dirty="0">
                          <a:solidFill>
                            <a:schemeClr val="dk1"/>
                          </a:solidFill>
                        </a:rPr>
                        <a:t>→ Minimize data in front-channel to improve security</a:t>
                      </a:r>
                      <a:endParaRPr sz="1800" u="none" strike="noStrike" cap="none" dirty="0">
                        <a:solidFill>
                          <a:schemeClr val="dk1"/>
                        </a:solidFill>
                      </a:endParaRPr>
                    </a:p>
                  </a:txBody>
                  <a:tcPr marL="121900" marR="121900" marT="121900" marB="121900">
                    <a:solidFill>
                      <a:srgbClr val="EEEEEE">
                        <a:alpha val="75290"/>
                      </a:srgbClr>
                    </a:solidFill>
                  </a:tcPr>
                </a:tc>
                <a:tc>
                  <a:txBody>
                    <a:bodyPr/>
                    <a:lstStyle/>
                    <a:p>
                      <a:pPr marL="0" marR="0" lvl="0" indent="0" algn="l" rtl="0">
                        <a:spcBef>
                          <a:spcPts val="0"/>
                        </a:spcBef>
                        <a:spcAft>
                          <a:spcPts val="0"/>
                        </a:spcAft>
                        <a:buClr>
                          <a:schemeClr val="dk1"/>
                        </a:buClr>
                        <a:buSzPts val="1800"/>
                        <a:buFont typeface="Arial"/>
                        <a:buNone/>
                      </a:pPr>
                      <a:endParaRPr sz="1800" u="none" strike="noStrike" cap="none" dirty="0"/>
                    </a:p>
                  </a:txBody>
                  <a:tcPr marL="121900" marR="121900" marT="121900" marB="121900">
                    <a:solidFill>
                      <a:srgbClr val="EEEEEE">
                        <a:alpha val="75290"/>
                      </a:srgbClr>
                    </a:solidFill>
                  </a:tcPr>
                </a:tc>
                <a:extLst>
                  <a:ext uri="{0D108BD9-81ED-4DB2-BD59-A6C34878D82A}">
                    <a16:rowId xmlns:a16="http://schemas.microsoft.com/office/drawing/2014/main" val="10000"/>
                  </a:ext>
                </a:extLst>
              </a:tr>
              <a:tr h="877400">
                <a:tc>
                  <a:txBody>
                    <a:bodyPr/>
                    <a:lstStyle/>
                    <a:p>
                      <a:pPr marL="0" marR="0" lvl="0" indent="0" algn="l" rtl="0">
                        <a:lnSpc>
                          <a:spcPct val="115000"/>
                        </a:lnSpc>
                        <a:spcBef>
                          <a:spcPts val="0"/>
                        </a:spcBef>
                        <a:spcAft>
                          <a:spcPts val="0"/>
                        </a:spcAft>
                        <a:buClr>
                          <a:srgbClr val="1155CC"/>
                        </a:buClr>
                        <a:buSzPts val="1800"/>
                        <a:buFont typeface="Arial"/>
                        <a:buNone/>
                      </a:pPr>
                      <a:r>
                        <a:rPr lang="en-US" sz="1800" b="1" u="none" strike="noStrike" cap="none" dirty="0">
                          <a:solidFill>
                            <a:schemeClr val="accent1"/>
                          </a:solidFill>
                        </a:rPr>
                        <a:t>Rich Authorization Requests (RAR)</a:t>
                      </a:r>
                      <a:br>
                        <a:rPr lang="en-US" sz="1800" b="1" u="none" strike="noStrike" cap="none" dirty="0">
                          <a:solidFill>
                            <a:schemeClr val="dk2"/>
                          </a:solidFill>
                        </a:rPr>
                      </a:br>
                      <a:r>
                        <a:rPr lang="en-US" sz="1800" dirty="0">
                          <a:solidFill>
                            <a:schemeClr val="dk2"/>
                          </a:solidFill>
                        </a:rPr>
                        <a:t>E</a:t>
                      </a:r>
                      <a:r>
                        <a:rPr lang="en-US" sz="1800" u="none" strike="noStrike" cap="none" dirty="0">
                          <a:solidFill>
                            <a:schemeClr val="dk2"/>
                          </a:solidFill>
                        </a:rPr>
                        <a:t>nables fine-grained and complex consents.</a:t>
                      </a:r>
                      <a:endParaRPr sz="1800" u="none" strike="noStrike" cap="none" dirty="0"/>
                    </a:p>
                  </a:txBody>
                  <a:tcPr marL="121900" marR="121900" marT="121900" marB="121900">
                    <a:solidFill>
                      <a:srgbClr val="EEEEEE">
                        <a:alpha val="75290"/>
                      </a:srgbClr>
                    </a:solidFill>
                  </a:tcPr>
                </a:tc>
                <a:tc>
                  <a:txBody>
                    <a:bodyPr/>
                    <a:lstStyle/>
                    <a:p>
                      <a:pPr marL="0" marR="0" lvl="0" indent="0" algn="l" rtl="0">
                        <a:spcBef>
                          <a:spcPts val="0"/>
                        </a:spcBef>
                        <a:spcAft>
                          <a:spcPts val="0"/>
                        </a:spcAft>
                        <a:buClr>
                          <a:schemeClr val="dk1"/>
                        </a:buClr>
                        <a:buSzPts val="1800"/>
                        <a:buFont typeface="Arial"/>
                        <a:buNone/>
                      </a:pPr>
                      <a:endParaRPr sz="1800" u="none" strike="noStrike" cap="none" dirty="0"/>
                    </a:p>
                  </a:txBody>
                  <a:tcPr marL="121900" marR="121900" marT="121900" marB="121900">
                    <a:solidFill>
                      <a:srgbClr val="EEEEEE">
                        <a:alpha val="75290"/>
                      </a:srgbClr>
                    </a:solidFill>
                  </a:tcPr>
                </a:tc>
                <a:extLst>
                  <a:ext uri="{0D108BD9-81ED-4DB2-BD59-A6C34878D82A}">
                    <a16:rowId xmlns:a16="http://schemas.microsoft.com/office/drawing/2014/main" val="10001"/>
                  </a:ext>
                </a:extLst>
              </a:tr>
              <a:tr h="1208225">
                <a:tc>
                  <a:txBody>
                    <a:bodyPr/>
                    <a:lstStyle/>
                    <a:p>
                      <a:pPr marL="0" marR="0" lvl="0" indent="0" algn="l" rtl="0">
                        <a:lnSpc>
                          <a:spcPct val="115000"/>
                        </a:lnSpc>
                        <a:spcBef>
                          <a:spcPts val="0"/>
                        </a:spcBef>
                        <a:spcAft>
                          <a:spcPts val="0"/>
                        </a:spcAft>
                        <a:buClr>
                          <a:srgbClr val="1155CC"/>
                        </a:buClr>
                        <a:buSzPts val="1800"/>
                        <a:buFont typeface="Arial"/>
                        <a:buNone/>
                      </a:pPr>
                      <a:r>
                        <a:rPr lang="en-US" sz="1800" b="1" u="none" strike="noStrike" cap="none" dirty="0">
                          <a:solidFill>
                            <a:schemeClr val="accent1"/>
                          </a:solidFill>
                        </a:rPr>
                        <a:t>Grant Management API</a:t>
                      </a:r>
                      <a:br>
                        <a:rPr lang="en-US" sz="1800" b="1" u="none" strike="noStrike" cap="none" dirty="0">
                          <a:solidFill>
                            <a:schemeClr val="dk2"/>
                          </a:solidFill>
                        </a:rPr>
                      </a:br>
                      <a:r>
                        <a:rPr lang="en-US" sz="1800" dirty="0">
                          <a:solidFill>
                            <a:schemeClr val="dk2"/>
                          </a:solidFill>
                        </a:rPr>
                        <a:t>E</a:t>
                      </a:r>
                      <a:r>
                        <a:rPr lang="en-US" sz="1800" u="none" strike="noStrike" cap="none" dirty="0">
                          <a:solidFill>
                            <a:schemeClr val="dk2"/>
                          </a:solidFill>
                        </a:rPr>
                        <a:t>nables support for 1) consent state synchronization 2)consent revocation 3) concurrent consents 4) dashboards</a:t>
                      </a:r>
                      <a:endParaRPr sz="1800" u="none" strike="noStrike" cap="none" dirty="0"/>
                    </a:p>
                  </a:txBody>
                  <a:tcPr marL="121900" marR="121900" marT="121900" marB="121900">
                    <a:solidFill>
                      <a:srgbClr val="EEEEEE">
                        <a:alpha val="75290"/>
                      </a:srgbClr>
                    </a:solidFill>
                  </a:tcPr>
                </a:tc>
                <a:tc>
                  <a:txBody>
                    <a:bodyPr/>
                    <a:lstStyle/>
                    <a:p>
                      <a:pPr marL="0" marR="0" lvl="0" indent="0" algn="l" rtl="0">
                        <a:spcBef>
                          <a:spcPts val="0"/>
                        </a:spcBef>
                        <a:spcAft>
                          <a:spcPts val="0"/>
                        </a:spcAft>
                        <a:buClr>
                          <a:schemeClr val="dk1"/>
                        </a:buClr>
                        <a:buSzPts val="1800"/>
                        <a:buFont typeface="Arial"/>
                        <a:buNone/>
                      </a:pPr>
                      <a:endParaRPr sz="1800" u="none" strike="noStrike" cap="none" dirty="0"/>
                    </a:p>
                  </a:txBody>
                  <a:tcPr marL="121900" marR="121900" marT="121900" marB="121900">
                    <a:solidFill>
                      <a:srgbClr val="EEEEEE">
                        <a:alpha val="75290"/>
                      </a:srgbClr>
                    </a:solidFill>
                  </a:tcPr>
                </a:tc>
                <a:extLst>
                  <a:ext uri="{0D108BD9-81ED-4DB2-BD59-A6C34878D82A}">
                    <a16:rowId xmlns:a16="http://schemas.microsoft.com/office/drawing/2014/main" val="10002"/>
                  </a:ext>
                </a:extLst>
              </a:tr>
              <a:tr h="877400">
                <a:tc>
                  <a:txBody>
                    <a:bodyPr/>
                    <a:lstStyle/>
                    <a:p>
                      <a:pPr marL="0" marR="0" lvl="0" indent="0" algn="l" rtl="0">
                        <a:lnSpc>
                          <a:spcPct val="115000"/>
                        </a:lnSpc>
                        <a:spcBef>
                          <a:spcPts val="0"/>
                        </a:spcBef>
                        <a:spcAft>
                          <a:spcPts val="0"/>
                        </a:spcAft>
                        <a:buClr>
                          <a:srgbClr val="1155CC"/>
                        </a:buClr>
                        <a:buSzPts val="1800"/>
                        <a:buFont typeface="Arial"/>
                        <a:buNone/>
                      </a:pPr>
                      <a:r>
                        <a:rPr lang="en-US" sz="1800" b="1" u="none" strike="noStrike" cap="none" dirty="0">
                          <a:solidFill>
                            <a:schemeClr val="accent1"/>
                          </a:solidFill>
                        </a:rPr>
                        <a:t>OAuth Security Best Current Practice RFC </a:t>
                      </a:r>
                      <a:endParaRPr sz="1800" b="1" dirty="0">
                        <a:solidFill>
                          <a:schemeClr val="accent1"/>
                        </a:solidFill>
                      </a:endParaRPr>
                    </a:p>
                    <a:p>
                      <a:pPr marL="0" marR="0" lvl="0" indent="0" algn="l" rtl="0">
                        <a:lnSpc>
                          <a:spcPct val="115000"/>
                        </a:lnSpc>
                        <a:spcBef>
                          <a:spcPts val="0"/>
                        </a:spcBef>
                        <a:spcAft>
                          <a:spcPts val="0"/>
                        </a:spcAft>
                        <a:buClr>
                          <a:srgbClr val="1155CC"/>
                        </a:buClr>
                        <a:buSzPts val="1800"/>
                        <a:buFont typeface="Arial"/>
                        <a:buNone/>
                      </a:pPr>
                      <a:r>
                        <a:rPr lang="en-US" sz="1800" dirty="0">
                          <a:solidFill>
                            <a:schemeClr val="dk2"/>
                          </a:solidFill>
                        </a:rPr>
                        <a:t>L</a:t>
                      </a:r>
                      <a:r>
                        <a:rPr lang="en-US" sz="1800" u="none" strike="noStrike" cap="none" dirty="0">
                          <a:solidFill>
                            <a:schemeClr val="dk2"/>
                          </a:solidFill>
                        </a:rPr>
                        <a:t>atest OAuth security recommendations.</a:t>
                      </a:r>
                      <a:endParaRPr sz="1800" u="none" strike="noStrike" cap="none" dirty="0"/>
                    </a:p>
                  </a:txBody>
                  <a:tcPr marL="121900" marR="121900" marT="121900" marB="121900">
                    <a:solidFill>
                      <a:srgbClr val="EEEEEE">
                        <a:alpha val="75290"/>
                      </a:srgbClr>
                    </a:solidFill>
                  </a:tcPr>
                </a:tc>
                <a:tc>
                  <a:txBody>
                    <a:bodyPr/>
                    <a:lstStyle/>
                    <a:p>
                      <a:pPr marL="0" marR="0" lvl="0" indent="0" algn="l" rtl="0">
                        <a:spcBef>
                          <a:spcPts val="0"/>
                        </a:spcBef>
                        <a:spcAft>
                          <a:spcPts val="0"/>
                        </a:spcAft>
                        <a:buClr>
                          <a:schemeClr val="dk1"/>
                        </a:buClr>
                        <a:buSzPts val="1800"/>
                        <a:buFont typeface="Arial"/>
                        <a:buNone/>
                      </a:pPr>
                      <a:endParaRPr sz="1800" u="none" strike="noStrike" cap="none" dirty="0"/>
                    </a:p>
                  </a:txBody>
                  <a:tcPr marL="121900" marR="121900" marT="121900" marB="121900">
                    <a:solidFill>
                      <a:srgbClr val="EEEEEE">
                        <a:alpha val="7529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a:spLocks noGrp="1"/>
          </p:cNvSpPr>
          <p:nvPr>
            <p:ph type="title"/>
          </p:nvPr>
        </p:nvSpPr>
        <p:spPr>
          <a:xfrm>
            <a:off x="838200" y="146124"/>
            <a:ext cx="10515600" cy="654424"/>
          </a:xfrm>
          <a:prstGeom prst="rect">
            <a:avLst/>
          </a:prstGeom>
          <a:noFill/>
          <a:ln>
            <a:noFill/>
          </a:ln>
        </p:spPr>
        <p:txBody>
          <a:bodyPr spcFirstLastPara="1" wrap="square" lIns="91400" tIns="45700" rIns="91400" bIns="45700" anchor="t" anchorCtr="0">
            <a:noAutofit/>
          </a:bodyPr>
          <a:lstStyle/>
          <a:p>
            <a:pPr marL="0" lvl="0" indent="0" algn="l" rtl="0">
              <a:lnSpc>
                <a:spcPct val="110000"/>
              </a:lnSpc>
              <a:spcBef>
                <a:spcPts val="0"/>
              </a:spcBef>
              <a:spcAft>
                <a:spcPts val="0"/>
              </a:spcAft>
              <a:buClr>
                <a:schemeClr val="accent1"/>
              </a:buClr>
              <a:buSzPts val="3200"/>
              <a:buFont typeface="Arial"/>
              <a:buNone/>
            </a:pPr>
            <a:r>
              <a:rPr lang="en-US" dirty="0"/>
              <a:t>Could Global Open Data be next?</a:t>
            </a:r>
            <a:endParaRPr dirty="0"/>
          </a:p>
        </p:txBody>
      </p:sp>
      <p:grpSp>
        <p:nvGrpSpPr>
          <p:cNvPr id="533" name="Google Shape;533;p26"/>
          <p:cNvGrpSpPr/>
          <p:nvPr/>
        </p:nvGrpSpPr>
        <p:grpSpPr>
          <a:xfrm>
            <a:off x="838200" y="1658151"/>
            <a:ext cx="10515600" cy="4345487"/>
            <a:chOff x="0" y="510071"/>
            <a:chExt cx="10515600" cy="4345487"/>
          </a:xfrm>
        </p:grpSpPr>
        <p:sp>
          <p:nvSpPr>
            <p:cNvPr id="534" name="Google Shape;534;p26"/>
            <p:cNvSpPr/>
            <p:nvPr/>
          </p:nvSpPr>
          <p:spPr>
            <a:xfrm>
              <a:off x="0" y="1456667"/>
              <a:ext cx="10515600" cy="1942223"/>
            </a:xfrm>
            <a:prstGeom prst="notchedRightArrow">
              <a:avLst>
                <a:gd name="adj1" fmla="val 50000"/>
                <a:gd name="adj2" fmla="val 50000"/>
              </a:avLst>
            </a:prstGeom>
            <a:solidFill>
              <a:srgbClr val="FBDBCA"/>
            </a:solidFill>
            <a:ln>
              <a:noFill/>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35" name="Google Shape;535;p26"/>
            <p:cNvSpPr/>
            <p:nvPr/>
          </p:nvSpPr>
          <p:spPr>
            <a:xfrm>
              <a:off x="191713" y="584172"/>
              <a:ext cx="1860217" cy="926401"/>
            </a:xfrm>
            <a:prstGeom prst="rect">
              <a:avLst/>
            </a:prstGeom>
            <a:noFill/>
            <a:ln>
              <a:noFill/>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36" name="Google Shape;536;p26"/>
            <p:cNvSpPr txBox="1"/>
            <p:nvPr/>
          </p:nvSpPr>
          <p:spPr>
            <a:xfrm>
              <a:off x="191713" y="584172"/>
              <a:ext cx="1860217" cy="926401"/>
            </a:xfrm>
            <a:prstGeom prst="rect">
              <a:avLst/>
            </a:prstGeom>
            <a:noFill/>
            <a:ln>
              <a:noFill/>
            </a:ln>
          </p:spPr>
          <p:txBody>
            <a:bodyPr spcFirstLastPara="1" wrap="square" lIns="142225" tIns="142225" rIns="142225" bIns="142225" anchor="b" anchorCtr="0">
              <a:noAutofit/>
            </a:bodyPr>
            <a:lstStyle/>
            <a:p>
              <a:pPr marL="0" marR="0" lvl="0" indent="0" algn="ctr" defTabSz="914218" rtl="0" eaLnBrk="1" fontAlgn="auto" latinLnBrk="0" hangingPunct="1">
                <a:lnSpc>
                  <a:spcPct val="90000"/>
                </a:lnSpc>
                <a:spcBef>
                  <a:spcPts val="0"/>
                </a:spcBef>
                <a:spcAft>
                  <a:spcPts val="0"/>
                </a:spcAft>
                <a:buClr>
                  <a:srgbClr val="222020"/>
                </a:buClr>
                <a:buSzPts val="2000"/>
                <a:buFont typeface="Arial"/>
                <a:buNone/>
                <a:tabLst/>
                <a:defRPr/>
              </a:pPr>
              <a:r>
                <a:rPr kumimoji="0" lang="en-US" sz="2000" b="0" i="0" u="none" strike="noStrike" kern="1200" cap="none" spc="0" normalizeH="0" baseline="0" noProof="0" dirty="0">
                  <a:ln>
                    <a:noFill/>
                  </a:ln>
                  <a:solidFill>
                    <a:srgbClr val="222020"/>
                  </a:solidFill>
                  <a:effectLst/>
                  <a:uLnTx/>
                  <a:uFillTx/>
                  <a:latin typeface="Arial"/>
                  <a:ea typeface="Arial"/>
                  <a:cs typeface="Arial"/>
                  <a:sym typeface="Arial"/>
                </a:rPr>
                <a:t>Private API ecosystems</a:t>
              </a: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37" name="Google Shape;537;p26"/>
            <p:cNvSpPr/>
            <p:nvPr/>
          </p:nvSpPr>
          <p:spPr>
            <a:xfrm>
              <a:off x="879043" y="1931046"/>
              <a:ext cx="485555" cy="48555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38" name="Google Shape;538;p26"/>
            <p:cNvSpPr/>
            <p:nvPr/>
          </p:nvSpPr>
          <p:spPr>
            <a:xfrm>
              <a:off x="2530255" y="3480756"/>
              <a:ext cx="1931966" cy="846964"/>
            </a:xfrm>
            <a:prstGeom prst="rect">
              <a:avLst/>
            </a:prstGeom>
            <a:noFill/>
            <a:ln>
              <a:noFill/>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39" name="Google Shape;539;p26"/>
            <p:cNvSpPr txBox="1"/>
            <p:nvPr/>
          </p:nvSpPr>
          <p:spPr>
            <a:xfrm>
              <a:off x="2530255" y="3480756"/>
              <a:ext cx="1931966" cy="846964"/>
            </a:xfrm>
            <a:prstGeom prst="rect">
              <a:avLst/>
            </a:prstGeom>
            <a:noFill/>
            <a:ln>
              <a:noFill/>
            </a:ln>
          </p:spPr>
          <p:txBody>
            <a:bodyPr spcFirstLastPara="1" wrap="square" lIns="142225" tIns="142225" rIns="142225" bIns="142225" anchor="t" anchorCtr="0">
              <a:noAutofit/>
            </a:bodyPr>
            <a:lstStyle/>
            <a:p>
              <a:pPr marL="0" marR="0" lvl="0" indent="0" algn="ctr" defTabSz="914218" rtl="0" eaLnBrk="1" fontAlgn="auto" latinLnBrk="0" hangingPunct="1">
                <a:lnSpc>
                  <a:spcPct val="90000"/>
                </a:lnSpc>
                <a:spcBef>
                  <a:spcPts val="0"/>
                </a:spcBef>
                <a:spcAft>
                  <a:spcPts val="0"/>
                </a:spcAft>
                <a:buClr>
                  <a:srgbClr val="222020"/>
                </a:buClr>
                <a:buSzPts val="2000"/>
                <a:buFont typeface="Arial"/>
                <a:buNone/>
                <a:tabLst/>
                <a:defRPr/>
              </a:pPr>
              <a:r>
                <a:rPr kumimoji="0" lang="en-US" sz="2000" b="0" i="0" u="none" strike="noStrike" kern="1200" cap="none" spc="0" normalizeH="0" baseline="0" noProof="0" dirty="0">
                  <a:ln>
                    <a:noFill/>
                  </a:ln>
                  <a:solidFill>
                    <a:srgbClr val="222020"/>
                  </a:solidFill>
                  <a:effectLst/>
                  <a:uLnTx/>
                  <a:uFillTx/>
                  <a:latin typeface="Arial"/>
                  <a:ea typeface="Arial"/>
                  <a:cs typeface="Arial"/>
                  <a:sym typeface="Arial"/>
                </a:rPr>
                <a:t>Open banking ecosystems (classic)</a:t>
              </a: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0" name="Google Shape;540;p26"/>
            <p:cNvSpPr/>
            <p:nvPr/>
          </p:nvSpPr>
          <p:spPr>
            <a:xfrm>
              <a:off x="3234772" y="2458816"/>
              <a:ext cx="485555" cy="48555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1" name="Google Shape;541;p26"/>
            <p:cNvSpPr/>
            <p:nvPr/>
          </p:nvSpPr>
          <p:spPr>
            <a:xfrm>
              <a:off x="4918402" y="510071"/>
              <a:ext cx="1792372" cy="917720"/>
            </a:xfrm>
            <a:prstGeom prst="rect">
              <a:avLst/>
            </a:prstGeom>
            <a:noFill/>
            <a:ln>
              <a:noFill/>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2" name="Google Shape;542;p26"/>
            <p:cNvSpPr txBox="1"/>
            <p:nvPr/>
          </p:nvSpPr>
          <p:spPr>
            <a:xfrm>
              <a:off x="4918402" y="510071"/>
              <a:ext cx="1792372" cy="917720"/>
            </a:xfrm>
            <a:prstGeom prst="rect">
              <a:avLst/>
            </a:prstGeom>
            <a:noFill/>
            <a:ln>
              <a:noFill/>
            </a:ln>
          </p:spPr>
          <p:txBody>
            <a:bodyPr spcFirstLastPara="1" wrap="square" lIns="142225" tIns="142225" rIns="142225" bIns="142225" anchor="b" anchorCtr="0">
              <a:noAutofit/>
            </a:bodyPr>
            <a:lstStyle/>
            <a:p>
              <a:pPr marL="0" marR="0" lvl="0" indent="0" algn="ctr" defTabSz="914218" rtl="0" eaLnBrk="1" fontAlgn="auto" latinLnBrk="0" hangingPunct="1">
                <a:lnSpc>
                  <a:spcPct val="90000"/>
                </a:lnSpc>
                <a:spcBef>
                  <a:spcPts val="0"/>
                </a:spcBef>
                <a:spcAft>
                  <a:spcPts val="0"/>
                </a:spcAft>
                <a:buClr>
                  <a:srgbClr val="222020"/>
                </a:buClr>
                <a:buSzPts val="2000"/>
                <a:buFont typeface="Arial"/>
                <a:buNone/>
                <a:tabLst/>
                <a:defRPr/>
              </a:pPr>
              <a:r>
                <a:rPr kumimoji="0" lang="en-US" sz="2000" b="0" i="0" u="none" strike="noStrike" kern="1200" cap="none" spc="0" normalizeH="0" baseline="0" noProof="0" dirty="0">
                  <a:ln>
                    <a:noFill/>
                  </a:ln>
                  <a:solidFill>
                    <a:srgbClr val="222020"/>
                  </a:solidFill>
                  <a:effectLst/>
                  <a:uLnTx/>
                  <a:uFillTx/>
                  <a:latin typeface="Arial"/>
                  <a:ea typeface="Arial"/>
                  <a:cs typeface="Arial"/>
                  <a:sym typeface="Arial"/>
                </a:rPr>
                <a:t>Cross industry ecosystems</a:t>
              </a: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3" name="Google Shape;543;p26"/>
            <p:cNvSpPr/>
            <p:nvPr/>
          </p:nvSpPr>
          <p:spPr>
            <a:xfrm>
              <a:off x="5590500" y="1928875"/>
              <a:ext cx="485555" cy="48555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4" name="Google Shape;544;p26"/>
            <p:cNvSpPr/>
            <p:nvPr/>
          </p:nvSpPr>
          <p:spPr>
            <a:xfrm>
              <a:off x="7048541" y="3777955"/>
              <a:ext cx="2396762" cy="1077603"/>
            </a:xfrm>
            <a:prstGeom prst="rect">
              <a:avLst/>
            </a:prstGeom>
            <a:noFill/>
            <a:ln>
              <a:noFill/>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5" name="Google Shape;545;p26"/>
            <p:cNvSpPr txBox="1"/>
            <p:nvPr/>
          </p:nvSpPr>
          <p:spPr>
            <a:xfrm>
              <a:off x="7048541" y="3777955"/>
              <a:ext cx="2396762" cy="1077603"/>
            </a:xfrm>
            <a:prstGeom prst="rect">
              <a:avLst/>
            </a:prstGeom>
            <a:noFill/>
            <a:ln>
              <a:noFill/>
            </a:ln>
          </p:spPr>
          <p:txBody>
            <a:bodyPr spcFirstLastPara="1" wrap="square" lIns="142225" tIns="142225" rIns="142225" bIns="142225" anchor="t" anchorCtr="0">
              <a:noAutofit/>
            </a:bodyPr>
            <a:lstStyle/>
            <a:p>
              <a:pPr marL="0" marR="0" lvl="0" indent="0" algn="ctr" defTabSz="914218" rtl="0" eaLnBrk="1" fontAlgn="auto" latinLnBrk="0" hangingPunct="1">
                <a:lnSpc>
                  <a:spcPct val="90000"/>
                </a:lnSpc>
                <a:spcBef>
                  <a:spcPts val="0"/>
                </a:spcBef>
                <a:spcAft>
                  <a:spcPts val="0"/>
                </a:spcAft>
                <a:buClr>
                  <a:srgbClr val="222020"/>
                </a:buClr>
                <a:buSzPts val="2000"/>
                <a:buFont typeface="Arial"/>
                <a:buNone/>
                <a:tabLst/>
                <a:defRPr/>
              </a:pPr>
              <a:r>
                <a:rPr kumimoji="0" lang="en-US" sz="2000" b="0" i="0" u="none" strike="noStrike" kern="1200" cap="none" spc="0" normalizeH="0" baseline="0" noProof="0" dirty="0">
                  <a:ln>
                    <a:noFill/>
                  </a:ln>
                  <a:solidFill>
                    <a:srgbClr val="222020"/>
                  </a:solidFill>
                  <a:effectLst/>
                  <a:uLnTx/>
                  <a:uFillTx/>
                  <a:latin typeface="Arial"/>
                  <a:ea typeface="Arial"/>
                  <a:cs typeface="Arial"/>
                  <a:sym typeface="Arial"/>
                </a:rPr>
                <a:t>Cross jurisdiction ecosystems</a:t>
              </a: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sp>
          <p:nvSpPr>
            <p:cNvPr id="546" name="Google Shape;546;p26"/>
            <p:cNvSpPr/>
            <p:nvPr/>
          </p:nvSpPr>
          <p:spPr>
            <a:xfrm>
              <a:off x="8022834" y="2401156"/>
              <a:ext cx="485555" cy="48555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grpSp>
      <p:sp>
        <p:nvSpPr>
          <p:cNvPr id="547" name="Google Shape;547;p26"/>
          <p:cNvSpPr/>
          <p:nvPr/>
        </p:nvSpPr>
        <p:spPr>
          <a:xfrm>
            <a:off x="7391400" y="4572000"/>
            <a:ext cx="3200400" cy="1431638"/>
          </a:xfrm>
          <a:prstGeom prst="frame">
            <a:avLst>
              <a:gd name="adj1" fmla="val 125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222020"/>
              </a:solidFill>
              <a:effectLst/>
              <a:uLnTx/>
              <a:uFillTx/>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838200" y="146124"/>
            <a:ext cx="10515600" cy="654424"/>
          </a:xfrm>
        </p:spPr>
        <p:txBody>
          <a:bodyPr spcFirstLastPara="1" lIns="0" tIns="0" rIns="0" bIns="43158" anchor="t" anchorCtr="0">
            <a:normAutofit/>
          </a:bodyPr>
          <a:lstStyle/>
          <a:p>
            <a:r>
              <a:rPr lang="de" dirty="0"/>
              <a:t>Working Group </a:t>
            </a:r>
            <a:r>
              <a:rPr lang="en-GB" dirty="0"/>
              <a:t>Opportunities</a:t>
            </a:r>
          </a:p>
        </p:txBody>
      </p:sp>
      <p:pic>
        <p:nvPicPr>
          <p:cNvPr id="396" name="ビデオ 395">
            <a:extLst>
              <a:ext uri="{FF2B5EF4-FFF2-40B4-BE49-F238E27FC236}">
                <a16:creationId xmlns:a16="http://schemas.microsoft.com/office/drawing/2014/main" id="{948C9354-9F39-4A5A-1E6B-FFA66F8879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431" r="-1" b="6713"/>
          <a:stretch/>
        </p:blipFill>
        <p:spPr>
          <a:xfrm>
            <a:off x="838200" y="1148082"/>
            <a:ext cx="10515600" cy="4855559"/>
          </a:xfrm>
          <a:prstGeom prst="rect">
            <a:avLst/>
          </a:prstGeom>
          <a:noFill/>
        </p:spPr>
      </p:pic>
    </p:spTree>
    <p:extLst>
      <p:ext uri="{BB962C8B-B14F-4D97-AF65-F5344CB8AC3E}">
        <p14:creationId xmlns:p14="http://schemas.microsoft.com/office/powerpoint/2010/main" val="13293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39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6"/>
                                        </p:tgtEl>
                                      </p:cBhvr>
                                    </p:cmd>
                                  </p:childTnLst>
                                </p:cTn>
                              </p:par>
                            </p:childTnLst>
                          </p:cTn>
                        </p:par>
                      </p:childTnLst>
                    </p:cTn>
                  </p:par>
                </p:childTnLst>
              </p:cTn>
              <p:nextCondLst>
                <p:cond evt="onClick" delay="0">
                  <p:tgtEl>
                    <p:spTgt spid="396"/>
                  </p:tgtEl>
                </p:cond>
              </p:nextCondLst>
            </p:seq>
            <p:video>
              <p:cMediaNode mute="1">
                <p:cTn id="12" repeatCount="indefinite" fill="hold" display="0">
                  <p:stCondLst>
                    <p:cond delay="indefinite"/>
                  </p:stCondLst>
                </p:cTn>
                <p:tgtEl>
                  <p:spTgt spid="396"/>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8"/>
          <p:cNvSpPr txBox="1">
            <a:spLocks noGrp="1"/>
          </p:cNvSpPr>
          <p:nvPr>
            <p:ph type="title"/>
          </p:nvPr>
        </p:nvSpPr>
        <p:spPr>
          <a:xfrm>
            <a:off x="838200" y="146124"/>
            <a:ext cx="10515600" cy="654424"/>
          </a:xfrm>
          <a:prstGeom prst="rect">
            <a:avLst/>
          </a:prstGeom>
          <a:noFill/>
          <a:ln>
            <a:noFill/>
          </a:ln>
        </p:spPr>
        <p:txBody>
          <a:bodyPr spcFirstLastPara="1" wrap="square" lIns="91400" tIns="45700" rIns="91400" bIns="45700" anchor="t" anchorCtr="0">
            <a:noAutofit/>
          </a:bodyPr>
          <a:lstStyle/>
          <a:p>
            <a:pPr marL="0" lvl="0" indent="0" algn="l" rtl="0">
              <a:lnSpc>
                <a:spcPct val="110000"/>
              </a:lnSpc>
              <a:spcBef>
                <a:spcPts val="0"/>
              </a:spcBef>
              <a:spcAft>
                <a:spcPts val="0"/>
              </a:spcAft>
              <a:buClr>
                <a:schemeClr val="accent1"/>
              </a:buClr>
              <a:buSzPts val="3200"/>
              <a:buFont typeface="Arial"/>
              <a:buNone/>
            </a:pPr>
            <a:r>
              <a:rPr lang="en-US" dirty="0"/>
              <a:t>Potential use cases</a:t>
            </a:r>
            <a:endParaRPr dirty="0"/>
          </a:p>
        </p:txBody>
      </p:sp>
      <p:sp>
        <p:nvSpPr>
          <p:cNvPr id="553" name="Google Shape;553;p28"/>
          <p:cNvSpPr txBox="1">
            <a:spLocks noGrp="1"/>
          </p:cNvSpPr>
          <p:nvPr>
            <p:ph type="body" idx="1"/>
          </p:nvPr>
        </p:nvSpPr>
        <p:spPr>
          <a:xfrm>
            <a:off x="838200" y="1148080"/>
            <a:ext cx="10515600" cy="4855559"/>
          </a:xfrm>
          <a:prstGeom prst="rect">
            <a:avLst/>
          </a:prstGeom>
          <a:noFill/>
          <a:ln>
            <a:noFill/>
          </a:ln>
        </p:spPr>
        <p:txBody>
          <a:bodyPr spcFirstLastPara="1" wrap="square" lIns="91400" tIns="45700" rIns="91400" bIns="45700" anchor="t" anchorCtr="0">
            <a:noAutofit/>
          </a:bodyPr>
          <a:lstStyle/>
          <a:p>
            <a:pPr marL="228554" lvl="0" indent="-228554" algn="l" rtl="0">
              <a:lnSpc>
                <a:spcPct val="110000"/>
              </a:lnSpc>
              <a:spcBef>
                <a:spcPts val="0"/>
              </a:spcBef>
              <a:spcAft>
                <a:spcPts val="0"/>
              </a:spcAft>
              <a:buClr>
                <a:schemeClr val="dk2"/>
              </a:buClr>
              <a:buSzPts val="2800"/>
              <a:buChar char="•"/>
            </a:pPr>
            <a:r>
              <a:rPr lang="en-US" dirty="0"/>
              <a:t>Account information</a:t>
            </a:r>
            <a:endParaRPr dirty="0"/>
          </a:p>
          <a:p>
            <a:pPr marL="228554" lvl="0" indent="-228554" algn="l" rtl="0">
              <a:lnSpc>
                <a:spcPct val="110000"/>
              </a:lnSpc>
              <a:spcBef>
                <a:spcPts val="900"/>
              </a:spcBef>
              <a:spcAft>
                <a:spcPts val="0"/>
              </a:spcAft>
              <a:buClr>
                <a:schemeClr val="dk2"/>
              </a:buClr>
              <a:buSzPts val="2800"/>
              <a:buChar char="•"/>
            </a:pPr>
            <a:r>
              <a:rPr lang="en-US" dirty="0"/>
              <a:t>Payment initiation</a:t>
            </a:r>
            <a:endParaRPr dirty="0"/>
          </a:p>
          <a:p>
            <a:pPr marL="228554" lvl="0" indent="-228554" algn="l" rtl="0">
              <a:lnSpc>
                <a:spcPct val="110000"/>
              </a:lnSpc>
              <a:spcBef>
                <a:spcPts val="900"/>
              </a:spcBef>
              <a:spcAft>
                <a:spcPts val="0"/>
              </a:spcAft>
              <a:buClr>
                <a:schemeClr val="dk2"/>
              </a:buClr>
              <a:buSzPts val="2800"/>
              <a:buChar char="•"/>
            </a:pPr>
            <a:r>
              <a:rPr lang="en-US" dirty="0"/>
              <a:t>Payee confirmation</a:t>
            </a:r>
            <a:endParaRPr dirty="0"/>
          </a:p>
          <a:p>
            <a:pPr marL="228554" lvl="0" indent="-228554" algn="l" rtl="0">
              <a:lnSpc>
                <a:spcPct val="110000"/>
              </a:lnSpc>
              <a:spcBef>
                <a:spcPts val="900"/>
              </a:spcBef>
              <a:spcAft>
                <a:spcPts val="0"/>
              </a:spcAft>
              <a:buClr>
                <a:schemeClr val="dk2"/>
              </a:buClr>
              <a:buSzPts val="2800"/>
              <a:buChar char="•"/>
            </a:pPr>
            <a:r>
              <a:rPr lang="en-US" dirty="0"/>
              <a:t>Identity</a:t>
            </a:r>
            <a:endParaRPr dirty="0"/>
          </a:p>
        </p:txBody>
      </p:sp>
      <p:sp>
        <p:nvSpPr>
          <p:cNvPr id="554" name="Google Shape;554;p28"/>
          <p:cNvSpPr txBox="1">
            <a:spLocks noGrp="1"/>
          </p:cNvSpPr>
          <p:nvPr>
            <p:ph type="title"/>
          </p:nvPr>
        </p:nvSpPr>
        <p:spPr>
          <a:xfrm>
            <a:off x="6096000" y="211875"/>
            <a:ext cx="9895200" cy="654300"/>
          </a:xfrm>
          <a:prstGeom prst="rect">
            <a:avLst/>
          </a:prstGeom>
          <a:noFill/>
          <a:ln>
            <a:noFill/>
          </a:ln>
        </p:spPr>
        <p:txBody>
          <a:bodyPr spcFirstLastPara="1" wrap="square" lIns="91400" tIns="45700" rIns="91400" bIns="45700" anchor="t" anchorCtr="0">
            <a:noAutofit/>
          </a:bodyPr>
          <a:lstStyle/>
          <a:p>
            <a:pPr marL="0" lvl="0" indent="0" algn="l" rtl="0">
              <a:lnSpc>
                <a:spcPct val="110000"/>
              </a:lnSpc>
              <a:spcBef>
                <a:spcPts val="0"/>
              </a:spcBef>
              <a:spcAft>
                <a:spcPts val="0"/>
              </a:spcAft>
              <a:buClr>
                <a:schemeClr val="accent1"/>
              </a:buClr>
              <a:buSzPts val="3200"/>
              <a:buFont typeface="Arial"/>
              <a:buNone/>
            </a:pPr>
            <a:r>
              <a:rPr lang="en-US" dirty="0"/>
              <a:t>How can this be achieved?</a:t>
            </a:r>
            <a:endParaRPr dirty="0"/>
          </a:p>
        </p:txBody>
      </p:sp>
      <p:sp>
        <p:nvSpPr>
          <p:cNvPr id="555" name="Google Shape;555;p28"/>
          <p:cNvSpPr txBox="1">
            <a:spLocks noGrp="1"/>
          </p:cNvSpPr>
          <p:nvPr>
            <p:ph type="body" idx="1"/>
          </p:nvPr>
        </p:nvSpPr>
        <p:spPr>
          <a:xfrm>
            <a:off x="6096000" y="1213825"/>
            <a:ext cx="6009000" cy="4855500"/>
          </a:xfrm>
          <a:prstGeom prst="rect">
            <a:avLst/>
          </a:prstGeom>
          <a:noFill/>
          <a:ln>
            <a:noFill/>
          </a:ln>
        </p:spPr>
        <p:txBody>
          <a:bodyPr spcFirstLastPara="1" wrap="square" lIns="91400" tIns="45700" rIns="91400" bIns="45700" anchor="t" anchorCtr="0">
            <a:noAutofit/>
          </a:bodyPr>
          <a:lstStyle/>
          <a:p>
            <a:pPr marL="228554" lvl="0" indent="-228554" algn="l" rtl="0">
              <a:lnSpc>
                <a:spcPct val="110000"/>
              </a:lnSpc>
              <a:spcBef>
                <a:spcPts val="0"/>
              </a:spcBef>
              <a:spcAft>
                <a:spcPts val="0"/>
              </a:spcAft>
              <a:buClr>
                <a:schemeClr val="dk2"/>
              </a:buClr>
              <a:buSzPts val="2800"/>
              <a:buChar char="•"/>
            </a:pPr>
            <a:r>
              <a:rPr lang="en-US" dirty="0"/>
              <a:t>Re-use as much as possible</a:t>
            </a:r>
            <a:endParaRPr dirty="0"/>
          </a:p>
          <a:p>
            <a:pPr marL="228554" lvl="0" indent="-228554" algn="l" rtl="0">
              <a:lnSpc>
                <a:spcPct val="110000"/>
              </a:lnSpc>
              <a:spcBef>
                <a:spcPts val="900"/>
              </a:spcBef>
              <a:spcAft>
                <a:spcPts val="0"/>
              </a:spcAft>
              <a:buClr>
                <a:schemeClr val="dk2"/>
              </a:buClr>
              <a:buSzPts val="2800"/>
              <a:buChar char="•"/>
            </a:pPr>
            <a:r>
              <a:rPr lang="en-US" dirty="0"/>
              <a:t>Global trust management?</a:t>
            </a:r>
            <a:endParaRPr dirty="0"/>
          </a:p>
          <a:p>
            <a:pPr marL="228554" lvl="0" indent="-228554" algn="l" rtl="0">
              <a:lnSpc>
                <a:spcPct val="110000"/>
              </a:lnSpc>
              <a:spcBef>
                <a:spcPts val="900"/>
              </a:spcBef>
              <a:spcAft>
                <a:spcPts val="0"/>
              </a:spcAft>
              <a:buClr>
                <a:schemeClr val="dk2"/>
              </a:buClr>
              <a:buSzPts val="2800"/>
              <a:buChar char="•"/>
            </a:pPr>
            <a:r>
              <a:rPr lang="en-US" dirty="0"/>
              <a:t>New and simplified, limited functionality APIs?</a:t>
            </a:r>
            <a:endParaRPr dirty="0"/>
          </a:p>
          <a:p>
            <a:pPr marL="228554" lvl="0" indent="-228554" algn="l" rtl="0">
              <a:lnSpc>
                <a:spcPct val="110000"/>
              </a:lnSpc>
              <a:spcBef>
                <a:spcPts val="900"/>
              </a:spcBef>
              <a:spcAft>
                <a:spcPts val="0"/>
              </a:spcAft>
              <a:buClr>
                <a:schemeClr val="dk2"/>
              </a:buClr>
              <a:buSzPts val="2800"/>
              <a:buChar char="•"/>
            </a:pPr>
            <a:r>
              <a:rPr lang="en-US" dirty="0"/>
              <a:t>No new payment rails?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0"/>
          <p:cNvSpPr txBox="1"/>
          <p:nvPr/>
        </p:nvSpPr>
        <p:spPr>
          <a:xfrm>
            <a:off x="173480" y="232900"/>
            <a:ext cx="11580284" cy="822325"/>
          </a:xfrm>
          <a:prstGeom prst="rect">
            <a:avLst/>
          </a:prstGeom>
          <a:noFill/>
          <a:ln>
            <a:noFill/>
          </a:ln>
        </p:spPr>
        <p:txBody>
          <a:bodyPr spcFirstLastPara="1" wrap="square" lIns="91425" tIns="45700" rIns="91425" bIns="45700" anchor="ctr" anchorCtr="0">
            <a:noAutofit/>
          </a:bodyPr>
          <a:lstStyle/>
          <a:p>
            <a:pPr marL="0" marR="0" lvl="0" indent="0" algn="l" defTabSz="914218" rtl="0" eaLnBrk="1" fontAlgn="auto" latinLnBrk="0" hangingPunct="1">
              <a:lnSpc>
                <a:spcPct val="90000"/>
              </a:lnSpc>
              <a:spcBef>
                <a:spcPts val="0"/>
              </a:spcBef>
              <a:spcAft>
                <a:spcPts val="0"/>
              </a:spcAft>
              <a:buClr>
                <a:srgbClr val="222020"/>
              </a:buClr>
              <a:buSzPts val="3600"/>
              <a:buFont typeface="Arial"/>
              <a:buNone/>
              <a:tabLst/>
              <a:defRPr/>
            </a:pPr>
            <a:r>
              <a:rPr kumimoji="0" lang="en-US" sz="3600" b="0" i="0" u="none" strike="noStrike" kern="1200" cap="none" spc="0" normalizeH="0" baseline="0" noProof="0" dirty="0">
                <a:ln>
                  <a:noFill/>
                </a:ln>
                <a:solidFill>
                  <a:srgbClr val="222020"/>
                </a:solidFill>
                <a:effectLst/>
                <a:uLnTx/>
                <a:uFillTx/>
                <a:latin typeface="Arial"/>
                <a:ea typeface="Arial"/>
                <a:cs typeface="Arial"/>
                <a:sym typeface="Arial"/>
              </a:rPr>
              <a:t>FAPI Whitepapers</a:t>
            </a:r>
            <a:endParaRPr kumimoji="0" sz="1800" b="0" i="0" u="none" strike="noStrike" kern="1200" cap="none" spc="0" normalizeH="0" baseline="0" noProof="0" dirty="0">
              <a:ln>
                <a:noFill/>
              </a:ln>
              <a:solidFill>
                <a:srgbClr val="222020"/>
              </a:solidFill>
              <a:effectLst/>
              <a:uLnTx/>
              <a:uFillTx/>
              <a:latin typeface="Arial"/>
              <a:ea typeface="+mn-ea"/>
              <a:cs typeface="+mn-cs"/>
            </a:endParaRPr>
          </a:p>
        </p:txBody>
      </p:sp>
      <p:pic>
        <p:nvPicPr>
          <p:cNvPr id="567" name="Google Shape;567;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4696" y="930808"/>
            <a:ext cx="3476974" cy="4930200"/>
          </a:xfrm>
          <a:prstGeom prst="rect">
            <a:avLst/>
          </a:prstGeom>
          <a:noFill/>
          <a:ln w="9525" cap="flat" cmpd="sng">
            <a:solidFill>
              <a:schemeClr val="accent1"/>
            </a:solidFill>
            <a:prstDash val="solid"/>
            <a:round/>
            <a:headEnd type="none" w="sm" len="sm"/>
            <a:tailEnd type="none" w="sm" len="sm"/>
          </a:ln>
        </p:spPr>
      </p:pic>
      <p:pic>
        <p:nvPicPr>
          <p:cNvPr id="568" name="Google Shape;568;p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429194" y="1007203"/>
            <a:ext cx="3362275" cy="4777409"/>
          </a:xfrm>
          <a:prstGeom prst="rect">
            <a:avLst/>
          </a:prstGeom>
          <a:noFill/>
          <a:ln w="9525" cap="flat" cmpd="sng">
            <a:solidFill>
              <a:schemeClr val="accent1"/>
            </a:solidFill>
            <a:prstDash val="solid"/>
            <a:round/>
            <a:headEnd type="none" w="sm" len="sm"/>
            <a:tailEnd type="none" w="sm" len="sm"/>
          </a:ln>
        </p:spPr>
      </p:pic>
      <p:pic>
        <p:nvPicPr>
          <p:cNvPr id="569" name="Google Shape;569;p30"/>
          <p:cNvPicPr preferRelativeResize="0"/>
          <p:nvPr/>
        </p:nvPicPr>
        <p:blipFill rotWithShape="1">
          <a:blip r:embed="rId5">
            <a:alphaModFix/>
          </a:blip>
          <a:srcRect/>
          <a:stretch/>
        </p:blipFill>
        <p:spPr>
          <a:xfrm>
            <a:off x="3562292" y="3609761"/>
            <a:ext cx="2401330" cy="225124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p:txBody>
          <a:bodyPr/>
          <a:lstStyle/>
          <a:p>
            <a:pPr marL="0" lvl="0" indent="0" algn="ctr" rtl="0">
              <a:lnSpc>
                <a:spcPct val="110000"/>
              </a:lnSpc>
              <a:spcBef>
                <a:spcPts val="0"/>
              </a:spcBef>
              <a:spcAft>
                <a:spcPts val="0"/>
              </a:spcAft>
              <a:buClr>
                <a:schemeClr val="dk2"/>
              </a:buClr>
              <a:buSzPts val="1800"/>
              <a:buNone/>
            </a:pPr>
            <a:r>
              <a:rPr lang="en-US" dirty="0"/>
              <a:t>Dr. Torsten Lodderstedt, yes.com</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931549"/>
            <a:ext cx="11577674" cy="847059"/>
          </a:xfrm>
        </p:spPr>
        <p:txBody>
          <a:bodyPr/>
          <a:lstStyle/>
          <a:p>
            <a:r>
              <a:rPr lang="en-US" dirty="0"/>
              <a:t>eKYC &amp; IDA Working Group Update</a:t>
            </a:r>
          </a:p>
        </p:txBody>
      </p:sp>
    </p:spTree>
    <p:extLst>
      <p:ext uri="{BB962C8B-B14F-4D97-AF65-F5344CB8AC3E}">
        <p14:creationId xmlns:p14="http://schemas.microsoft.com/office/powerpoint/2010/main" val="346570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Updates Since Last Workshop – May 2022</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GB" sz="3200" dirty="0"/>
              <a:t>Heavy focus on getting OpenID Connect for Identity Assurance draft to Final</a:t>
            </a:r>
          </a:p>
          <a:p>
            <a:pPr indent="-507887">
              <a:lnSpc>
                <a:spcPct val="115000"/>
              </a:lnSpc>
              <a:spcBef>
                <a:spcPts val="0"/>
              </a:spcBef>
              <a:buClr>
                <a:srgbClr val="595959"/>
              </a:buClr>
              <a:buSzPts val="2400"/>
              <a:buChar char="●"/>
            </a:pPr>
            <a:r>
              <a:rPr lang="en-GB" sz="3200" dirty="0"/>
              <a:t>Almost exclusively editorial improvements</a:t>
            </a:r>
          </a:p>
          <a:p>
            <a:pPr indent="-507887">
              <a:lnSpc>
                <a:spcPct val="115000"/>
              </a:lnSpc>
              <a:spcBef>
                <a:spcPts val="0"/>
              </a:spcBef>
              <a:buClr>
                <a:srgbClr val="595959"/>
              </a:buClr>
              <a:buSzPts val="2400"/>
              <a:buChar char="●"/>
            </a:pPr>
            <a:r>
              <a:rPr lang="en-GB" sz="3200" dirty="0"/>
              <a:t>Implementers’ draft 4 review was successful</a:t>
            </a:r>
            <a:endParaRPr sz="3200" dirty="0"/>
          </a:p>
        </p:txBody>
      </p:sp>
    </p:spTree>
    <p:extLst>
      <p:ext uri="{BB962C8B-B14F-4D97-AF65-F5344CB8AC3E}">
        <p14:creationId xmlns:p14="http://schemas.microsoft.com/office/powerpoint/2010/main" val="26321051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Issues to be Addressed</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GB" sz="3200" dirty="0"/>
              <a:t>Get “OIDC4IDA” through final review</a:t>
            </a:r>
          </a:p>
          <a:p>
            <a:pPr indent="-507887">
              <a:lnSpc>
                <a:spcPct val="115000"/>
              </a:lnSpc>
              <a:spcBef>
                <a:spcPts val="0"/>
              </a:spcBef>
              <a:buClr>
                <a:srgbClr val="595959"/>
              </a:buClr>
              <a:buSzPts val="2400"/>
              <a:buChar char="●"/>
            </a:pPr>
            <a:r>
              <a:rPr lang="en-GB" sz="3200" dirty="0"/>
              <a:t>How to support “Pending verification” case – will be dealt with after OIDC4IDA ‘Final’</a:t>
            </a:r>
          </a:p>
          <a:p>
            <a:pPr indent="-507887">
              <a:lnSpc>
                <a:spcPct val="115000"/>
              </a:lnSpc>
              <a:spcBef>
                <a:spcPts val="0"/>
              </a:spcBef>
              <a:buClr>
                <a:srgbClr val="595959"/>
              </a:buClr>
              <a:buSzPts val="2400"/>
              <a:buChar char="●"/>
            </a:pPr>
            <a:r>
              <a:rPr lang="en-GB" sz="3200" dirty="0"/>
              <a:t>Solve problems in the “Advanced Syntax for Claims” draft with Selective Abort and Omit</a:t>
            </a:r>
          </a:p>
          <a:p>
            <a:pPr indent="-507887">
              <a:lnSpc>
                <a:spcPct val="115000"/>
              </a:lnSpc>
              <a:spcBef>
                <a:spcPts val="0"/>
              </a:spcBef>
              <a:buClr>
                <a:srgbClr val="595959"/>
              </a:buClr>
              <a:buSzPts val="2400"/>
              <a:buChar char="●"/>
            </a:pPr>
            <a:r>
              <a:rPr lang="en-GB" sz="3200" dirty="0"/>
              <a:t>Add use cases and specific examples to “OpenID Connect for Authority Draft”</a:t>
            </a:r>
            <a:endParaRPr sz="3200" dirty="0"/>
          </a:p>
        </p:txBody>
      </p:sp>
    </p:spTree>
    <p:extLst>
      <p:ext uri="{BB962C8B-B14F-4D97-AF65-F5344CB8AC3E}">
        <p14:creationId xmlns:p14="http://schemas.microsoft.com/office/powerpoint/2010/main" val="4287046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Working Group Opportunities</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GB" sz="3200" dirty="0"/>
              <a:t>ASC and OIDC4Authority put forward as useful for OECD work on “Digital Safety by Design for Children” </a:t>
            </a:r>
          </a:p>
          <a:p>
            <a:pPr indent="-507887">
              <a:lnSpc>
                <a:spcPct val="115000"/>
              </a:lnSpc>
              <a:spcBef>
                <a:spcPts val="0"/>
              </a:spcBef>
              <a:buClr>
                <a:srgbClr val="595959"/>
              </a:buClr>
              <a:buSzPts val="2400"/>
              <a:buChar char="●"/>
            </a:pPr>
            <a:r>
              <a:rPr lang="en-GB" sz="3200" dirty="0"/>
              <a:t>Potential Implementers guide on implementing OIDC4IDA in conjunction with SSE Framework</a:t>
            </a:r>
          </a:p>
          <a:p>
            <a:pPr indent="-507887">
              <a:lnSpc>
                <a:spcPct val="115000"/>
              </a:lnSpc>
              <a:spcBef>
                <a:spcPts val="0"/>
              </a:spcBef>
              <a:buClr>
                <a:srgbClr val="595959"/>
              </a:buClr>
              <a:buSzPts val="2400"/>
              <a:buFont typeface="Arial" panose="020B0604020202020204" pitchFamily="34" charset="0"/>
              <a:buChar char="●"/>
            </a:pPr>
            <a:r>
              <a:rPr lang="en-GB" sz="3200" dirty="0"/>
              <a:t>Support implementers of OIDC4IDA Final</a:t>
            </a:r>
          </a:p>
        </p:txBody>
      </p:sp>
    </p:spTree>
    <p:extLst>
      <p:ext uri="{BB962C8B-B14F-4D97-AF65-F5344CB8AC3E}">
        <p14:creationId xmlns:p14="http://schemas.microsoft.com/office/powerpoint/2010/main" val="23381091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81528" y="303214"/>
            <a:ext cx="11628800" cy="557200"/>
          </a:xfrm>
          <a:prstGeom prst="rect">
            <a:avLst/>
          </a:prstGeom>
        </p:spPr>
        <p:txBody>
          <a:bodyPr spcFirstLastPara="1" wrap="square" lIns="0" tIns="0" rIns="0" bIns="43158" anchor="b" anchorCtr="0">
            <a:noAutofit/>
          </a:bodyPr>
          <a:lstStyle/>
          <a:p>
            <a:r>
              <a:rPr lang="de" dirty="0"/>
              <a:t>What the WG Hopes to Accomplish at IIW This Week</a:t>
            </a:r>
            <a:endParaRPr dirty="0"/>
          </a:p>
        </p:txBody>
      </p:sp>
      <p:sp>
        <p:nvSpPr>
          <p:cNvPr id="395" name="Google Shape;395;p49"/>
          <p:cNvSpPr txBox="1">
            <a:spLocks noGrp="1"/>
          </p:cNvSpPr>
          <p:nvPr>
            <p:ph type="body" idx="1"/>
          </p:nvPr>
        </p:nvSpPr>
        <p:spPr>
          <a:xfrm>
            <a:off x="281528" y="1000125"/>
            <a:ext cx="11628800" cy="5458000"/>
          </a:xfrm>
          <a:prstGeom prst="rect">
            <a:avLst/>
          </a:prstGeom>
        </p:spPr>
        <p:txBody>
          <a:bodyPr spcFirstLastPara="1" wrap="square" lIns="88380" tIns="43158" rIns="88380" bIns="43158" anchor="t" anchorCtr="0">
            <a:noAutofit/>
          </a:bodyPr>
          <a:lstStyle/>
          <a:p>
            <a:pPr indent="-507887">
              <a:lnSpc>
                <a:spcPct val="115000"/>
              </a:lnSpc>
              <a:spcBef>
                <a:spcPts val="0"/>
              </a:spcBef>
              <a:buClr>
                <a:srgbClr val="595959"/>
              </a:buClr>
              <a:buSzPts val="2400"/>
              <a:buChar char="●"/>
            </a:pPr>
            <a:r>
              <a:rPr lang="en-GB" sz="3200" dirty="0"/>
              <a:t>Let everyone know that we are almost finished  with OIDC4IDA and that there will be no more normative changes</a:t>
            </a:r>
          </a:p>
          <a:p>
            <a:pPr indent="-507887">
              <a:lnSpc>
                <a:spcPct val="115000"/>
              </a:lnSpc>
              <a:spcBef>
                <a:spcPts val="0"/>
              </a:spcBef>
              <a:buClr>
                <a:srgbClr val="595959"/>
              </a:buClr>
              <a:buSzPts val="2400"/>
              <a:buChar char="●"/>
            </a:pPr>
            <a:r>
              <a:rPr lang="en-GB" sz="3200" dirty="0"/>
              <a:t>Communicate our next focus areas</a:t>
            </a:r>
          </a:p>
          <a:p>
            <a:pPr lvl="1" indent="-507887">
              <a:lnSpc>
                <a:spcPct val="115000"/>
              </a:lnSpc>
              <a:spcBef>
                <a:spcPts val="0"/>
              </a:spcBef>
              <a:buClr>
                <a:srgbClr val="595959"/>
              </a:buClr>
              <a:buSzPts val="2400"/>
            </a:pPr>
            <a:r>
              <a:rPr lang="en-GB" sz="2800" dirty="0"/>
              <a:t>Advanced Syntax for Claims draft to Implementers Draft</a:t>
            </a:r>
          </a:p>
          <a:p>
            <a:pPr lvl="1" indent="-507887">
              <a:lnSpc>
                <a:spcPct val="115000"/>
              </a:lnSpc>
              <a:spcBef>
                <a:spcPts val="0"/>
              </a:spcBef>
              <a:buClr>
                <a:srgbClr val="595959"/>
              </a:buClr>
              <a:buSzPts val="2400"/>
            </a:pPr>
            <a:r>
              <a:rPr lang="en-GB" sz="2800" dirty="0"/>
              <a:t>OpenID Connect for Authority draft to Implementers Draft</a:t>
            </a:r>
          </a:p>
          <a:p>
            <a:pPr lvl="1" indent="-507887">
              <a:lnSpc>
                <a:spcPct val="115000"/>
              </a:lnSpc>
              <a:spcBef>
                <a:spcPts val="0"/>
              </a:spcBef>
              <a:buClr>
                <a:srgbClr val="595959"/>
              </a:buClr>
              <a:buSzPts val="2400"/>
            </a:pPr>
            <a:r>
              <a:rPr lang="en-GB" sz="2800" dirty="0"/>
              <a:t>Solve “Pending Verification” case</a:t>
            </a:r>
          </a:p>
          <a:p>
            <a:pPr indent="-507887">
              <a:lnSpc>
                <a:spcPct val="115000"/>
              </a:lnSpc>
              <a:spcBef>
                <a:spcPts val="0"/>
              </a:spcBef>
              <a:buClr>
                <a:srgbClr val="595959"/>
              </a:buClr>
              <a:buSzPts val="2400"/>
            </a:pPr>
            <a:endParaRPr lang="en-GB" sz="3200" dirty="0"/>
          </a:p>
          <a:p>
            <a:pPr indent="-507887">
              <a:lnSpc>
                <a:spcPct val="115000"/>
              </a:lnSpc>
              <a:spcBef>
                <a:spcPts val="0"/>
              </a:spcBef>
              <a:buClr>
                <a:srgbClr val="595959"/>
              </a:buClr>
              <a:buSzPts val="2400"/>
              <a:buChar char="●"/>
            </a:pPr>
            <a:endParaRPr sz="3200" dirty="0"/>
          </a:p>
        </p:txBody>
      </p:sp>
    </p:spTree>
    <p:extLst>
      <p:ext uri="{BB962C8B-B14F-4D97-AF65-F5344CB8AC3E}">
        <p14:creationId xmlns:p14="http://schemas.microsoft.com/office/powerpoint/2010/main" val="3392186640"/>
      </p:ext>
    </p:extLst>
  </p:cSld>
  <p:clrMapOvr>
    <a:masterClrMapping/>
  </p:clrMapOvr>
</p:sld>
</file>

<file path=ppt/theme/theme1.xml><?xml version="1.0" encoding="utf-8"?>
<a:theme xmlns:a="http://schemas.openxmlformats.org/drawingml/2006/main" name="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10.xml><?xml version="1.0" encoding="utf-8"?>
<a:theme xmlns:a="http://schemas.openxmlformats.org/drawingml/2006/main" name="9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IDF_PPT Template_2022-04.potx" id="{88312940-D12C-4527-8ECD-2C2F2DC30BE8}" vid="{AD37FCA4-703E-4D5A-993B-CDC7B3E1B950}"/>
    </a:ext>
  </a:extLst>
</a:theme>
</file>

<file path=ppt/theme/theme3.xml><?xml version="1.0" encoding="utf-8"?>
<a:theme xmlns:a="http://schemas.openxmlformats.org/drawingml/2006/main" name="2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IDF_PPT Template_2022-04.potx" id="{88312940-D12C-4527-8ECD-2C2F2DC30BE8}" vid="{AD37FCA4-703E-4D5A-993B-CDC7B3E1B950}"/>
    </a:ext>
  </a:extLst>
</a:theme>
</file>

<file path=ppt/theme/theme4.xml><?xml version="1.0" encoding="utf-8"?>
<a:theme xmlns:a="http://schemas.openxmlformats.org/drawingml/2006/main" name="3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IDF_PPT Template_2022-04.potx" id="{88312940-D12C-4527-8ECD-2C2F2DC30BE8}" vid="{AD37FCA4-703E-4D5A-993B-CDC7B3E1B950}"/>
    </a:ext>
  </a:extLst>
</a:theme>
</file>

<file path=ppt/theme/theme5.xml><?xml version="1.0" encoding="utf-8"?>
<a:theme xmlns:a="http://schemas.openxmlformats.org/drawingml/2006/main" name="4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6.xml><?xml version="1.0" encoding="utf-8"?>
<a:theme xmlns:a="http://schemas.openxmlformats.org/drawingml/2006/main" name="5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7.xml><?xml version="1.0" encoding="utf-8"?>
<a:theme xmlns:a="http://schemas.openxmlformats.org/drawingml/2006/main" name="6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9.xml><?xml version="1.0" encoding="utf-8"?>
<a:theme xmlns:a="http://schemas.openxmlformats.org/drawingml/2006/main" name="8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docProps/app.xml><?xml version="1.0" encoding="utf-8"?>
<Properties xmlns="http://schemas.openxmlformats.org/officeDocument/2006/extended-properties" xmlns:vt="http://schemas.openxmlformats.org/officeDocument/2006/docPropsVTypes">
  <Template>EBSCO</Template>
  <TotalTime>11111</TotalTime>
  <Words>9507</Words>
  <Application>Microsoft Macintosh PowerPoint</Application>
  <PresentationFormat>Widescreen</PresentationFormat>
  <Paragraphs>1353</Paragraphs>
  <Slides>125</Slides>
  <Notes>100</Notes>
  <HiddenSlides>0</HiddenSlides>
  <MMClips>1</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125</vt:i4>
      </vt:variant>
    </vt:vector>
  </HeadingPairs>
  <TitlesOfParts>
    <vt:vector size="152" baseType="lpstr">
      <vt:lpstr>Arial</vt:lpstr>
      <vt:lpstr>Arial Black</vt:lpstr>
      <vt:lpstr>Arial Rounded</vt:lpstr>
      <vt:lpstr>Avenir</vt:lpstr>
      <vt:lpstr>Avenir Book</vt:lpstr>
      <vt:lpstr>Calibri</vt:lpstr>
      <vt:lpstr>Franklin Gothic</vt:lpstr>
      <vt:lpstr>Helvetica Neue</vt:lpstr>
      <vt:lpstr>Lato</vt:lpstr>
      <vt:lpstr>Libre Franklin</vt:lpstr>
      <vt:lpstr>Noto Sans</vt:lpstr>
      <vt:lpstr>Roboto</vt:lpstr>
      <vt:lpstr>Roboto Black</vt:lpstr>
      <vt:lpstr>Roboto Mono</vt:lpstr>
      <vt:lpstr>Times New Roman</vt:lpstr>
      <vt:lpstr>Titillium Web</vt:lpstr>
      <vt:lpstr>Wingdings</vt:lpstr>
      <vt:lpstr>EBSCO</vt:lpstr>
      <vt:lpstr>1_EBSCO</vt:lpstr>
      <vt:lpstr>2_EBSCO</vt:lpstr>
      <vt:lpstr>3_EBSCO</vt:lpstr>
      <vt:lpstr>4_EBSCO</vt:lpstr>
      <vt:lpstr>5_EBSCO</vt:lpstr>
      <vt:lpstr>6_EBSCO</vt:lpstr>
      <vt:lpstr>7_EBSCO</vt:lpstr>
      <vt:lpstr>8_EBSCO</vt:lpstr>
      <vt:lpstr>9_EBSCO</vt:lpstr>
      <vt:lpstr>OpenID Foundation Workshop </vt:lpstr>
      <vt:lpstr>PowerPoint Presentation</vt:lpstr>
      <vt:lpstr>Note Well Statement</vt:lpstr>
      <vt:lpstr>Thank you!</vt:lpstr>
      <vt:lpstr>PowerPoint Presentation</vt:lpstr>
      <vt:lpstr>PowerPoint Presentation</vt:lpstr>
      <vt:lpstr>PowerPoint Presentation</vt:lpstr>
      <vt:lpstr>Agenda</vt:lpstr>
      <vt:lpstr>PowerPoint Presentation</vt:lpstr>
      <vt:lpstr>Purpose of this White Paper</vt:lpstr>
      <vt:lpstr>Outlining Our Thoughts</vt:lpstr>
      <vt:lpstr>Introduction</vt:lpstr>
      <vt:lpstr>Let’s Be Clear</vt:lpstr>
      <vt:lpstr>Terms Needing Definition</vt:lpstr>
      <vt:lpstr>Getting There From Here</vt:lpstr>
      <vt:lpstr>Current Landscape</vt:lpstr>
      <vt:lpstr>Digital Transformation</vt:lpstr>
      <vt:lpstr>Gaps and Risks</vt:lpstr>
      <vt:lpstr>Learning from the Past</vt:lpstr>
      <vt:lpstr>Protections in the Right Places</vt:lpstr>
      <vt:lpstr>Plans and Roadmaps</vt:lpstr>
      <vt:lpstr>Roadmaps</vt:lpstr>
      <vt:lpstr>PowerPoint Presentation</vt:lpstr>
      <vt:lpstr>PowerPoint Presentation</vt:lpstr>
      <vt:lpstr>PowerPoint Presentation</vt:lpstr>
      <vt:lpstr>PowerPoint Presentation</vt:lpstr>
      <vt:lpstr>PowerPoint Presentation</vt:lpstr>
      <vt:lpstr>PowerPoint Presentation</vt:lpstr>
      <vt:lpstr>OpenID Standards offer tools to government</vt:lpstr>
      <vt:lpstr>PowerPoint Presentation</vt:lpstr>
      <vt:lpstr>Discuss!</vt:lpstr>
      <vt:lpstr>PowerPoint Presentation</vt:lpstr>
      <vt:lpstr>PowerPoint Presentation</vt:lpstr>
      <vt:lpstr>Problem Statement</vt:lpstr>
      <vt:lpstr>Whitepaper - Approach</vt:lpstr>
      <vt:lpstr>Ecosystem</vt:lpstr>
      <vt:lpstr>Ecosystem</vt:lpstr>
      <vt:lpstr>Scope of the Whitepaper</vt:lpstr>
      <vt:lpstr>IoT Use Cases</vt:lpstr>
      <vt:lpstr>Abstract Entity Relationship</vt:lpstr>
      <vt:lpstr>Abstract Entity Relationship</vt:lpstr>
      <vt:lpstr>Abstract Entity Relationship</vt:lpstr>
      <vt:lpstr>Input and first thoughts by interviewees,…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Wallet Foundation</vt:lpstr>
      <vt:lpstr>Introduction to the OWF</vt:lpstr>
      <vt:lpstr>Umbrella Project Structure</vt:lpstr>
      <vt:lpstr>Proposed Requirements</vt:lpstr>
      <vt:lpstr>Shared Code Across Platforms?</vt:lpstr>
      <vt:lpstr>Umbrella Project Lifecycle</vt:lpstr>
      <vt:lpstr>Foundations for Interoperability</vt:lpstr>
      <vt:lpstr>Associate Members</vt:lpstr>
      <vt:lpstr>Points of Discussion</vt:lpstr>
      <vt:lpstr>PowerPoint Presentation</vt:lpstr>
      <vt:lpstr>Working Group Updates Since Last Workshop – May 2022</vt:lpstr>
      <vt:lpstr>Working Group Updates Since Last Workshop – May 2022</vt:lpstr>
      <vt:lpstr>Working Group Updates Since Last Workshop – May 2022</vt:lpstr>
      <vt:lpstr>Possible Topics at IIW This Week</vt:lpstr>
      <vt:lpstr>Next Calls</vt:lpstr>
      <vt:lpstr>PowerPoint Presentation</vt:lpstr>
      <vt:lpstr>Working Group Updates Since Last Workshop – May 2022</vt:lpstr>
      <vt:lpstr>Working Group Issues to be Addressed</vt:lpstr>
      <vt:lpstr>New shiny tools in FAPI 2</vt:lpstr>
      <vt:lpstr>Could Global Open Data be next?</vt:lpstr>
      <vt:lpstr>Working Group Opportunities</vt:lpstr>
      <vt:lpstr>Potential use cases</vt:lpstr>
      <vt:lpstr>PowerPoint Presentation</vt:lpstr>
      <vt:lpstr>PowerPoint Presentation</vt:lpstr>
      <vt:lpstr>Working Group Updates Since Last Workshop – May 2022</vt:lpstr>
      <vt:lpstr>Working Group Issues to be Addressed</vt:lpstr>
      <vt:lpstr>Working Group Opportunities</vt:lpstr>
      <vt:lpstr>What the WG Hopes to Accomplish at IIW This Week</vt:lpstr>
      <vt:lpstr>PowerPoint Presentation</vt:lpstr>
      <vt:lpstr>Working Group Updates Since Last Workshop – May 2022</vt:lpstr>
      <vt:lpstr>Working Group Updates Since Last Workshop – May 2022</vt:lpstr>
      <vt:lpstr>Working Group Updates Since Last Workshop – May 2022</vt:lpstr>
      <vt:lpstr>Working Group Updates Since Last Workshop – May 2022</vt:lpstr>
      <vt:lpstr>Working Group Issues to be Addressed</vt:lpstr>
      <vt:lpstr>Working Group Opportunities</vt:lpstr>
      <vt:lpstr>PowerPoint Presentation</vt:lpstr>
      <vt:lpstr>PowerPoint Presentation</vt:lpstr>
      <vt:lpstr>PowerPoint Presentation</vt:lpstr>
      <vt:lpstr>Working Group Status</vt:lpstr>
      <vt:lpstr>MODRNA WG Collaborations and Outreach</vt:lpstr>
      <vt:lpstr>PowerPoint Presentation</vt:lpstr>
      <vt:lpstr>PowerPoint Presentation</vt:lpstr>
      <vt:lpstr>PowerPoint Presentation</vt:lpstr>
      <vt:lpstr>PowerPoint Presentation</vt:lpstr>
      <vt:lpstr>What is it?</vt:lpstr>
      <vt:lpstr>Working Group Updates Since Last Workshop – May 2022</vt:lpstr>
      <vt:lpstr>OpenID for Verifiable Credential Issuance</vt:lpstr>
      <vt:lpstr>OpenID 4 Verifiable Presentations</vt:lpstr>
      <vt:lpstr>Other standards bodies &amp; government activities</vt:lpstr>
      <vt:lpstr>Implementers</vt:lpstr>
      <vt:lpstr>Working Group Issues to be Addressed</vt:lpstr>
      <vt:lpstr>Working Group Opportunities</vt:lpstr>
      <vt:lpstr>What the WG Hopes to Accomplish at IIW This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MacLeod</dc:creator>
  <cp:lastModifiedBy>Gail Hodges</cp:lastModifiedBy>
  <cp:revision>78</cp:revision>
  <dcterms:created xsi:type="dcterms:W3CDTF">2021-12-17T19:53:18Z</dcterms:created>
  <dcterms:modified xsi:type="dcterms:W3CDTF">2022-11-14T17:51:16Z</dcterms:modified>
</cp:coreProperties>
</file>